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2" r:id="rId2"/>
    <p:sldId id="292" r:id="rId3"/>
    <p:sldId id="307" r:id="rId4"/>
    <p:sldId id="293" r:id="rId5"/>
    <p:sldId id="295" r:id="rId6"/>
    <p:sldId id="309" r:id="rId7"/>
    <p:sldId id="268" r:id="rId8"/>
    <p:sldId id="267" r:id="rId9"/>
    <p:sldId id="305" r:id="rId10"/>
    <p:sldId id="266" r:id="rId11"/>
    <p:sldId id="297" r:id="rId12"/>
    <p:sldId id="298" r:id="rId13"/>
    <p:sldId id="308" r:id="rId14"/>
    <p:sldId id="299" r:id="rId15"/>
    <p:sldId id="285" r:id="rId16"/>
    <p:sldId id="306" r:id="rId17"/>
    <p:sldId id="291" r:id="rId18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9" userDrawn="1">
          <p15:clr>
            <a:srgbClr val="A4A3A4"/>
          </p15:clr>
        </p15:guide>
        <p15:guide id="2" pos="517" userDrawn="1">
          <p15:clr>
            <a:srgbClr val="A4A3A4"/>
          </p15:clr>
        </p15:guide>
        <p15:guide id="3" pos="7502" userDrawn="1">
          <p15:clr>
            <a:srgbClr val="A4A3A4"/>
          </p15:clr>
        </p15:guide>
        <p15:guide id="4" pos="62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 TAEUK" initials="LT" lastIdx="1" clrIdx="0">
    <p:extLst>
      <p:ext uri="{19B8F6BF-5375-455C-9EA6-DF929625EA0E}">
        <p15:presenceInfo xmlns:p15="http://schemas.microsoft.com/office/powerpoint/2012/main" userId="8ad831260fa7bf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08" y="84"/>
      </p:cViewPr>
      <p:guideLst>
        <p:guide orient="horz" pos="869"/>
        <p:guide pos="517"/>
        <p:guide pos="7502"/>
        <p:guide pos="625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AA7EC-C271-4452-9860-0225C5B2FB83}" type="datetimeFigureOut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A8825-83D6-4007-BD81-CC2DAD0376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340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6578-9C3D-4250-A038-E1D6DE68788F}" type="datetime1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37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8E49-7CBE-4E17-902B-F965B004AAC3}" type="datetime1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681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3F14-C215-4C8F-BF7F-621FE486140A}" type="datetime1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54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6845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1247261"/>
            <a:ext cx="11041380" cy="74004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2693-33EE-4DFD-B26F-FE6A9F3C5060}" type="datetime1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C7AA7A0-4B71-404B-9C37-F2B3902F99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711" y="562683"/>
            <a:ext cx="1147982" cy="58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5A51FA-8B0B-46AE-92D4-9C9913189506}"/>
              </a:ext>
            </a:extLst>
          </p:cNvPr>
          <p:cNvCxnSpPr>
            <a:cxnSpLocks/>
          </p:cNvCxnSpPr>
          <p:nvPr userDrawn="1"/>
        </p:nvCxnSpPr>
        <p:spPr>
          <a:xfrm>
            <a:off x="880110" y="1202671"/>
            <a:ext cx="110413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>
            <a:extLst>
              <a:ext uri="{FF2B5EF4-FFF2-40B4-BE49-F238E27FC236}">
                <a16:creationId xmlns:a16="http://schemas.microsoft.com/office/drawing/2014/main" id="{82D879AA-539E-4341-BB32-661B98B4D515}"/>
              </a:ext>
            </a:extLst>
          </p:cNvPr>
          <p:cNvSpPr/>
          <p:nvPr userDrawn="1"/>
        </p:nvSpPr>
        <p:spPr>
          <a:xfrm>
            <a:off x="880111" y="8898892"/>
            <a:ext cx="1104138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937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D3F2-AC9C-41A6-92F9-CF817A98A26D}" type="datetime1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07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07921-08C2-4D02-82A7-20BD1949481B}" type="datetime1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63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2C9C-C3E8-4253-B41E-B65192C3DED1}" type="datetime1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869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BBBD-24A1-450B-BD34-F8A6FFC1A6C8}" type="datetime1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89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E0D63-F321-4DD0-88E5-C0A55F04E2D2}" type="datetime1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30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34EA-074D-4C92-8BB8-914B9FD5B6E4}" type="datetime1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75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A87C-C0DE-495E-95DF-39E95DFBA22F}" type="datetime1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978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30227-81B8-4772-9AA7-B8207EBF4835}" type="datetime1">
              <a:rPr lang="ko-KR" altLang="en-US" smtClean="0"/>
              <a:t>2020-09-22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826D5-2084-4B2F-9CB6-8B3092FD1C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41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1280160" rtl="0" eaLnBrk="1" latinLnBrk="1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1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CD2A1044-F85D-4DF5-96F7-BB81A97283BF}"/>
              </a:ext>
            </a:extLst>
          </p:cNvPr>
          <p:cNvSpPr/>
          <p:nvPr/>
        </p:nvSpPr>
        <p:spPr>
          <a:xfrm>
            <a:off x="820738" y="5259876"/>
            <a:ext cx="11088687" cy="37786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 descr="사람, 실내이(가) 표시된 사진&#10;&#10;자동 생성된 설명">
            <a:extLst>
              <a:ext uri="{FF2B5EF4-FFF2-40B4-BE49-F238E27FC236}">
                <a16:creationId xmlns:a16="http://schemas.microsoft.com/office/drawing/2014/main" id="{31E8C535-0022-4070-8B51-6E7C15F6D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8" y="1379538"/>
            <a:ext cx="11113575" cy="3778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47DD82-EE5E-474F-9A77-C7CE4A785781}"/>
              </a:ext>
            </a:extLst>
          </p:cNvPr>
          <p:cNvSpPr txBox="1"/>
          <p:nvPr/>
        </p:nvSpPr>
        <p:spPr>
          <a:xfrm>
            <a:off x="1065814" y="5697415"/>
            <a:ext cx="106234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</a:rPr>
              <a:t>이용자의 자립지원 및 자기선택권 강화를 위한 </a:t>
            </a:r>
            <a:endParaRPr lang="en-US" altLang="ko-KR" sz="4000" dirty="0">
              <a:solidFill>
                <a:schemeClr val="bg1"/>
              </a:solidFill>
            </a:endParaRPr>
          </a:p>
          <a:p>
            <a:pPr algn="ctr"/>
            <a:r>
              <a:rPr lang="ko-KR" altLang="en-US" sz="4000" dirty="0">
                <a:solidFill>
                  <a:schemeClr val="bg1"/>
                </a:solidFill>
              </a:rPr>
              <a:t>동기부여 프로그램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FC39B-E207-4206-B42E-10AB0E965D72}"/>
              </a:ext>
            </a:extLst>
          </p:cNvPr>
          <p:cNvSpPr txBox="1"/>
          <p:nvPr/>
        </p:nvSpPr>
        <p:spPr>
          <a:xfrm>
            <a:off x="2829950" y="7313541"/>
            <a:ext cx="7141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 </a:t>
            </a:r>
            <a:r>
              <a:rPr lang="ko-KR" altLang="en-US" sz="36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리하뱅크</a:t>
            </a: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en-US" altLang="ko-KR" sz="36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RihaBank</a:t>
            </a: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중심으로 </a:t>
            </a:r>
            <a:r>
              <a:rPr lang="en-US" altLang="ko-KR" sz="36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-</a:t>
            </a:r>
            <a:endParaRPr lang="ko-KR" altLang="en-US" sz="36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A0E195B-8C06-4F83-8A6B-1672F3C5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6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7E13F15D-F951-4C84-B510-A74CCE0E7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102115"/>
              </p:ext>
            </p:extLst>
          </p:nvPr>
        </p:nvGraphicFramePr>
        <p:xfrm>
          <a:off x="855663" y="1406107"/>
          <a:ext cx="9104350" cy="5279136"/>
        </p:xfrm>
        <a:graphic>
          <a:graphicData uri="http://schemas.openxmlformats.org/drawingml/2006/table">
            <a:tbl>
              <a:tblPr/>
              <a:tblGrid>
                <a:gridCol w="1883596">
                  <a:extLst>
                    <a:ext uri="{9D8B030D-6E8A-4147-A177-3AD203B41FA5}">
                      <a16:colId xmlns:a16="http://schemas.microsoft.com/office/drawing/2014/main" val="1240912271"/>
                    </a:ext>
                  </a:extLst>
                </a:gridCol>
                <a:gridCol w="7220754">
                  <a:extLst>
                    <a:ext uri="{9D8B030D-6E8A-4147-A177-3AD203B41FA5}">
                      <a16:colId xmlns:a16="http://schemas.microsoft.com/office/drawing/2014/main" val="3955651806"/>
                    </a:ext>
                  </a:extLst>
                </a:gridCol>
              </a:tblGrid>
              <a:tr h="3578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프로그램명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서비스 내용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097393"/>
                  </a:ext>
                </a:extLst>
              </a:tr>
              <a:tr h="7319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Hand Activity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손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손가락 여러 동작으로 혈액 순환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뇌 활성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커뮤니케이션을 목적으로 한 활동 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104924"/>
                  </a:ext>
                </a:extLst>
              </a:tr>
              <a:tr h="7319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Number Board 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발 다리를 움직이면서 숫자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색을 판단할 동작으로 주의력 유지 향상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리듬감 자극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유산소운동의 기호가 될 활동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215432"/>
                  </a:ext>
                </a:extLst>
              </a:tr>
              <a:tr h="7319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상상 여행 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각 주제에 맞춰서 상상 속에서 여행 계획을 하면서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계획력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유지 향상을 목적으로 한 활동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271994"/>
                  </a:ext>
                </a:extLst>
              </a:tr>
              <a:tr h="3578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숫자 맞추기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숫자 카드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보드를 사용하고 집중력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판단력 유지 향상을 목적으로 할 활동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203048"/>
                  </a:ext>
                </a:extLst>
              </a:tr>
              <a:tr h="35784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쌍둥이 색칠 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10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보는 그대로 색칠을 하고 관찰력</a:t>
                      </a:r>
                      <a:r>
                        <a:rPr lang="en-US" altLang="ko-KR" sz="1800" kern="10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10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표현력 자극을 목표로 한 쌍둥이 색칠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200550"/>
                  </a:ext>
                </a:extLst>
              </a:tr>
              <a:tr h="49812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R.O.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10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사람</a:t>
                      </a:r>
                      <a:r>
                        <a:rPr lang="en-US" altLang="ko-KR" sz="1800" kern="10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10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장소</a:t>
                      </a:r>
                      <a:r>
                        <a:rPr lang="en-US" altLang="ko-KR" sz="1800" kern="10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10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시간 등 생활의 기본이 될 정보를 반복해서 스스로 할 수 있는 기능을 활용할 기억력 훈련</a:t>
                      </a:r>
                      <a:r>
                        <a:rPr lang="en-US" altLang="ko-KR" sz="1800" kern="10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70113"/>
                  </a:ext>
                </a:extLst>
              </a:tr>
              <a:tr h="7319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뇌 활성 시니어 요가 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10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호흡을 중심으로 몸과 마음을 연결하면서 자신 속</a:t>
                      </a:r>
                      <a:r>
                        <a:rPr lang="en-US" altLang="ko-KR" sz="1800" kern="10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10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그리고 일상 생활에 좋은 순환을 낳는 활동</a:t>
                      </a:r>
                      <a:r>
                        <a:rPr lang="en-US" altLang="ko-KR" sz="1800" kern="10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0595"/>
                  </a:ext>
                </a:extLst>
              </a:tr>
            </a:tbl>
          </a:graphicData>
        </a:graphic>
      </p:graphicFrame>
      <p:sp>
        <p:nvSpPr>
          <p:cNvPr id="8" name="제목 1">
            <a:extLst>
              <a:ext uri="{FF2B5EF4-FFF2-40B4-BE49-F238E27FC236}">
                <a16:creationId xmlns:a16="http://schemas.microsoft.com/office/drawing/2014/main" id="{7CB4FBEC-BCDD-4991-92B5-E1EA7496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684577"/>
          </a:xfrm>
        </p:spPr>
        <p:txBody>
          <a:bodyPr/>
          <a:lstStyle/>
          <a:p>
            <a:r>
              <a:rPr lang="ko-KR" altLang="en-US" dirty="0"/>
              <a:t>인지프로그램</a:t>
            </a:r>
          </a:p>
        </p:txBody>
      </p:sp>
      <p:pic>
        <p:nvPicPr>
          <p:cNvPr id="4" name="그림 3" descr="테이블, 사람, 앉아있는, 실내이(가) 표시된 사진&#10;&#10;자동 생성된 설명">
            <a:extLst>
              <a:ext uri="{FF2B5EF4-FFF2-40B4-BE49-F238E27FC236}">
                <a16:creationId xmlns:a16="http://schemas.microsoft.com/office/drawing/2014/main" id="{91BD964F-77E2-42C3-BE81-43BA983CE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41" y="1828799"/>
            <a:ext cx="1860884" cy="1395663"/>
          </a:xfrm>
          <a:prstGeom prst="rect">
            <a:avLst/>
          </a:prstGeom>
        </p:spPr>
      </p:pic>
      <p:pic>
        <p:nvPicPr>
          <p:cNvPr id="12" name="그림 11" descr="실내, 사람, 아이, 테이블이(가) 표시된 사진&#10;&#10;자동 생성된 설명">
            <a:extLst>
              <a:ext uri="{FF2B5EF4-FFF2-40B4-BE49-F238E27FC236}">
                <a16:creationId xmlns:a16="http://schemas.microsoft.com/office/drawing/2014/main" id="{5412D786-29F5-4511-8B71-7A996266FB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42" y="4403558"/>
            <a:ext cx="1897396" cy="14230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06B4C7-2B3A-4536-81CC-06AB1317105A}"/>
              </a:ext>
            </a:extLst>
          </p:cNvPr>
          <p:cNvSpPr txBox="1"/>
          <p:nvPr/>
        </p:nvSpPr>
        <p:spPr>
          <a:xfrm>
            <a:off x="10076172" y="1828799"/>
            <a:ext cx="1082348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</a:rPr>
              <a:t>쌍둥이색칠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9D1D70-3814-4479-8B2A-A61B333054A3}"/>
              </a:ext>
            </a:extLst>
          </p:cNvPr>
          <p:cNvSpPr txBox="1"/>
          <p:nvPr/>
        </p:nvSpPr>
        <p:spPr>
          <a:xfrm>
            <a:off x="10048541" y="4403558"/>
            <a:ext cx="902811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</a:rPr>
              <a:t>넘버보드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12A3309-5B0D-4EB4-BAB7-F8BF22D8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982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C28B4A-B6C3-4C6C-A984-DE8D4C34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화폐 사용 사례 </a:t>
            </a:r>
            <a:r>
              <a:rPr lang="en-US" altLang="ko-KR" dirty="0"/>
              <a:t>(1) – </a:t>
            </a:r>
            <a:r>
              <a:rPr lang="ko-KR" altLang="en-US" dirty="0"/>
              <a:t>서비스 선택 구매</a:t>
            </a:r>
          </a:p>
        </p:txBody>
      </p:sp>
      <p:pic>
        <p:nvPicPr>
          <p:cNvPr id="5" name="그림 4" descr="안마의자를 사용하시면서 코인을 주시는 모습">
            <a:extLst>
              <a:ext uri="{FF2B5EF4-FFF2-40B4-BE49-F238E27FC236}">
                <a16:creationId xmlns:a16="http://schemas.microsoft.com/office/drawing/2014/main" id="{7E2FFAFA-D79B-474A-87C3-1022A04879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15" y="6089404"/>
            <a:ext cx="3079758" cy="2310286"/>
          </a:xfrm>
          <a:prstGeom prst="parallelogram">
            <a:avLst/>
          </a:prstGeom>
        </p:spPr>
      </p:pic>
      <p:pic>
        <p:nvPicPr>
          <p:cNvPr id="7" name="그림 6" descr="테이블, 사람, 앉아있는, 컵이(가) 표시된 사진&#10;&#10;자동 생성된 설명">
            <a:extLst>
              <a:ext uri="{FF2B5EF4-FFF2-40B4-BE49-F238E27FC236}">
                <a16:creationId xmlns:a16="http://schemas.microsoft.com/office/drawing/2014/main" id="{4C209679-E9B6-4B82-A3B7-3F8666478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83" y="6088470"/>
            <a:ext cx="3081627" cy="2311220"/>
          </a:xfrm>
          <a:prstGeom prst="parallelogram">
            <a:avLst/>
          </a:prstGeom>
        </p:spPr>
      </p:pic>
      <p:pic>
        <p:nvPicPr>
          <p:cNvPr id="9" name="그림 8" descr="사람, 실내, 테이블, 남자이(가) 표시된 사진&#10;&#10;자동 생성된 설명">
            <a:extLst>
              <a:ext uri="{FF2B5EF4-FFF2-40B4-BE49-F238E27FC236}">
                <a16:creationId xmlns:a16="http://schemas.microsoft.com/office/drawing/2014/main" id="{4880822D-788C-47EC-A694-14985B59F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38" y="6088470"/>
            <a:ext cx="3079758" cy="2309819"/>
          </a:xfrm>
          <a:prstGeom prst="parallelogram">
            <a:avLst/>
          </a:prstGeom>
        </p:spPr>
      </p:pic>
      <p:sp>
        <p:nvSpPr>
          <p:cNvPr id="6" name="내용 개체 틀 3">
            <a:extLst>
              <a:ext uri="{FF2B5EF4-FFF2-40B4-BE49-F238E27FC236}">
                <a16:creationId xmlns:a16="http://schemas.microsoft.com/office/drawing/2014/main" id="{32D8E794-B0C4-49D5-A35E-B5EDE4C2F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1389146"/>
            <a:ext cx="6343142" cy="5544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목표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40080" lvl="1" indent="0">
              <a:lnSpc>
                <a:spcPct val="120000"/>
              </a:lnSpc>
              <a:buNone/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E146A-69D2-487B-818B-9ED08F6DD4A5}"/>
              </a:ext>
            </a:extLst>
          </p:cNvPr>
          <p:cNvSpPr txBox="1"/>
          <p:nvPr/>
        </p:nvSpPr>
        <p:spPr>
          <a:xfrm>
            <a:off x="235469" y="1926790"/>
            <a:ext cx="11668297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0080" lvl="1" indent="0">
              <a:lnSpc>
                <a:spcPct val="120000"/>
              </a:lnSpc>
              <a:buNone/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프로그램 참여에 대한 동기부여 및 院內 생활의 다양성 추구 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9DDCCB-4035-46AF-903C-3530E41548F6}"/>
              </a:ext>
            </a:extLst>
          </p:cNvPr>
          <p:cNvSpPr txBox="1"/>
          <p:nvPr/>
        </p:nvSpPr>
        <p:spPr>
          <a:xfrm>
            <a:off x="880110" y="3276314"/>
            <a:ext cx="7542781" cy="182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院內 이용자간 유대감 향상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경제활동을 통한 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IA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 향상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개인의 선택권 존중을 통한 자존감 향상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경쟁을 통한 삶의 긴장감 유지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66408-8850-475C-B9A5-F09FAD7C039D}"/>
              </a:ext>
            </a:extLst>
          </p:cNvPr>
          <p:cNvSpPr txBox="1"/>
          <p:nvPr/>
        </p:nvSpPr>
        <p:spPr>
          <a:xfrm>
            <a:off x="880110" y="2646986"/>
            <a:ext cx="6400800" cy="502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기대효과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E7D49BB-2D30-4F9E-8378-C19165F7768F}"/>
              </a:ext>
            </a:extLst>
          </p:cNvPr>
          <p:cNvSpPr/>
          <p:nvPr/>
        </p:nvSpPr>
        <p:spPr>
          <a:xfrm>
            <a:off x="2343059" y="5623953"/>
            <a:ext cx="2227385" cy="367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마사지기이용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320F7F8-752C-4F0D-ADFB-3418CCA03F96}"/>
              </a:ext>
            </a:extLst>
          </p:cNvPr>
          <p:cNvSpPr/>
          <p:nvPr/>
        </p:nvSpPr>
        <p:spPr>
          <a:xfrm>
            <a:off x="4957305" y="5623953"/>
            <a:ext cx="2227385" cy="367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리하카페</a:t>
            </a:r>
            <a:r>
              <a:rPr lang="ko-KR" altLang="en-US" dirty="0"/>
              <a:t> 이용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B41F667-BED5-4BD6-A94D-DF885AEF88D5}"/>
              </a:ext>
            </a:extLst>
          </p:cNvPr>
          <p:cNvSpPr/>
          <p:nvPr/>
        </p:nvSpPr>
        <p:spPr>
          <a:xfrm>
            <a:off x="7609182" y="5623953"/>
            <a:ext cx="2227385" cy="367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민화투 </a:t>
            </a: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537FFC85-FE23-478C-AFDC-A3C200AA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0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FEB655-F0B2-48B8-B643-D1CECE4C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화폐 사용 사례 </a:t>
            </a:r>
            <a:r>
              <a:rPr lang="en-US" altLang="ko-KR" dirty="0"/>
              <a:t>(2) – </a:t>
            </a:r>
            <a:r>
              <a:rPr lang="ko-KR" altLang="en-US" dirty="0" err="1"/>
              <a:t>리하마켓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D75E9DE-7D25-47EF-86CB-EB0258418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10" y="1389146"/>
            <a:ext cx="6343142" cy="55445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목표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40080" lvl="1" indent="0">
              <a:lnSpc>
                <a:spcPct val="120000"/>
              </a:lnSpc>
              <a:buNone/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내용 개체 틀 11" descr="스크린샷이(가) 표시된 사진&#10;&#10;자동 생성된 설명">
            <a:extLst>
              <a:ext uri="{FF2B5EF4-FFF2-40B4-BE49-F238E27FC236}">
                <a16:creationId xmlns:a16="http://schemas.microsoft.com/office/drawing/2014/main" id="{445395FA-7443-4E8E-8B99-FFC16F1316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t="10205" r="1661"/>
          <a:stretch/>
        </p:blipFill>
        <p:spPr>
          <a:xfrm>
            <a:off x="5153446" y="3629606"/>
            <a:ext cx="6940552" cy="431355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A91C6D2-E37B-4933-AC78-AFC58D8FCE26}"/>
              </a:ext>
            </a:extLst>
          </p:cNvPr>
          <p:cNvSpPr/>
          <p:nvPr/>
        </p:nvSpPr>
        <p:spPr>
          <a:xfrm>
            <a:off x="5205113" y="2975163"/>
            <a:ext cx="3599444" cy="482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/>
              <a:t>리하마켓</a:t>
            </a:r>
            <a:r>
              <a:rPr lang="ko-KR" altLang="en-US" dirty="0"/>
              <a:t> 배치</a:t>
            </a:r>
          </a:p>
        </p:txBody>
      </p:sp>
      <p:pic>
        <p:nvPicPr>
          <p:cNvPr id="8" name="그림 7" descr="사람, 테이블, 앉아있는, 여자이(가) 표시된 사진&#10;&#10;자동 생성된 설명">
            <a:extLst>
              <a:ext uri="{FF2B5EF4-FFF2-40B4-BE49-F238E27FC236}">
                <a16:creationId xmlns:a16="http://schemas.microsoft.com/office/drawing/2014/main" id="{15EC23A1-DE5E-4E44-9506-C5D15E28B1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8" r="835" b="10288"/>
          <a:stretch/>
        </p:blipFill>
        <p:spPr>
          <a:xfrm>
            <a:off x="8839001" y="2989301"/>
            <a:ext cx="3060300" cy="25519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4B36F4-398A-4FF2-AB88-00A1ACB3B4B3}"/>
              </a:ext>
            </a:extLst>
          </p:cNvPr>
          <p:cNvSpPr txBox="1"/>
          <p:nvPr/>
        </p:nvSpPr>
        <p:spPr>
          <a:xfrm>
            <a:off x="897834" y="3710441"/>
            <a:ext cx="6400800" cy="1832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프로그램 참여 동기 향상</a:t>
            </a:r>
            <a:endParaRPr lang="en-US" altLang="ko-KR" sz="24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수단적 일상생활 활동 </a:t>
            </a:r>
            <a:endParaRPr lang="en-US" altLang="ko-KR" sz="24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자존감과 사회성 향상</a:t>
            </a:r>
            <a:endParaRPr lang="en-US" altLang="ko-KR" sz="24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사회적응 능력 향상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ADEF00-AEFA-4ED4-A9A3-D1D28345E0C3}"/>
              </a:ext>
            </a:extLst>
          </p:cNvPr>
          <p:cNvSpPr txBox="1"/>
          <p:nvPr/>
        </p:nvSpPr>
        <p:spPr>
          <a:xfrm>
            <a:off x="877033" y="2975164"/>
            <a:ext cx="6400800" cy="502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기대효과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7" name="그림 16" descr="테이블, 소년, 아이, 젊은이(가) 표시된 사진&#10;&#10;자동 생성된 설명">
            <a:extLst>
              <a:ext uri="{FF2B5EF4-FFF2-40B4-BE49-F238E27FC236}">
                <a16:creationId xmlns:a16="http://schemas.microsoft.com/office/drawing/2014/main" id="{ABCFE3AD-CA53-489A-9570-3EA854837E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7" r="17956" b="1"/>
          <a:stretch/>
        </p:blipFill>
        <p:spPr>
          <a:xfrm>
            <a:off x="6691745" y="6799079"/>
            <a:ext cx="2089126" cy="1938253"/>
          </a:xfrm>
          <a:prstGeom prst="rect">
            <a:avLst/>
          </a:prstGeom>
        </p:spPr>
      </p:pic>
      <p:pic>
        <p:nvPicPr>
          <p:cNvPr id="19" name="그림 18" descr="테이블, 실내, 케이크, 앉아있는이(가) 표시된 사진&#10;&#10;자동 생성된 설명">
            <a:extLst>
              <a:ext uri="{FF2B5EF4-FFF2-40B4-BE49-F238E27FC236}">
                <a16:creationId xmlns:a16="http://schemas.microsoft.com/office/drawing/2014/main" id="{2FB63340-9A62-4019-9964-21C68695EE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9" b="-1"/>
          <a:stretch/>
        </p:blipFill>
        <p:spPr>
          <a:xfrm>
            <a:off x="4363453" y="6799080"/>
            <a:ext cx="2267531" cy="1941994"/>
          </a:xfrm>
          <a:prstGeom prst="rect">
            <a:avLst/>
          </a:prstGeom>
        </p:spPr>
      </p:pic>
      <p:pic>
        <p:nvPicPr>
          <p:cNvPr id="21" name="그림 20" descr="사람, 케이크, 테이블, 여자이(가) 표시된 사진&#10;&#10;자동 생성된 설명">
            <a:extLst>
              <a:ext uri="{FF2B5EF4-FFF2-40B4-BE49-F238E27FC236}">
                <a16:creationId xmlns:a16="http://schemas.microsoft.com/office/drawing/2014/main" id="{677A19F1-A721-4D88-A7C1-137C51F185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2" r="3848" b="-1"/>
          <a:stretch/>
        </p:blipFill>
        <p:spPr>
          <a:xfrm>
            <a:off x="2601894" y="6799079"/>
            <a:ext cx="1700798" cy="1938253"/>
          </a:xfrm>
          <a:prstGeom prst="rect">
            <a:avLst/>
          </a:prstGeo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90E2F13-DAEE-4512-97FB-9C91D7CF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6864F-ADDA-4EA6-A187-D25BD596F676}"/>
              </a:ext>
            </a:extLst>
          </p:cNvPr>
          <p:cNvSpPr txBox="1"/>
          <p:nvPr/>
        </p:nvSpPr>
        <p:spPr>
          <a:xfrm>
            <a:off x="235469" y="1926790"/>
            <a:ext cx="11668297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0080" lvl="1" indent="0">
              <a:lnSpc>
                <a:spcPct val="120000"/>
              </a:lnSpc>
              <a:buNone/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프로그램 참여에 대한 동기부여 및 院內 생활의 다양성 추구 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5118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8A7B4E-6A6D-432B-B112-ECB18A78E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신체평가 개요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2E716-68FA-4517-9DC9-1B6041BFDF1A}"/>
              </a:ext>
            </a:extLst>
          </p:cNvPr>
          <p:cNvSpPr txBox="1"/>
          <p:nvPr/>
        </p:nvSpPr>
        <p:spPr>
          <a:xfrm>
            <a:off x="820738" y="4051676"/>
            <a:ext cx="995201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0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이용자 스스로의 신체 능력 파악</a:t>
            </a:r>
            <a:endParaRPr lang="en-US" altLang="ko-KR" sz="2000" kern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이용자에 대한 종사자의 이해와 파악 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20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→ 개인 별 맞춤 케어</a:t>
            </a:r>
            <a:r>
              <a:rPr lang="en-US" altLang="ko-KR" sz="20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&amp; </a:t>
            </a:r>
            <a:r>
              <a:rPr lang="ko-KR" altLang="en-US" sz="20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프로그램 참여 가능</a:t>
            </a:r>
            <a:endParaRPr lang="en-US" altLang="ko-KR" sz="2000" kern="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피드백을 통한 약점 보완 및 강점 강화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2000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프로그램 참여에 대한 동기 유발 효과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99C1F-83E9-4147-9ACC-9A9C9DE4F06C}"/>
              </a:ext>
            </a:extLst>
          </p:cNvPr>
          <p:cNvSpPr txBox="1"/>
          <p:nvPr/>
        </p:nvSpPr>
        <p:spPr>
          <a:xfrm>
            <a:off x="820738" y="3177063"/>
            <a:ext cx="6400800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kern="0" dirty="0">
                <a:solidFill>
                  <a:srgbClr val="000000"/>
                </a:solidFill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■ </a:t>
            </a:r>
            <a:r>
              <a:rPr lang="ko-KR" altLang="en-US" sz="2400" b="1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신체능력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측정의 기대효과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" name="그림 8" descr="실내, 바닥, 사람, 서있는이(가) 표시된 사진&#10;&#10;자동 생성된 설명">
            <a:extLst>
              <a:ext uri="{FF2B5EF4-FFF2-40B4-BE49-F238E27FC236}">
                <a16:creationId xmlns:a16="http://schemas.microsoft.com/office/drawing/2014/main" id="{81606EED-C906-4E91-A36E-9C65537C2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49" y="1590351"/>
            <a:ext cx="4190505" cy="3145048"/>
          </a:xfrm>
          <a:prstGeom prst="ellipse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0526397-665C-4187-BE63-86B072BC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51" y="5341156"/>
            <a:ext cx="5108575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CF6171A8-63C1-409B-BC85-E85C22174AF0}"/>
              </a:ext>
            </a:extLst>
          </p:cNvPr>
          <p:cNvSpPr/>
          <p:nvPr/>
        </p:nvSpPr>
        <p:spPr>
          <a:xfrm>
            <a:off x="8783762" y="4839347"/>
            <a:ext cx="445477" cy="397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340462-A402-461F-A3CB-59713484EE29}"/>
              </a:ext>
            </a:extLst>
          </p:cNvPr>
          <p:cNvSpPr txBox="1"/>
          <p:nvPr/>
        </p:nvSpPr>
        <p:spPr>
          <a:xfrm>
            <a:off x="6357251" y="1537180"/>
            <a:ext cx="110799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ko-KR" altLang="en-US">
                <a:solidFill>
                  <a:schemeClr val="bg1"/>
                </a:solidFill>
              </a:rPr>
              <a:t>자세평가</a:t>
            </a:r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CCA1708E-583C-43E8-9D65-3812B4E7B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132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98A804-EC56-4D99-939B-3A5AE492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신체능력 측정</a:t>
            </a:r>
          </a:p>
        </p:txBody>
      </p:sp>
      <p:graphicFrame>
        <p:nvGraphicFramePr>
          <p:cNvPr id="4" name="표 5">
            <a:extLst>
              <a:ext uri="{FF2B5EF4-FFF2-40B4-BE49-F238E27FC236}">
                <a16:creationId xmlns:a16="http://schemas.microsoft.com/office/drawing/2014/main" id="{34C41027-CA91-4DA2-964B-F721771D1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0660694"/>
              </p:ext>
            </p:extLst>
          </p:nvPr>
        </p:nvGraphicFramePr>
        <p:xfrm>
          <a:off x="880110" y="1379538"/>
          <a:ext cx="997150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9087">
                  <a:extLst>
                    <a:ext uri="{9D8B030D-6E8A-4147-A177-3AD203B41FA5}">
                      <a16:colId xmlns:a16="http://schemas.microsoft.com/office/drawing/2014/main" val="954807830"/>
                    </a:ext>
                  </a:extLst>
                </a:gridCol>
                <a:gridCol w="5942417">
                  <a:extLst>
                    <a:ext uri="{9D8B030D-6E8A-4147-A177-3AD203B41FA5}">
                      <a16:colId xmlns:a16="http://schemas.microsoft.com/office/drawing/2014/main" val="1306375312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항목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평가내용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208261"/>
                  </a:ext>
                </a:extLst>
              </a:tr>
              <a:tr h="27489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악력</a:t>
                      </a:r>
                      <a:r>
                        <a:rPr lang="en-US" altLang="ko-KR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(Kg)</a:t>
                      </a:r>
                      <a:endParaRPr lang="ko-KR" altLang="en-US" sz="2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순간적인 근력 측정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902275"/>
                  </a:ext>
                </a:extLst>
              </a:tr>
              <a:tr h="27489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무릎 펴기</a:t>
                      </a:r>
                      <a:r>
                        <a:rPr lang="en-US" altLang="ko-KR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en-US" altLang="ko-KR" sz="20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Kgf</a:t>
                      </a:r>
                      <a:r>
                        <a:rPr lang="en-US" altLang="ko-KR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2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하지근력</a:t>
                      </a:r>
                      <a: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평가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959465"/>
                  </a:ext>
                </a:extLst>
              </a:tr>
              <a:tr h="27489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한발서기</a:t>
                      </a:r>
                      <a:r>
                        <a:rPr lang="en-US" altLang="ko-KR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en-US" altLang="ko-KR" sz="20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OLST</a:t>
                      </a:r>
                      <a:r>
                        <a:rPr lang="en-US" altLang="ko-KR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)(</a:t>
                      </a:r>
                      <a: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초</a:t>
                      </a:r>
                      <a:r>
                        <a:rPr lang="en-US" altLang="ko-KR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2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균형능력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219030"/>
                  </a:ext>
                </a:extLst>
              </a:tr>
              <a:tr h="2748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TUG(Time Up and Goal)(</a:t>
                      </a:r>
                      <a: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초</a:t>
                      </a:r>
                      <a:r>
                        <a:rPr lang="en-US" altLang="ko-KR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2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보행중</a:t>
                      </a:r>
                      <a: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밸런스 기능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34597"/>
                  </a:ext>
                </a:extLst>
              </a:tr>
              <a:tr h="2748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5M</a:t>
                      </a:r>
                      <a: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보행</a:t>
                      </a:r>
                      <a:r>
                        <a:rPr lang="en-US" altLang="ko-KR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초</a:t>
                      </a:r>
                      <a:r>
                        <a:rPr lang="en-US" altLang="ko-KR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2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지구력 평가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519641"/>
                  </a:ext>
                </a:extLst>
              </a:tr>
              <a:tr h="27489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몸굽히기</a:t>
                      </a:r>
                      <a:r>
                        <a:rPr lang="en-US" altLang="ko-KR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(cm)</a:t>
                      </a:r>
                      <a:endParaRPr lang="ko-KR" altLang="en-US" sz="2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허리 및 하반신의 유연성 평가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329230"/>
                  </a:ext>
                </a:extLst>
              </a:tr>
              <a:tr h="2748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FRT</a:t>
                      </a:r>
                      <a:r>
                        <a:rPr lang="en-US" altLang="ko-KR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(cm)</a:t>
                      </a:r>
                      <a:endParaRPr lang="ko-KR" altLang="en-US" sz="2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선자세의 균형감각 측정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306537"/>
                  </a:ext>
                </a:extLst>
              </a:tr>
              <a:tr h="27489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의자에서 일어서기</a:t>
                      </a:r>
                      <a:r>
                        <a:rPr lang="en-US" altLang="ko-KR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(cm)</a:t>
                      </a:r>
                      <a:endParaRPr lang="ko-KR" altLang="en-US" sz="20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하지근력</a:t>
                      </a:r>
                      <a:r>
                        <a:rPr lang="ko-KR" altLang="en-US" sz="20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및 균형감각 평가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88306"/>
                  </a:ext>
                </a:extLst>
              </a:tr>
            </a:tbl>
          </a:graphicData>
        </a:graphic>
      </p:graphicFrame>
      <p:pic>
        <p:nvPicPr>
          <p:cNvPr id="6" name="그림 5" descr="사람, 실내, 테이블, 여자이(가) 표시된 사진&#10;&#10;자동 생성된 설명">
            <a:extLst>
              <a:ext uri="{FF2B5EF4-FFF2-40B4-BE49-F238E27FC236}">
                <a16:creationId xmlns:a16="http://schemas.microsoft.com/office/drawing/2014/main" id="{220A6E9C-72D7-449D-85E0-33BBECE8FE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87" y="7012900"/>
            <a:ext cx="3044370" cy="1712459"/>
          </a:xfrm>
          <a:prstGeom prst="rect">
            <a:avLst/>
          </a:prstGeom>
        </p:spPr>
      </p:pic>
      <p:pic>
        <p:nvPicPr>
          <p:cNvPr id="8" name="그림 7" descr="사람, 실내, 테이블, 아이이(가) 표시된 사진&#10;&#10;자동 생성된 설명">
            <a:extLst>
              <a:ext uri="{FF2B5EF4-FFF2-40B4-BE49-F238E27FC236}">
                <a16:creationId xmlns:a16="http://schemas.microsoft.com/office/drawing/2014/main" id="{3D21651C-2F50-401D-B3EA-D7B1F276D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09" y="5275987"/>
            <a:ext cx="3092555" cy="1713428"/>
          </a:xfrm>
          <a:prstGeom prst="rect">
            <a:avLst/>
          </a:prstGeom>
        </p:spPr>
      </p:pic>
      <p:pic>
        <p:nvPicPr>
          <p:cNvPr id="10" name="그림 9" descr="사람, 실내, 젊은, 아이이(가) 표시된 사진&#10;&#10;자동 생성된 설명">
            <a:extLst>
              <a:ext uri="{FF2B5EF4-FFF2-40B4-BE49-F238E27FC236}">
                <a16:creationId xmlns:a16="http://schemas.microsoft.com/office/drawing/2014/main" id="{13D532C6-D1F4-4BE0-85BF-A167235939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27" y="7011931"/>
            <a:ext cx="3092555" cy="1713428"/>
          </a:xfrm>
          <a:prstGeom prst="rect">
            <a:avLst/>
          </a:prstGeom>
        </p:spPr>
      </p:pic>
      <p:pic>
        <p:nvPicPr>
          <p:cNvPr id="12" name="그림 11" descr="바닥, 실내, 사람, 테이블이(가) 표시된 사진&#10;&#10;자동 생성된 설명">
            <a:extLst>
              <a:ext uri="{FF2B5EF4-FFF2-40B4-BE49-F238E27FC236}">
                <a16:creationId xmlns:a16="http://schemas.microsoft.com/office/drawing/2014/main" id="{D057AFC9-9775-4FC2-9E91-C22269E762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22" y="5275987"/>
            <a:ext cx="3092555" cy="1713428"/>
          </a:xfrm>
          <a:prstGeom prst="rect">
            <a:avLst/>
          </a:prstGeom>
        </p:spPr>
      </p:pic>
      <p:pic>
        <p:nvPicPr>
          <p:cNvPr id="14" name="그림 13" descr="실내, 사람, 젊은, 아이이(가) 표시된 사진&#10;&#10;자동 생성된 설명">
            <a:extLst>
              <a:ext uri="{FF2B5EF4-FFF2-40B4-BE49-F238E27FC236}">
                <a16:creationId xmlns:a16="http://schemas.microsoft.com/office/drawing/2014/main" id="{1DC72FF5-42AC-4455-ADCD-FDCFA6D691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40" y="7011931"/>
            <a:ext cx="3092555" cy="1713428"/>
          </a:xfrm>
          <a:prstGeom prst="rect">
            <a:avLst/>
          </a:prstGeom>
        </p:spPr>
      </p:pic>
      <p:pic>
        <p:nvPicPr>
          <p:cNvPr id="16" name="그림 15" descr="바닥, 실내, 건물, 사람이(가) 표시된 사진&#10;&#10;자동 생성된 설명">
            <a:extLst>
              <a:ext uri="{FF2B5EF4-FFF2-40B4-BE49-F238E27FC236}">
                <a16:creationId xmlns:a16="http://schemas.microsoft.com/office/drawing/2014/main" id="{E7E07C5C-C9E6-40D3-9604-477A87997E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687" y="5272367"/>
            <a:ext cx="3092557" cy="1739563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94B9123D-922F-4C02-AA32-134EFCE29C9B}"/>
              </a:ext>
            </a:extLst>
          </p:cNvPr>
          <p:cNvSpPr/>
          <p:nvPr/>
        </p:nvSpPr>
        <p:spPr>
          <a:xfrm>
            <a:off x="880109" y="5275986"/>
            <a:ext cx="986291" cy="3109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악력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D362CE8-1F5D-46EF-8B38-C60E1293F79A}"/>
              </a:ext>
            </a:extLst>
          </p:cNvPr>
          <p:cNvSpPr/>
          <p:nvPr/>
        </p:nvSpPr>
        <p:spPr>
          <a:xfrm>
            <a:off x="4301022" y="5292334"/>
            <a:ext cx="1014967" cy="3109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>
                <a:latin typeface="나눔고딕" panose="020D0604000000000000" pitchFamily="50" charset="-127"/>
                <a:ea typeface="나눔고딕" panose="020D0604000000000000" pitchFamily="50" charset="-127"/>
              </a:rPr>
              <a:t>5m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보행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818D82E-E893-4283-B3B5-ABCBFA405EAA}"/>
              </a:ext>
            </a:extLst>
          </p:cNvPr>
          <p:cNvSpPr/>
          <p:nvPr/>
        </p:nvSpPr>
        <p:spPr>
          <a:xfrm>
            <a:off x="7791846" y="5268042"/>
            <a:ext cx="1131637" cy="31098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몸굽히기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CED40EE7-6462-4FDD-AB33-63CE57819DA5}"/>
              </a:ext>
            </a:extLst>
          </p:cNvPr>
          <p:cNvSpPr/>
          <p:nvPr/>
        </p:nvSpPr>
        <p:spPr>
          <a:xfrm>
            <a:off x="880109" y="7009061"/>
            <a:ext cx="1014967" cy="3420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FRT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2170022-8D94-4300-962F-648F416CB68B}"/>
              </a:ext>
            </a:extLst>
          </p:cNvPr>
          <p:cNvSpPr/>
          <p:nvPr/>
        </p:nvSpPr>
        <p:spPr>
          <a:xfrm>
            <a:off x="4301022" y="7009061"/>
            <a:ext cx="1014967" cy="3420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TUG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AD9AA15-D66C-4883-9E1D-87A40BB3C0B3}"/>
              </a:ext>
            </a:extLst>
          </p:cNvPr>
          <p:cNvSpPr/>
          <p:nvPr/>
        </p:nvSpPr>
        <p:spPr>
          <a:xfrm>
            <a:off x="7791858" y="7009061"/>
            <a:ext cx="1131624" cy="3420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>
                <a:latin typeface="나눔고딕" panose="020D0604000000000000" pitchFamily="50" charset="-127"/>
                <a:ea typeface="나눔고딕" panose="020D0604000000000000" pitchFamily="50" charset="-127"/>
              </a:rPr>
              <a:t>한발서기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0527E6F-5841-4700-9523-B74247D3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5541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내용 개체 틀 14">
            <a:extLst>
              <a:ext uri="{FF2B5EF4-FFF2-40B4-BE49-F238E27FC236}">
                <a16:creationId xmlns:a16="http://schemas.microsoft.com/office/drawing/2014/main" id="{84CBD1C7-2FD8-4362-A22D-D2A965C48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" y="2115679"/>
            <a:ext cx="4531896" cy="4965057"/>
          </a:xfrm>
        </p:spPr>
      </p:pic>
      <p:pic>
        <p:nvPicPr>
          <p:cNvPr id="19" name="그림 18" descr="스크린샷이(가) 표시된 사진&#10;&#10;자동 생성된 설명">
            <a:extLst>
              <a:ext uri="{FF2B5EF4-FFF2-40B4-BE49-F238E27FC236}">
                <a16:creationId xmlns:a16="http://schemas.microsoft.com/office/drawing/2014/main" id="{18CDC5D4-03F7-4005-97B8-F29E40494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18" y="2115680"/>
            <a:ext cx="4531895" cy="4965056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AD397134-E863-4E7C-954F-7DF2E64B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684577"/>
          </a:xfrm>
        </p:spPr>
        <p:txBody>
          <a:bodyPr/>
          <a:lstStyle/>
          <a:p>
            <a:r>
              <a:rPr lang="ko-KR" altLang="en-US" dirty="0"/>
              <a:t>평가 후 피드백 </a:t>
            </a:r>
            <a:r>
              <a:rPr lang="en-US" altLang="ko-KR" dirty="0"/>
              <a:t>- </a:t>
            </a:r>
            <a:r>
              <a:rPr lang="ko-KR" altLang="en-US" dirty="0"/>
              <a:t>신체능력 측정결과지</a:t>
            </a:r>
            <a:r>
              <a:rPr lang="en-US" altLang="ko-KR" dirty="0"/>
              <a:t>(</a:t>
            </a:r>
            <a:r>
              <a:rPr lang="ko-KR" altLang="en-US" dirty="0"/>
              <a:t>통보용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8884D9-AAA4-455D-B015-7772DC712D62}"/>
              </a:ext>
            </a:extLst>
          </p:cNvPr>
          <p:cNvSpPr txBox="1"/>
          <p:nvPr/>
        </p:nvSpPr>
        <p:spPr>
          <a:xfrm>
            <a:off x="880110" y="7837563"/>
            <a:ext cx="8754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2040204020203" pitchFamily="50" charset="-127"/>
              </a:rPr>
              <a:t>이용자와의 면담을 통한 생활 목표의 재설정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2040204020203" pitchFamily="50" charset="-127"/>
              </a:rPr>
              <a:t>보호자에게 결과 통보 및 상담을 통해 가정에서의 안전사고 예방 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ADFA3CA-B82C-408D-8BCC-8A5E3DCE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96A324-195D-4A97-B0F4-C224DC333771}"/>
              </a:ext>
            </a:extLst>
          </p:cNvPr>
          <p:cNvSpPr txBox="1"/>
          <p:nvPr/>
        </p:nvSpPr>
        <p:spPr>
          <a:xfrm>
            <a:off x="820738" y="1348138"/>
            <a:ext cx="6400800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kern="0" dirty="0">
                <a:solidFill>
                  <a:srgbClr val="000000"/>
                </a:solidFill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■ </a:t>
            </a:r>
            <a:r>
              <a:rPr lang="ko-KR" altLang="en-US" sz="2400" b="1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신체능력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b="1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 결과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35FCC-C79E-4183-96E2-F3CF3973E41E}"/>
              </a:ext>
            </a:extLst>
          </p:cNvPr>
          <p:cNvSpPr txBox="1"/>
          <p:nvPr/>
        </p:nvSpPr>
        <p:spPr>
          <a:xfrm>
            <a:off x="880110" y="7241917"/>
            <a:ext cx="6400800" cy="49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kern="0" dirty="0">
                <a:solidFill>
                  <a:srgbClr val="000000"/>
                </a:solidFill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■ </a:t>
            </a:r>
            <a:r>
              <a:rPr lang="ko-KR" altLang="en-US" sz="2400" b="1" kern="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2040204020203" pitchFamily="34" charset="-127"/>
              </a:rPr>
              <a:t>평가 결과 피드백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740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83E579-6A05-4BFC-AA30-08C51A34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프로그램 평가 </a:t>
            </a:r>
            <a:r>
              <a:rPr lang="en-US" altLang="ko-KR" dirty="0"/>
              <a:t>- </a:t>
            </a:r>
            <a:r>
              <a:rPr lang="ko-KR" altLang="en-US" dirty="0"/>
              <a:t>이용자 활동의존도</a:t>
            </a:r>
            <a:r>
              <a:rPr lang="en-US" altLang="ko-KR" dirty="0"/>
              <a:t>&amp;</a:t>
            </a:r>
            <a:r>
              <a:rPr lang="ko-KR" altLang="en-US" dirty="0"/>
              <a:t>만족도</a:t>
            </a: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F4CF71F-216C-4821-8A8E-7B85B5DC7D5E}"/>
              </a:ext>
            </a:extLst>
          </p:cNvPr>
          <p:cNvGrpSpPr/>
          <p:nvPr/>
        </p:nvGrpSpPr>
        <p:grpSpPr>
          <a:xfrm>
            <a:off x="1541583" y="1822939"/>
            <a:ext cx="3262401" cy="3262399"/>
            <a:chOff x="1553306" y="2655277"/>
            <a:chExt cx="4976814" cy="4976812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D5CF64DC-8BA1-4AC0-A4C5-46E841C4A639}"/>
                </a:ext>
              </a:extLst>
            </p:cNvPr>
            <p:cNvGrpSpPr/>
            <p:nvPr/>
          </p:nvGrpSpPr>
          <p:grpSpPr>
            <a:xfrm>
              <a:off x="1553306" y="2655277"/>
              <a:ext cx="4976814" cy="4976812"/>
              <a:chOff x="4952999" y="1869830"/>
              <a:chExt cx="3118339" cy="3118338"/>
            </a:xfrm>
          </p:grpSpPr>
          <p:sp>
            <p:nvSpPr>
              <p:cNvPr id="4" name="부분 원형 3">
                <a:extLst>
                  <a:ext uri="{FF2B5EF4-FFF2-40B4-BE49-F238E27FC236}">
                    <a16:creationId xmlns:a16="http://schemas.microsoft.com/office/drawing/2014/main" id="{17029CD3-E3CE-460B-8AD9-43494D0DAACC}"/>
                  </a:ext>
                </a:extLst>
              </p:cNvPr>
              <p:cNvSpPr/>
              <p:nvPr/>
            </p:nvSpPr>
            <p:spPr>
              <a:xfrm rot="16200000">
                <a:off x="4953000" y="1869830"/>
                <a:ext cx="3118338" cy="3118338"/>
              </a:xfrm>
              <a:prstGeom prst="pie">
                <a:avLst>
                  <a:gd name="adj1" fmla="val 0"/>
                  <a:gd name="adj2" fmla="val 2157314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부분 원형 4">
                <a:extLst>
                  <a:ext uri="{FF2B5EF4-FFF2-40B4-BE49-F238E27FC236}">
                    <a16:creationId xmlns:a16="http://schemas.microsoft.com/office/drawing/2014/main" id="{8F66636C-D469-4DBE-BE98-921409B2775A}"/>
                  </a:ext>
                </a:extLst>
              </p:cNvPr>
              <p:cNvSpPr/>
              <p:nvPr/>
            </p:nvSpPr>
            <p:spPr>
              <a:xfrm rot="16200000">
                <a:off x="4953000" y="1869830"/>
                <a:ext cx="3118338" cy="3118338"/>
              </a:xfrm>
              <a:prstGeom prst="pie">
                <a:avLst>
                  <a:gd name="adj1" fmla="val 0"/>
                  <a:gd name="adj2" fmla="val 20104904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부분 원형 5">
                <a:extLst>
                  <a:ext uri="{FF2B5EF4-FFF2-40B4-BE49-F238E27FC236}">
                    <a16:creationId xmlns:a16="http://schemas.microsoft.com/office/drawing/2014/main" id="{F0495B9E-04B9-4C01-939A-6758D991D99A}"/>
                  </a:ext>
                </a:extLst>
              </p:cNvPr>
              <p:cNvSpPr/>
              <p:nvPr/>
            </p:nvSpPr>
            <p:spPr>
              <a:xfrm rot="16200000">
                <a:off x="4953000" y="1869830"/>
                <a:ext cx="3118338" cy="3118338"/>
              </a:xfrm>
              <a:prstGeom prst="pie">
                <a:avLst>
                  <a:gd name="adj1" fmla="val 0"/>
                  <a:gd name="adj2" fmla="val 1197754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부분 원형 6">
                <a:extLst>
                  <a:ext uri="{FF2B5EF4-FFF2-40B4-BE49-F238E27FC236}">
                    <a16:creationId xmlns:a16="http://schemas.microsoft.com/office/drawing/2014/main" id="{90E834F8-4132-4ACE-B277-9F83D7414565}"/>
                  </a:ext>
                </a:extLst>
              </p:cNvPr>
              <p:cNvSpPr/>
              <p:nvPr/>
            </p:nvSpPr>
            <p:spPr>
              <a:xfrm rot="16200000">
                <a:off x="4952999" y="1869830"/>
                <a:ext cx="3118338" cy="3118338"/>
              </a:xfrm>
              <a:prstGeom prst="pie">
                <a:avLst>
                  <a:gd name="adj1" fmla="val 0"/>
                  <a:gd name="adj2" fmla="val 941211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9DA2782E-F787-475C-BFA8-9555B1FFC020}"/>
                </a:ext>
              </a:extLst>
            </p:cNvPr>
            <p:cNvSpPr/>
            <p:nvPr/>
          </p:nvSpPr>
          <p:spPr>
            <a:xfrm>
              <a:off x="3314881" y="4416851"/>
              <a:ext cx="1453661" cy="14536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</a:rPr>
                <a:t>이용자</a:t>
              </a:r>
              <a:endParaRPr lang="en-US" altLang="ko-KR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400" dirty="0">
                  <a:solidFill>
                    <a:schemeClr val="tx1"/>
                  </a:solidFill>
                </a:rPr>
                <a:t>15</a:t>
              </a:r>
              <a:r>
                <a:rPr lang="ko-KR" altLang="en-US" sz="1400" dirty="0">
                  <a:solidFill>
                    <a:schemeClr val="tx1"/>
                  </a:solidFill>
                </a:rPr>
                <a:t>명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F1B7EB4-C3D9-4A51-A1FC-30981D6F7C33}"/>
              </a:ext>
            </a:extLst>
          </p:cNvPr>
          <p:cNvSpPr txBox="1"/>
          <p:nvPr/>
        </p:nvSpPr>
        <p:spPr>
          <a:xfrm>
            <a:off x="3797645" y="3036012"/>
            <a:ext cx="85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완전자립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47%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163957-0746-4531-8D51-E7B3102B3362}"/>
              </a:ext>
            </a:extLst>
          </p:cNvPr>
          <p:cNvSpPr txBox="1"/>
          <p:nvPr/>
        </p:nvSpPr>
        <p:spPr>
          <a:xfrm>
            <a:off x="2474540" y="1985426"/>
            <a:ext cx="85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완전도움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DED8B5-D7AC-4782-BFEE-C8EB3F9B159C}"/>
              </a:ext>
            </a:extLst>
          </p:cNvPr>
          <p:cNvSpPr txBox="1"/>
          <p:nvPr/>
        </p:nvSpPr>
        <p:spPr>
          <a:xfrm>
            <a:off x="1662803" y="3036012"/>
            <a:ext cx="85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이동도움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9A459C-2E4A-409B-9D5A-82A6B9B234AE}"/>
              </a:ext>
            </a:extLst>
          </p:cNvPr>
          <p:cNvSpPr txBox="1"/>
          <p:nvPr/>
        </p:nvSpPr>
        <p:spPr>
          <a:xfrm>
            <a:off x="2585872" y="4332183"/>
            <a:ext cx="11945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사회활동도움</a:t>
            </a:r>
            <a:endParaRPr lang="en-US" altLang="ko-KR" sz="14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계산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흥정</a:t>
            </a:r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47%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4A9566-8887-4B27-81AE-9A53AA847924}"/>
              </a:ext>
            </a:extLst>
          </p:cNvPr>
          <p:cNvSpPr txBox="1"/>
          <p:nvPr/>
        </p:nvSpPr>
        <p:spPr>
          <a:xfrm>
            <a:off x="5848271" y="2056963"/>
            <a:ext cx="4589218" cy="2536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적극적인 프로그램 참여로 코인을 적정 수준까지 모음에 뿌듯함과 성취감을 느끼심</a:t>
            </a:r>
            <a:endParaRPr lang="en-US" altLang="ko-KR" sz="1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물건을 꼼꼼하게 비교하고 값을 흥정하는 등의 사회적인 모습을 보임</a:t>
            </a:r>
            <a:endParaRPr lang="en-US" altLang="ko-KR" sz="1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같은 이용자들끼리 선물도 하고 가족들 물건까지 구매하는 모습을 보임</a:t>
            </a:r>
            <a:endParaRPr lang="en-US" altLang="ko-KR" sz="18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5F365C-73E1-422C-B77E-19B835155FD7}"/>
              </a:ext>
            </a:extLst>
          </p:cNvPr>
          <p:cNvSpPr txBox="1"/>
          <p:nvPr/>
        </p:nvSpPr>
        <p:spPr>
          <a:xfrm>
            <a:off x="820738" y="1395045"/>
            <a:ext cx="9504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의존도</a:t>
            </a:r>
            <a:endParaRPr lang="en-US" altLang="ko-KR" sz="1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401FA8-80E6-48F0-99A7-5E756300B07F}"/>
              </a:ext>
            </a:extLst>
          </p:cNvPr>
          <p:cNvSpPr txBox="1"/>
          <p:nvPr/>
        </p:nvSpPr>
        <p:spPr>
          <a:xfrm>
            <a:off x="6677670" y="1395045"/>
            <a:ext cx="957533" cy="46262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평가</a:t>
            </a:r>
            <a:endParaRPr lang="en-US" altLang="ko-KR" sz="1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C3A2DD28-45EA-4B5C-8505-EB70104868A6}"/>
              </a:ext>
            </a:extLst>
          </p:cNvPr>
          <p:cNvGrpSpPr/>
          <p:nvPr/>
        </p:nvGrpSpPr>
        <p:grpSpPr>
          <a:xfrm>
            <a:off x="1551950" y="5554379"/>
            <a:ext cx="3262401" cy="3262400"/>
            <a:chOff x="1412632" y="2727692"/>
            <a:chExt cx="4145816" cy="4145815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BF1734E1-C13E-4E51-AED6-4FA8F88ABECD}"/>
                </a:ext>
              </a:extLst>
            </p:cNvPr>
            <p:cNvGrpSpPr/>
            <p:nvPr/>
          </p:nvGrpSpPr>
          <p:grpSpPr>
            <a:xfrm>
              <a:off x="1412632" y="2727692"/>
              <a:ext cx="4145816" cy="4145815"/>
              <a:chOff x="4953000" y="1869830"/>
              <a:chExt cx="3118338" cy="3118338"/>
            </a:xfrm>
          </p:grpSpPr>
          <p:sp>
            <p:nvSpPr>
              <p:cNvPr id="35" name="부분 원형 34">
                <a:extLst>
                  <a:ext uri="{FF2B5EF4-FFF2-40B4-BE49-F238E27FC236}">
                    <a16:creationId xmlns:a16="http://schemas.microsoft.com/office/drawing/2014/main" id="{6DD4D617-4096-4ACD-A47E-DAE12A412AF2}"/>
                  </a:ext>
                </a:extLst>
              </p:cNvPr>
              <p:cNvSpPr/>
              <p:nvPr/>
            </p:nvSpPr>
            <p:spPr>
              <a:xfrm rot="16200000">
                <a:off x="4953000" y="1869830"/>
                <a:ext cx="3118338" cy="3118338"/>
              </a:xfrm>
              <a:prstGeom prst="pie">
                <a:avLst>
                  <a:gd name="adj1" fmla="val 0"/>
                  <a:gd name="adj2" fmla="val 2157314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부분 원형 35">
                <a:extLst>
                  <a:ext uri="{FF2B5EF4-FFF2-40B4-BE49-F238E27FC236}">
                    <a16:creationId xmlns:a16="http://schemas.microsoft.com/office/drawing/2014/main" id="{49E54AF2-946D-4DF9-ADC9-0C8F9978E833}"/>
                  </a:ext>
                </a:extLst>
              </p:cNvPr>
              <p:cNvSpPr/>
              <p:nvPr/>
            </p:nvSpPr>
            <p:spPr>
              <a:xfrm rot="16200000">
                <a:off x="4953000" y="1869830"/>
                <a:ext cx="3118338" cy="3118338"/>
              </a:xfrm>
              <a:prstGeom prst="pie">
                <a:avLst>
                  <a:gd name="adj1" fmla="val 0"/>
                  <a:gd name="adj2" fmla="val 20156287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부분 원형 36">
                <a:extLst>
                  <a:ext uri="{FF2B5EF4-FFF2-40B4-BE49-F238E27FC236}">
                    <a16:creationId xmlns:a16="http://schemas.microsoft.com/office/drawing/2014/main" id="{684E3C13-1682-4645-B10D-51DF8E07AD62}"/>
                  </a:ext>
                </a:extLst>
              </p:cNvPr>
              <p:cNvSpPr/>
              <p:nvPr/>
            </p:nvSpPr>
            <p:spPr>
              <a:xfrm rot="16200000">
                <a:off x="4953000" y="1869830"/>
                <a:ext cx="3118338" cy="3118338"/>
              </a:xfrm>
              <a:prstGeom prst="pie">
                <a:avLst>
                  <a:gd name="adj1" fmla="val 0"/>
                  <a:gd name="adj2" fmla="val 16229586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D2D8C869-8E92-40CE-9C9E-5B71D3B0944B}"/>
                </a:ext>
              </a:extLst>
            </p:cNvPr>
            <p:cNvSpPr/>
            <p:nvPr/>
          </p:nvSpPr>
          <p:spPr>
            <a:xfrm>
              <a:off x="2880068" y="4195129"/>
              <a:ext cx="1210938" cy="1210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</a:rPr>
                <a:t>이용자</a:t>
              </a:r>
              <a:endParaRPr lang="en-US" altLang="ko-KR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400" dirty="0">
                  <a:solidFill>
                    <a:schemeClr val="tx1"/>
                  </a:solidFill>
                </a:rPr>
                <a:t>15</a:t>
              </a:r>
              <a:r>
                <a:rPr lang="ko-KR" altLang="en-US" sz="1400" dirty="0">
                  <a:solidFill>
                    <a:schemeClr val="tx1"/>
                  </a:solidFill>
                </a:rPr>
                <a:t>명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3AF0B85-0BDA-4CD2-8888-893D292AFE4B}"/>
                </a:ext>
              </a:extLst>
            </p:cNvPr>
            <p:cNvSpPr txBox="1"/>
            <p:nvPr/>
          </p:nvSpPr>
          <p:spPr>
            <a:xfrm>
              <a:off x="3701389" y="5431901"/>
              <a:ext cx="1153393" cy="664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매우 만족</a:t>
              </a:r>
              <a:endPara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79%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9A94F06-1601-4D7E-9BE8-BF7B59848FEE}"/>
                </a:ext>
              </a:extLst>
            </p:cNvPr>
            <p:cNvSpPr txBox="1"/>
            <p:nvPr/>
          </p:nvSpPr>
          <p:spPr>
            <a:xfrm>
              <a:off x="2800388" y="2831603"/>
              <a:ext cx="662457" cy="664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보통</a:t>
              </a:r>
              <a:endPara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5%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015AD8B-0684-4789-9D2B-A33ABB6B36F6}"/>
                </a:ext>
              </a:extLst>
            </p:cNvPr>
            <p:cNvSpPr txBox="1"/>
            <p:nvPr/>
          </p:nvSpPr>
          <p:spPr>
            <a:xfrm>
              <a:off x="1895944" y="3847110"/>
              <a:ext cx="760237" cy="664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만족</a:t>
              </a:r>
              <a:endParaRPr lang="en-US" altLang="ko-KR" sz="1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17%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275E188-6276-47C4-8B5F-5EDDD7683D34}"/>
              </a:ext>
            </a:extLst>
          </p:cNvPr>
          <p:cNvSpPr txBox="1"/>
          <p:nvPr/>
        </p:nvSpPr>
        <p:spPr>
          <a:xfrm>
            <a:off x="6677670" y="5223706"/>
            <a:ext cx="957533" cy="46262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평가</a:t>
            </a:r>
            <a:endParaRPr lang="en-US" altLang="ko-KR" sz="1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F7CD71-6746-4CF2-8917-4A801A2FFC2F}"/>
              </a:ext>
            </a:extLst>
          </p:cNvPr>
          <p:cNvSpPr txBox="1"/>
          <p:nvPr/>
        </p:nvSpPr>
        <p:spPr>
          <a:xfrm>
            <a:off x="5858640" y="6022664"/>
            <a:ext cx="5614986" cy="239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적절한 시간</a:t>
            </a:r>
            <a:r>
              <a:rPr lang="en-US" altLang="ko-KR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깔끔한</a:t>
            </a:r>
            <a:r>
              <a:rPr lang="en-US" altLang="ko-KR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식사</a:t>
            </a:r>
            <a:r>
              <a:rPr lang="en-US" altLang="ko-KR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깨끗하고 쾌적한</a:t>
            </a:r>
            <a:r>
              <a:rPr lang="en-US" altLang="ko-KR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시설</a:t>
            </a:r>
            <a:r>
              <a:rPr lang="en-US" altLang="ko-KR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접근이 용이한 지역 등 전반적으로 만족함</a:t>
            </a:r>
            <a:r>
              <a:rPr lang="en-US" altLang="ko-KR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특히</a:t>
            </a:r>
            <a:r>
              <a:rPr lang="en-US" altLang="ko-KR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어르신 특성에 따른 맞춤형 프로그램에 대한 만족도가 높았음 </a:t>
            </a:r>
            <a:r>
              <a:rPr lang="en-US" altLang="ko-KR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대체로 모든 프로그램에 만족하시며</a:t>
            </a:r>
            <a:r>
              <a:rPr lang="en-US" altLang="ko-KR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이용자의 심리적 신체적 안전과 집단 생활에 잘 적응할 수 있었으면 좋겠음</a:t>
            </a:r>
            <a:r>
              <a:rPr lang="en-US" altLang="ko-KR" sz="18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3C62B0-E583-4486-9D11-412F5F98379E}"/>
              </a:ext>
            </a:extLst>
          </p:cNvPr>
          <p:cNvSpPr txBox="1"/>
          <p:nvPr/>
        </p:nvSpPr>
        <p:spPr>
          <a:xfrm>
            <a:off x="820738" y="5223706"/>
            <a:ext cx="9504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만족</a:t>
            </a:r>
            <a:r>
              <a:rPr lang="ko-KR" altLang="en-US" sz="18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도</a:t>
            </a:r>
            <a:endParaRPr lang="en-US" altLang="ko-KR" sz="18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68D1FB6-D345-4095-A37A-BF1A6D02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340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80110" y="1379538"/>
            <a:ext cx="10831244" cy="31104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2040204020203" pitchFamily="50" charset="-127"/>
              </a:rPr>
              <a:t>■ 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2040204020203" pitchFamily="50" charset="-127"/>
              </a:rPr>
              <a:t>성과</a:t>
            </a:r>
            <a:endParaRPr lang="en-US" altLang="ko-KR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동기부여로 인한 적극적인 프로그램 참여 </a:t>
            </a:r>
            <a:r>
              <a:rPr lang="ko-KR" altLang="en-US" sz="2400">
                <a:latin typeface="Calibri" panose="020F0502020204030204" pitchFamily="34" charset="0"/>
                <a:ea typeface="나눔고딕" panose="020D0604000000000000" pitchFamily="50" charset="-127"/>
                <a:cs typeface="Calibri" panose="020F0502020204030204" pitchFamily="34" charset="0"/>
              </a:rPr>
              <a:t>→</a:t>
            </a:r>
            <a:r>
              <a:rPr lang="ko-KR" altLang="en-US" sz="2400">
                <a:latin typeface="나눔고딕" panose="020D0604000000000000" pitchFamily="50" charset="-127"/>
                <a:ea typeface="나눔고딕" panose="020D0604000000000000" pitchFamily="50" charset="-127"/>
              </a:rPr>
              <a:t> 적극성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향상 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자립지원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코인 관리를 통한 자기관리 충실 </a:t>
            </a:r>
            <a:r>
              <a:rPr lang="ko-KR" altLang="en-US" sz="2400" dirty="0">
                <a:latin typeface="Calibri" panose="020F0502020204030204" pitchFamily="34" charset="0"/>
                <a:ea typeface="나눔고딕" panose="020D0604000000000000" pitchFamily="50" charset="-127"/>
                <a:cs typeface="Calibri" panose="020F0502020204030204" pitchFamily="34" charset="0"/>
              </a:rPr>
              <a:t>→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자기관리능력 향상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이용자 선택권의 존중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타인에 대한 배려와 교류 확대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dirty="0">
                <a:latin typeface="Calibri" panose="020F0502020204030204" pitchFamily="34" charset="0"/>
                <a:ea typeface="나눔고딕" panose="020D0604000000000000" pitchFamily="50" charset="-127"/>
                <a:cs typeface="Calibri" panose="020F0502020204030204" pitchFamily="34" charset="0"/>
              </a:rPr>
              <a:t>→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커뮤니케이션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능력 향상 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사회화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체력 향상 </a:t>
            </a:r>
            <a:r>
              <a:rPr lang="ko-KR" altLang="en-US" sz="2400" dirty="0">
                <a:latin typeface="Calibri" panose="020F0502020204030204" pitchFamily="34" charset="0"/>
                <a:ea typeface="나눔고딕" panose="020D0604000000000000" pitchFamily="50" charset="-127"/>
                <a:cs typeface="Calibri" panose="020F0502020204030204" pitchFamily="34" charset="0"/>
              </a:rPr>
              <a:t>→ 낙상위험 경감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ADBA757F-EF07-4F8F-A416-E6383393E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684577"/>
          </a:xfrm>
        </p:spPr>
        <p:txBody>
          <a:bodyPr/>
          <a:lstStyle/>
          <a:p>
            <a:r>
              <a:rPr lang="ko-KR" altLang="en-US" dirty="0"/>
              <a:t>결론</a:t>
            </a:r>
            <a:r>
              <a:rPr lang="en-US" altLang="ko-KR" dirty="0"/>
              <a:t>-</a:t>
            </a:r>
            <a:r>
              <a:rPr lang="ko-KR" altLang="en-US" dirty="0"/>
              <a:t>성과와 과제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08AC7-F194-4758-98FD-16A45959330A}"/>
              </a:ext>
            </a:extLst>
          </p:cNvPr>
          <p:cNvSpPr txBox="1"/>
          <p:nvPr/>
        </p:nvSpPr>
        <p:spPr>
          <a:xfrm>
            <a:off x="820738" y="5560042"/>
            <a:ext cx="10634726" cy="279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체력증진 효과를 증진하기 위해 목표설정 고도화 필요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인지 평가와의 연계 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 서비스의 다양화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1BC50FB-5237-41DA-9AB6-2AB3A8B1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92CF64-FB63-40D8-8A94-8787441F9468}"/>
              </a:ext>
            </a:extLst>
          </p:cNvPr>
          <p:cNvSpPr txBox="1"/>
          <p:nvPr/>
        </p:nvSpPr>
        <p:spPr>
          <a:xfrm>
            <a:off x="880110" y="4895781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 Semilight" panose="020B0502040204020203" pitchFamily="50" charset="-127"/>
              </a:rPr>
              <a:t>■ 과제</a:t>
            </a:r>
            <a:endParaRPr lang="ko-KR" altLang="en-US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152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角三角形 9">
            <a:extLst>
              <a:ext uri="{FF2B5EF4-FFF2-40B4-BE49-F238E27FC236}">
                <a16:creationId xmlns:a16="http://schemas.microsoft.com/office/drawing/2014/main" id="{987B0160-19D6-4C3E-A11B-4645A2F91754}"/>
              </a:ext>
            </a:extLst>
          </p:cNvPr>
          <p:cNvSpPr/>
          <p:nvPr/>
        </p:nvSpPr>
        <p:spPr>
          <a:xfrm rot="16200000">
            <a:off x="3913970" y="357553"/>
            <a:ext cx="6237311" cy="9144001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9BA6C14-D121-47A7-96C1-44DF63BF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프로그램 기획 동기</a:t>
            </a:r>
          </a:p>
        </p:txBody>
      </p:sp>
      <p:pic>
        <p:nvPicPr>
          <p:cNvPr id="4" name="Picture 2" descr="dsv">
            <a:extLst>
              <a:ext uri="{FF2B5EF4-FFF2-40B4-BE49-F238E27FC236}">
                <a16:creationId xmlns:a16="http://schemas.microsoft.com/office/drawing/2014/main" id="{073AA591-32D4-4E61-BD05-9133100C5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235" y="2196134"/>
            <a:ext cx="2225596" cy="178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ソース画像を表示">
            <a:extLst>
              <a:ext uri="{FF2B5EF4-FFF2-40B4-BE49-F238E27FC236}">
                <a16:creationId xmlns:a16="http://schemas.microsoft.com/office/drawing/2014/main" id="{8986E6DE-21E6-4AA3-A76B-B5F0F1203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9279" y="2173154"/>
            <a:ext cx="2407183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979A2D2B-3DEE-4473-B335-8A2007837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9508" y="1842117"/>
            <a:ext cx="38164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2100"/>
              </a:lnSpc>
              <a:spcBef>
                <a:spcPct val="50000"/>
              </a:spcBef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맡기는 기능에서 탈출</a:t>
            </a: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</a:p>
          <a:p>
            <a:pPr algn="r">
              <a:lnSpc>
                <a:spcPts val="2100"/>
              </a:lnSpc>
              <a:spcBef>
                <a:spcPct val="50000"/>
              </a:spcBef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이용자의 선택권을 무시한 일방적프로그램 진행에서 탈출</a:t>
            </a: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</a:p>
          <a:p>
            <a:pPr algn="r">
              <a:lnSpc>
                <a:spcPts val="2100"/>
              </a:lnSpc>
              <a:spcBef>
                <a:spcPct val="50000"/>
              </a:spcBef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무목적인 거주 공간에서 탈출</a:t>
            </a: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</a:p>
        </p:txBody>
      </p:sp>
      <p:sp>
        <p:nvSpPr>
          <p:cNvPr id="11" name="右矢印 20">
            <a:extLst>
              <a:ext uri="{FF2B5EF4-FFF2-40B4-BE49-F238E27FC236}">
                <a16:creationId xmlns:a16="http://schemas.microsoft.com/office/drawing/2014/main" id="{FF8C291F-F622-4380-A347-F1E50ED8B944}"/>
              </a:ext>
            </a:extLst>
          </p:cNvPr>
          <p:cNvSpPr/>
          <p:nvPr/>
        </p:nvSpPr>
        <p:spPr>
          <a:xfrm rot="2972521">
            <a:off x="5692011" y="5009362"/>
            <a:ext cx="881029" cy="66821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 descr="ソース画像を表示">
            <a:extLst>
              <a:ext uri="{FF2B5EF4-FFF2-40B4-BE49-F238E27FC236}">
                <a16:creationId xmlns:a16="http://schemas.microsoft.com/office/drawing/2014/main" id="{1FD998CF-75DC-4A69-9CBE-EB5154B17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278" y="4194410"/>
            <a:ext cx="2407183" cy="1805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8E47B063-36A2-4AEF-9C97-AB4AAC692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12" y="6416993"/>
            <a:ext cx="397850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2100"/>
              </a:lnSpc>
              <a:spcBef>
                <a:spcPct val="50000"/>
              </a:spcBef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시설을 이용하는 목적이 명확하게</a:t>
            </a: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</a:p>
          <a:p>
            <a:pPr algn="r">
              <a:lnSpc>
                <a:spcPts val="2100"/>
              </a:lnSpc>
              <a:spcBef>
                <a:spcPct val="50000"/>
              </a:spcBef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변화를 느낄 수 있게</a:t>
            </a: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</a:p>
          <a:p>
            <a:pPr algn="r">
              <a:lnSpc>
                <a:spcPts val="2100"/>
              </a:lnSpc>
              <a:spcBef>
                <a:spcPct val="50000"/>
              </a:spcBef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가고 싶은 주간보호센터로</a:t>
            </a: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</a:p>
          <a:p>
            <a:pPr algn="r">
              <a:lnSpc>
                <a:spcPts val="2100"/>
              </a:lnSpc>
              <a:spcBef>
                <a:spcPct val="50000"/>
              </a:spcBef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받는 것에서 참가하는 프로그램으로</a:t>
            </a:r>
            <a:r>
              <a:rPr lang="en-US" altLang="ko-KR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lang="en-US" altLang="ja-JP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0" name="그림 19" descr="건물, 사람, 테이블, 남자이(가) 표시된 사진&#10;&#10;자동 생성된 설명">
            <a:extLst>
              <a:ext uri="{FF2B5EF4-FFF2-40B4-BE49-F238E27FC236}">
                <a16:creationId xmlns:a16="http://schemas.microsoft.com/office/drawing/2014/main" id="{F7274781-9BE0-46F5-8129-9A2693A3BF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930" y="3888795"/>
            <a:ext cx="2407184" cy="1805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그림 21" descr="건물, 사람, 테이블, 사람들이(가) 표시된 사진&#10;&#10;자동 생성된 설명">
            <a:extLst>
              <a:ext uri="{FF2B5EF4-FFF2-40B4-BE49-F238E27FC236}">
                <a16:creationId xmlns:a16="http://schemas.microsoft.com/office/drawing/2014/main" id="{20B2AF77-728D-44DE-AF06-AACF19C071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05" y="6053459"/>
            <a:ext cx="2407184" cy="1805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그림 23" descr="실내, 사람, 테이블, 여자이(가) 표시된 사진&#10;&#10;자동 생성된 설명">
            <a:extLst>
              <a:ext uri="{FF2B5EF4-FFF2-40B4-BE49-F238E27FC236}">
                <a16:creationId xmlns:a16="http://schemas.microsoft.com/office/drawing/2014/main" id="{89C750D3-0C97-43AB-ADFE-7D62E43B23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644" y="4918648"/>
            <a:ext cx="2005181" cy="2673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슬라이드 번호 개체 틀 24">
            <a:extLst>
              <a:ext uri="{FF2B5EF4-FFF2-40B4-BE49-F238E27FC236}">
                <a16:creationId xmlns:a16="http://schemas.microsoft.com/office/drawing/2014/main" id="{B877D5B6-7874-4F9C-B2CA-5CB1EA4E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867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2B061C-3036-458D-B5A0-7153A3689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리하원</a:t>
            </a:r>
            <a:r>
              <a:rPr lang="ko-KR" altLang="en-US" dirty="0"/>
              <a:t> 돌봄의 전개방향</a:t>
            </a:r>
            <a:r>
              <a:rPr lang="en-US" altLang="ko-KR" dirty="0"/>
              <a:t>(</a:t>
            </a:r>
            <a:r>
              <a:rPr lang="en-US" altLang="ko-KR" dirty="0" err="1"/>
              <a:t>PDCA</a:t>
            </a:r>
            <a:r>
              <a:rPr lang="ko-KR" altLang="en-US" dirty="0"/>
              <a:t> </a:t>
            </a:r>
            <a:r>
              <a:rPr lang="en-US" altLang="ko-KR" dirty="0"/>
              <a:t>Circle)</a:t>
            </a:r>
            <a:endParaRPr lang="ko-KR" altLang="en-US" dirty="0"/>
          </a:p>
        </p:txBody>
      </p:sp>
      <p:sp>
        <p:nvSpPr>
          <p:cNvPr id="4" name="화살표: 갈매기형 수장 3">
            <a:extLst>
              <a:ext uri="{FF2B5EF4-FFF2-40B4-BE49-F238E27FC236}">
                <a16:creationId xmlns:a16="http://schemas.microsoft.com/office/drawing/2014/main" id="{FA723C5C-6472-4FE7-9DC8-29105B03F65E}"/>
              </a:ext>
            </a:extLst>
          </p:cNvPr>
          <p:cNvSpPr/>
          <p:nvPr/>
        </p:nvSpPr>
        <p:spPr>
          <a:xfrm>
            <a:off x="973569" y="5595572"/>
            <a:ext cx="2442398" cy="602396"/>
          </a:xfrm>
          <a:prstGeom prst="chevron">
            <a:avLst>
              <a:gd name="adj" fmla="val 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Plan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화살표: 갈매기형 수장 5">
            <a:extLst>
              <a:ext uri="{FF2B5EF4-FFF2-40B4-BE49-F238E27FC236}">
                <a16:creationId xmlns:a16="http://schemas.microsoft.com/office/drawing/2014/main" id="{A9759E9C-83B4-41E8-8CC2-48363ECEE5F1}"/>
              </a:ext>
            </a:extLst>
          </p:cNvPr>
          <p:cNvSpPr/>
          <p:nvPr/>
        </p:nvSpPr>
        <p:spPr>
          <a:xfrm>
            <a:off x="3785133" y="5595554"/>
            <a:ext cx="2442398" cy="602396"/>
          </a:xfrm>
          <a:prstGeom prst="chevron">
            <a:avLst>
              <a:gd name="adj" fmla="val 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Do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화살표: 갈매기형 수장 6">
            <a:extLst>
              <a:ext uri="{FF2B5EF4-FFF2-40B4-BE49-F238E27FC236}">
                <a16:creationId xmlns:a16="http://schemas.microsoft.com/office/drawing/2014/main" id="{ACF12053-7F00-4583-964A-13305D8E08F2}"/>
              </a:ext>
            </a:extLst>
          </p:cNvPr>
          <p:cNvSpPr/>
          <p:nvPr/>
        </p:nvSpPr>
        <p:spPr>
          <a:xfrm>
            <a:off x="6596697" y="5595554"/>
            <a:ext cx="2442398" cy="602396"/>
          </a:xfrm>
          <a:prstGeom prst="chevron">
            <a:avLst>
              <a:gd name="adj" fmla="val 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Check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화살표: 갈매기형 수장 7">
            <a:extLst>
              <a:ext uri="{FF2B5EF4-FFF2-40B4-BE49-F238E27FC236}">
                <a16:creationId xmlns:a16="http://schemas.microsoft.com/office/drawing/2014/main" id="{607EA552-13EE-4EA4-8CC7-A6A43C74851A}"/>
              </a:ext>
            </a:extLst>
          </p:cNvPr>
          <p:cNvSpPr/>
          <p:nvPr/>
        </p:nvSpPr>
        <p:spPr>
          <a:xfrm>
            <a:off x="9408261" y="5595554"/>
            <a:ext cx="2442398" cy="602396"/>
          </a:xfrm>
          <a:prstGeom prst="chevron">
            <a:avLst>
              <a:gd name="adj" fmla="val 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Assessment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D66F7E-0CEB-4CDC-8C00-1C84739275D7}"/>
              </a:ext>
            </a:extLst>
          </p:cNvPr>
          <p:cNvSpPr txBox="1"/>
          <p:nvPr/>
        </p:nvSpPr>
        <p:spPr>
          <a:xfrm>
            <a:off x="820738" y="6441806"/>
            <a:ext cx="2662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생활의 목표 설정</a:t>
            </a:r>
            <a:endParaRPr lang="en-US" altLang="ko-KR" sz="2400" dirty="0"/>
          </a:p>
          <a:p>
            <a:r>
              <a:rPr lang="en-US" altLang="ko-KR" sz="2400" dirty="0"/>
              <a:t>(</a:t>
            </a:r>
            <a:r>
              <a:rPr lang="ko-KR" altLang="en-US" sz="2400" dirty="0" err="1"/>
              <a:t>챌린지카드</a:t>
            </a:r>
            <a:r>
              <a:rPr lang="ko-KR" altLang="en-US" sz="2400" dirty="0"/>
              <a:t> 작성</a:t>
            </a:r>
            <a:r>
              <a:rPr lang="en-US" altLang="ko-KR" sz="2400" dirty="0"/>
              <a:t>)</a:t>
            </a:r>
            <a:r>
              <a:rPr lang="ko-KR" altLang="en-US" sz="24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69FD1D-8745-4C56-81AC-F47EF2E15C22}"/>
              </a:ext>
            </a:extLst>
          </p:cNvPr>
          <p:cNvSpPr txBox="1"/>
          <p:nvPr/>
        </p:nvSpPr>
        <p:spPr>
          <a:xfrm>
            <a:off x="3990669" y="6359067"/>
            <a:ext cx="2031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/>
              <a:t>증상별</a:t>
            </a:r>
            <a:r>
              <a:rPr lang="ko-KR" altLang="en-US" sz="2400" dirty="0"/>
              <a:t> </a:t>
            </a:r>
            <a:endParaRPr lang="en-US" altLang="ko-KR" sz="2400" dirty="0"/>
          </a:p>
          <a:p>
            <a:pPr algn="ctr"/>
            <a:r>
              <a:rPr lang="ko-KR" altLang="en-US" sz="2400" dirty="0"/>
              <a:t>개별프로그램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D22E43-918D-4970-A915-1B509833A02D}"/>
              </a:ext>
            </a:extLst>
          </p:cNvPr>
          <p:cNvSpPr txBox="1"/>
          <p:nvPr/>
        </p:nvSpPr>
        <p:spPr>
          <a:xfrm>
            <a:off x="7210274" y="63590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신체평가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05CACA-287E-4021-A465-8C06D56C9554}"/>
              </a:ext>
            </a:extLst>
          </p:cNvPr>
          <p:cNvSpPr txBox="1"/>
          <p:nvPr/>
        </p:nvSpPr>
        <p:spPr>
          <a:xfrm>
            <a:off x="9237091" y="6334517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결과분석 및 피드백</a:t>
            </a:r>
          </a:p>
        </p:txBody>
      </p: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AA1D9A81-7209-4F6F-A725-3D159C2F1E0E}"/>
              </a:ext>
            </a:extLst>
          </p:cNvPr>
          <p:cNvSpPr/>
          <p:nvPr/>
        </p:nvSpPr>
        <p:spPr>
          <a:xfrm>
            <a:off x="4607747" y="4897989"/>
            <a:ext cx="797170" cy="474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4E855C0-3E03-4B79-821F-C959CCFD1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19" y="2114517"/>
            <a:ext cx="1841944" cy="25410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1590A4-2BDA-4A93-90F4-DDE9D8DD77F7}"/>
              </a:ext>
            </a:extLst>
          </p:cNvPr>
          <p:cNvSpPr txBox="1"/>
          <p:nvPr/>
        </p:nvSpPr>
        <p:spPr>
          <a:xfrm>
            <a:off x="3634792" y="1448713"/>
            <a:ext cx="268919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Motivation</a:t>
            </a:r>
            <a:r>
              <a:rPr lang="ko-KR" altLang="en-US" sz="2400" dirty="0"/>
              <a:t> </a:t>
            </a:r>
            <a:r>
              <a:rPr lang="en-US" altLang="ko-KR" sz="2400" dirty="0"/>
              <a:t>Program</a:t>
            </a:r>
            <a:endParaRPr lang="ko-KR" altLang="en-US" sz="2400" dirty="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E1E0A2D-6254-4F77-802C-681AEF8D00AA}"/>
              </a:ext>
            </a:extLst>
          </p:cNvPr>
          <p:cNvCxnSpPr>
            <a:cxnSpLocks/>
          </p:cNvCxnSpPr>
          <p:nvPr/>
        </p:nvCxnSpPr>
        <p:spPr>
          <a:xfrm>
            <a:off x="10749834" y="7451591"/>
            <a:ext cx="0" cy="41030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2F6AE15C-800F-4E7C-976E-7DFCB6CADE78}"/>
              </a:ext>
            </a:extLst>
          </p:cNvPr>
          <p:cNvCxnSpPr/>
          <p:nvPr/>
        </p:nvCxnSpPr>
        <p:spPr>
          <a:xfrm flipH="1">
            <a:off x="2105648" y="7861899"/>
            <a:ext cx="8644186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46521AC6-441C-4347-BFB5-9B4DF190D701}"/>
              </a:ext>
            </a:extLst>
          </p:cNvPr>
          <p:cNvCxnSpPr/>
          <p:nvPr/>
        </p:nvCxnSpPr>
        <p:spPr>
          <a:xfrm flipV="1">
            <a:off x="2105648" y="7451591"/>
            <a:ext cx="0" cy="41030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슬라이드 번호 개체 틀 28">
            <a:extLst>
              <a:ext uri="{FF2B5EF4-FFF2-40B4-BE49-F238E27FC236}">
                <a16:creationId xmlns:a16="http://schemas.microsoft.com/office/drawing/2014/main" id="{AA98142D-AA07-4562-8FFD-8EF7A074B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86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FA0DEC-B0A6-44DD-9ECF-26624D801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리하뱅크</a:t>
            </a:r>
            <a:r>
              <a:rPr lang="ko-KR" altLang="en-US" dirty="0"/>
              <a:t> 운영 개요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942868-61BC-4315-888A-D0ADA4EF782E}"/>
              </a:ext>
            </a:extLst>
          </p:cNvPr>
          <p:cNvSpPr txBox="1"/>
          <p:nvPr/>
        </p:nvSpPr>
        <p:spPr>
          <a:xfrm>
            <a:off x="880110" y="1615112"/>
            <a:ext cx="109250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목표 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경제거래를 통한 지속적인 사회관계유지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/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프로그램 참가의 적극적인 유도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342900" indent="-342900">
              <a:buAutoNum type="arabicPeriod" startAt="2"/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시기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: 5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 기획 및 준비 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직원 설명 공지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</a:p>
          <a:p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: 6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 본격 시작 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이용자 설명 공지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</a:p>
          <a:p>
            <a:pPr marL="342900" indent="-342900">
              <a:buAutoNum type="arabicPeriod" startAt="3"/>
            </a:pP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내용 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(1)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이용자 한 명당 복주머니 및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코인 제공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(2) 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프로그램 참여도에 따라 코인을 제공 </a:t>
            </a:r>
            <a:endParaRPr lang="en-US" altLang="ko-KR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ex.. 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프로그램 참여 내용 및 결과에 따라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개별 목표 달성 시 등</a:t>
            </a:r>
            <a:endParaRPr lang="en-US" altLang="ko-KR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하루 일과 多참석자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게임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건강 </a:t>
            </a:r>
            <a:r>
              <a:rPr lang="ko-KR" altLang="en-US" sz="2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라운딩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참여율 등 </a:t>
            </a:r>
            <a:endParaRPr lang="en-US" altLang="ko-KR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(3) 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코인 사용 프로그램 실시 </a:t>
            </a:r>
            <a:endParaRPr lang="en-US" altLang="ko-KR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ex..  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마사지기</a:t>
            </a:r>
            <a:r>
              <a: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리하원</a:t>
            </a:r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카페 이용 등</a:t>
            </a:r>
            <a:endParaRPr lang="en-US" altLang="ko-KR" sz="2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2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4.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주의  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: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이용자 트러블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리스크 등 항상 주의 필요 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이용자간 문제 발생 해소를 위해 주머니별 記名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  <a:sym typeface="Wingdings" panose="05000000000000000000" pitchFamily="2" charset="2"/>
            </a:endParaRPr>
          </a:p>
          <a:p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       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보관 장소 통일 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(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아침 제공 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/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하원 시 보관 하기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) </a:t>
            </a:r>
          </a:p>
          <a:p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       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코인을 먹거나 던지거나 하시지 않도록 주의 </a:t>
            </a:r>
            <a:endParaRPr lang="en-US" altLang="ko-KR" sz="2400" dirty="0">
              <a:latin typeface="나눔고딕" panose="020D0604000000000000" pitchFamily="50" charset="-127"/>
              <a:ea typeface="나눔고딕" panose="020D0604000000000000" pitchFamily="50" charset="-127"/>
              <a:sym typeface="Wingdings" panose="05000000000000000000" pitchFamily="2" charset="2"/>
            </a:endParaRPr>
          </a:p>
          <a:p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     :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오해가 없도록 전 직원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이용자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보호자에 설명하기</a:t>
            </a:r>
            <a:r>
              <a:rPr lang="en-US" altLang="ko-KR" sz="2400" dirty="0">
                <a:latin typeface="나눔고딕" panose="020D0604000000000000" pitchFamily="50" charset="-127"/>
                <a:ea typeface="나눔고딕" panose="020D0604000000000000" pitchFamily="50" charset="-127"/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F5B42503-CA13-438A-936A-CA837E9D8708}"/>
              </a:ext>
            </a:extLst>
          </p:cNvPr>
          <p:cNvSpPr/>
          <p:nvPr/>
        </p:nvSpPr>
        <p:spPr>
          <a:xfrm>
            <a:off x="8370815" y="5528509"/>
            <a:ext cx="3538610" cy="1805070"/>
          </a:xfrm>
          <a:prstGeom prst="ellipse">
            <a:avLst/>
          </a:prstGeom>
          <a:blipFill dpi="0" rotWithShape="1">
            <a:blip r:embed="rId2">
              <a:alphaModFix amt="70000"/>
            </a:blip>
            <a:srcRect/>
            <a:stretch>
              <a:fillRect l="-144" t="-16045" r="144" b="8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4E07B3-C265-4881-BCC4-84AB0C249EA3}"/>
              </a:ext>
            </a:extLst>
          </p:cNvPr>
          <p:cNvSpPr txBox="1"/>
          <p:nvPr/>
        </p:nvSpPr>
        <p:spPr>
          <a:xfrm>
            <a:off x="10316308" y="6858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/>
              <a:t>코인실물</a:t>
            </a:r>
            <a:endParaRPr lang="ko-KR" altLang="en-US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031896E-B3A9-4E58-83FF-FA5B77824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31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4ABEB7-154D-495C-9A88-E546EB2C5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운영 방법</a:t>
            </a: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74BAFD6C-0097-4AD7-A074-C361C17AE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63" y="1836010"/>
            <a:ext cx="4889224" cy="6744855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5B86C37C-9FF3-4490-9ABF-6597C89F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836010"/>
            <a:ext cx="4496569" cy="3372427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97836E09-0934-4904-BD67-3275BD459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208437"/>
            <a:ext cx="4496570" cy="3372428"/>
          </a:xfrm>
          <a:prstGeom prst="rect">
            <a:avLst/>
          </a:prstGeo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A44F2F7-CCB1-4DF9-9FEC-D510EDED6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86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EDB846-73C1-488A-8D61-DD1179B2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생활의 목표 설정 </a:t>
            </a:r>
            <a:r>
              <a:rPr lang="en-US" altLang="ko-KR" dirty="0"/>
              <a:t>– </a:t>
            </a:r>
            <a:r>
              <a:rPr lang="ko-KR" altLang="en-US" dirty="0" err="1"/>
              <a:t>챌린지카드</a:t>
            </a:r>
            <a:r>
              <a:rPr lang="ko-KR" altLang="en-US" dirty="0"/>
              <a:t> 작성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88D61A8-D7EB-456E-B3DE-161A0B930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87" y="1767561"/>
            <a:ext cx="8679526" cy="6066078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2F2B62-34E6-4A11-9203-3C3A731B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44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744907CB-D054-4760-94A8-3C845FF46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606005"/>
              </p:ext>
            </p:extLst>
          </p:nvPr>
        </p:nvGraphicFramePr>
        <p:xfrm>
          <a:off x="855663" y="1379538"/>
          <a:ext cx="9074150" cy="6574862"/>
        </p:xfrm>
        <a:graphic>
          <a:graphicData uri="http://schemas.openxmlformats.org/drawingml/2006/table">
            <a:tbl>
              <a:tblPr/>
              <a:tblGrid>
                <a:gridCol w="648259">
                  <a:extLst>
                    <a:ext uri="{9D8B030D-6E8A-4147-A177-3AD203B41FA5}">
                      <a16:colId xmlns:a16="http://schemas.microsoft.com/office/drawing/2014/main" val="3747116778"/>
                    </a:ext>
                  </a:extLst>
                </a:gridCol>
                <a:gridCol w="1744516">
                  <a:extLst>
                    <a:ext uri="{9D8B030D-6E8A-4147-A177-3AD203B41FA5}">
                      <a16:colId xmlns:a16="http://schemas.microsoft.com/office/drawing/2014/main" val="3386175139"/>
                    </a:ext>
                  </a:extLst>
                </a:gridCol>
                <a:gridCol w="6681375">
                  <a:extLst>
                    <a:ext uri="{9D8B030D-6E8A-4147-A177-3AD203B41FA5}">
                      <a16:colId xmlns:a16="http://schemas.microsoft.com/office/drawing/2014/main" val="1291098620"/>
                    </a:ext>
                  </a:extLst>
                </a:gridCol>
              </a:tblGrid>
              <a:tr h="394527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프로그램명</a:t>
                      </a:r>
                    </a:p>
                  </a:txBody>
                  <a:tcPr marL="82180" marR="82180" marT="41090" marB="410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서비스 내용</a:t>
                      </a:r>
                    </a:p>
                  </a:txBody>
                  <a:tcPr marL="48856" marR="48856" marT="13507" marB="135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891067"/>
                  </a:ext>
                </a:extLst>
              </a:tr>
              <a:tr h="719256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MAT</a:t>
                      </a:r>
                    </a:p>
                  </a:txBody>
                  <a:tcPr marL="82180" marR="82180" marT="41090" marB="410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근 이완 </a:t>
                      </a: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Mat</a:t>
                      </a:r>
                    </a:p>
                  </a:txBody>
                  <a:tcPr marL="48856" marR="48856" marT="13507" marB="135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노인성 질환 및 기타 신체기능의 문제로 인한 근육의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과긴장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상태를 매트 위에서 이완시키기 위한 활동</a:t>
                      </a:r>
                    </a:p>
                  </a:txBody>
                  <a:tcPr marL="48856" marR="48856" marT="13507" marB="135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808252"/>
                  </a:ext>
                </a:extLst>
              </a:tr>
              <a:tr h="7192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근력향상 </a:t>
                      </a: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Mat</a:t>
                      </a:r>
                    </a:p>
                  </a:txBody>
                  <a:tcPr marL="48856" marR="48856" marT="13507" marB="135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보행 기능에 있어서 근력 부족으로 어려움이 있는 어르신을 대상으로 최소 근력을 향상시키기 위한 활동</a:t>
                      </a:r>
                    </a:p>
                  </a:txBody>
                  <a:tcPr marL="48856" marR="48856" marT="13507" marB="135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190318"/>
                  </a:ext>
                </a:extLst>
              </a:tr>
              <a:tr h="7192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Stability Mat</a:t>
                      </a:r>
                    </a:p>
                  </a:txBody>
                  <a:tcPr marL="48856" marR="48856" marT="13507" marB="135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몸의 밸런스를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강화시키기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위한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Mat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위에서의 운동으로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낙상의 리스크를 최소화 하여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생활로 연결이 되도록 활동</a:t>
                      </a:r>
                    </a:p>
                  </a:txBody>
                  <a:tcPr marL="48856" marR="48856" marT="13507" marB="135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468524"/>
                  </a:ext>
                </a:extLst>
              </a:tr>
              <a:tr h="719256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Red Cord</a:t>
                      </a:r>
                    </a:p>
                  </a:txBody>
                  <a:tcPr marL="82180" marR="82180" marT="41090" marB="410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누운 자세</a:t>
                      </a:r>
                    </a:p>
                  </a:txBody>
                  <a:tcPr marL="48856" marR="48856" marT="13507" marB="135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Red Cord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 효과를 이용하여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근육의 이완을 시켜 일상생활에서의 근육의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과긴장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상태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특히 하반신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를 안정시킴</a:t>
                      </a:r>
                    </a:p>
                  </a:txBody>
                  <a:tcPr marL="48856" marR="48856" marT="13507" marB="135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115566"/>
                  </a:ext>
                </a:extLst>
              </a:tr>
              <a:tr h="10906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앉은 자세</a:t>
                      </a:r>
                    </a:p>
                  </a:txBody>
                  <a:tcPr marL="48856" marR="48856" marT="13507" marB="135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당장 일어서는 것이 어려운 어르신분들을 대상으로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의자에 앉아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Red Cord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를 진행하며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주로 체중이동 및 균형감각 증진을 목적으로 한다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8856" marR="48856" marT="13507" marB="135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862707"/>
                  </a:ext>
                </a:extLst>
              </a:tr>
              <a:tr h="10906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 자세</a:t>
                      </a:r>
                    </a:p>
                  </a:txBody>
                  <a:tcPr marL="48856" marR="48856" marT="13507" marB="135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선 자세의 유지 및 보행기능에 어려움이 있으신 어르신에 대하여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Red Cord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를 활용하여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자신있게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활동 할 수 있도록 보행의 연습을 하는 프로그램</a:t>
                      </a:r>
                    </a:p>
                  </a:txBody>
                  <a:tcPr marL="48856" marR="48856" marT="13507" marB="135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864481"/>
                  </a:ext>
                </a:extLst>
              </a:tr>
            </a:tbl>
          </a:graphicData>
        </a:graphic>
      </p:graphicFrame>
      <p:sp>
        <p:nvSpPr>
          <p:cNvPr id="5" name="제목 1">
            <a:extLst>
              <a:ext uri="{FF2B5EF4-FFF2-40B4-BE49-F238E27FC236}">
                <a16:creationId xmlns:a16="http://schemas.microsoft.com/office/drawing/2014/main" id="{4895A199-33F1-4FE0-B632-BD692D6D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684577"/>
          </a:xfrm>
        </p:spPr>
        <p:txBody>
          <a:bodyPr/>
          <a:lstStyle/>
          <a:p>
            <a:r>
              <a:rPr lang="ko-KR" altLang="en-US" dirty="0"/>
              <a:t>신체프로그램</a:t>
            </a:r>
          </a:p>
        </p:txBody>
      </p:sp>
      <p:pic>
        <p:nvPicPr>
          <p:cNvPr id="4" name="그림 3" descr="실내, 사람, 테이블, 사람들이(가) 표시된 사진&#10;&#10;자동 생성된 설명">
            <a:extLst>
              <a:ext uri="{FF2B5EF4-FFF2-40B4-BE49-F238E27FC236}">
                <a16:creationId xmlns:a16="http://schemas.microsoft.com/office/drawing/2014/main" id="{ED960A11-F3A8-4088-9540-D353CBCA89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6" r="11948"/>
          <a:stretch/>
        </p:blipFill>
        <p:spPr>
          <a:xfrm>
            <a:off x="10001059" y="4362811"/>
            <a:ext cx="1908366" cy="1980839"/>
          </a:xfrm>
          <a:prstGeom prst="rect">
            <a:avLst/>
          </a:prstGeom>
        </p:spPr>
      </p:pic>
      <p:pic>
        <p:nvPicPr>
          <p:cNvPr id="9" name="그림 8" descr="실내, 테이블, 생활, 방이(가) 표시된 사진&#10;&#10;자동 생성된 설명">
            <a:extLst>
              <a:ext uri="{FF2B5EF4-FFF2-40B4-BE49-F238E27FC236}">
                <a16:creationId xmlns:a16="http://schemas.microsoft.com/office/drawing/2014/main" id="{6EBE0B7C-890D-4A74-9687-EABF852F3C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" r="17517"/>
          <a:stretch/>
        </p:blipFill>
        <p:spPr>
          <a:xfrm>
            <a:off x="10001059" y="1874033"/>
            <a:ext cx="1936954" cy="17835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1ECED2-0BA6-4542-A5DB-B951BCC47D75}"/>
              </a:ext>
            </a:extLst>
          </p:cNvPr>
          <p:cNvSpPr txBox="1"/>
          <p:nvPr/>
        </p:nvSpPr>
        <p:spPr>
          <a:xfrm>
            <a:off x="10001059" y="1870142"/>
            <a:ext cx="902811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ko-KR" altLang="en-US" sz="1400">
                <a:solidFill>
                  <a:schemeClr val="bg1"/>
                </a:solidFill>
              </a:rPr>
              <a:t>매트운동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A516C-2900-46C0-A250-58159C3D91A6}"/>
              </a:ext>
            </a:extLst>
          </p:cNvPr>
          <p:cNvSpPr txBox="1"/>
          <p:nvPr/>
        </p:nvSpPr>
        <p:spPr>
          <a:xfrm>
            <a:off x="9994447" y="4362811"/>
            <a:ext cx="902811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</a:rPr>
              <a:t>레드코드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4209DED-6BDD-423D-968A-B3B49409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22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420713E-6121-42BA-9033-61D7089EE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678110"/>
              </p:ext>
            </p:extLst>
          </p:nvPr>
        </p:nvGraphicFramePr>
        <p:xfrm>
          <a:off x="820738" y="1379538"/>
          <a:ext cx="9062808" cy="6798564"/>
        </p:xfrm>
        <a:graphic>
          <a:graphicData uri="http://schemas.openxmlformats.org/drawingml/2006/table">
            <a:tbl>
              <a:tblPr/>
              <a:tblGrid>
                <a:gridCol w="1946702">
                  <a:extLst>
                    <a:ext uri="{9D8B030D-6E8A-4147-A177-3AD203B41FA5}">
                      <a16:colId xmlns:a16="http://schemas.microsoft.com/office/drawing/2014/main" val="640369311"/>
                    </a:ext>
                  </a:extLst>
                </a:gridCol>
                <a:gridCol w="7116106">
                  <a:extLst>
                    <a:ext uri="{9D8B030D-6E8A-4147-A177-3AD203B41FA5}">
                      <a16:colId xmlns:a16="http://schemas.microsoft.com/office/drawing/2014/main" val="3518352099"/>
                    </a:ext>
                  </a:extLst>
                </a:gridCol>
              </a:tblGrid>
              <a:tr h="3674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프로그램명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서비스 내용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24162"/>
                  </a:ext>
                </a:extLst>
              </a:tr>
              <a:tr h="14591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Smovey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파킨슨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환자가 스스로 운동 할 수 있도록 고안된 도구로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이용자가 음악에 맞추어 신나게 도구를 움직여서 기능적인 향상을 하는 동시에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진동으로 인한 고유수용성 감각 증진으로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몸에 대한 안정성을 증가 시키는 프로그램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622375"/>
                  </a:ext>
                </a:extLst>
              </a:tr>
              <a:tr h="11552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Challange Bike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스피닝을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연상케 하는 운동으로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어르신의 유산소운동과 동시에 상체와 하체의 움직임을 다르게 함으로써 인지기능에 향상으로도 연결이 되는 프로그램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443509"/>
                  </a:ext>
                </a:extLst>
              </a:tr>
              <a:tr h="11552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Drumbix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짐볼을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드럼스틱을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사용해서 드럼과 같이 두드리는 프로그램으로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음악에 맞추어 진행하며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앉은 상태와 선 상태에서의 안정성 증진을 목적으로 하는 프로그램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291024"/>
                  </a:ext>
                </a:extLst>
              </a:tr>
              <a:tr h="85133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Ball Exercise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작은 고무공을 사용하여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하지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내전근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및 허벅지 근육의 유지와 증진을 유도하며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요실금에 대한 예방으로 연결 될 수 있는 프로그램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206721"/>
                  </a:ext>
                </a:extLst>
              </a:tr>
              <a:tr h="5474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RAKUDA Exercise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탄력밴드를 이용하여 전반적인 스트레칭과 근력운동까지 할 수 있는 프로그램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966762"/>
                  </a:ext>
                </a:extLst>
              </a:tr>
            </a:tbl>
          </a:graphicData>
        </a:graphic>
      </p:graphicFrame>
      <p:pic>
        <p:nvPicPr>
          <p:cNvPr id="2" name="그림 1" descr="실내, 테이블, 건물, 의자이(가) 표시된 사진&#10;&#10;자동 생성된 설명">
            <a:extLst>
              <a:ext uri="{FF2B5EF4-FFF2-40B4-BE49-F238E27FC236}">
                <a16:creationId xmlns:a16="http://schemas.microsoft.com/office/drawing/2014/main" id="{24DCC379-C32C-4C28-809B-5932DD48B1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8" r="15701"/>
          <a:stretch/>
        </p:blipFill>
        <p:spPr>
          <a:xfrm>
            <a:off x="9972949" y="4848726"/>
            <a:ext cx="1936476" cy="2020502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B41B7FA5-0DF0-4B91-B5A9-709AF296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684577"/>
          </a:xfrm>
        </p:spPr>
        <p:txBody>
          <a:bodyPr/>
          <a:lstStyle/>
          <a:p>
            <a:r>
              <a:rPr lang="ko-KR" altLang="en-US" dirty="0"/>
              <a:t>신체프로그램</a:t>
            </a:r>
          </a:p>
        </p:txBody>
      </p:sp>
      <p:pic>
        <p:nvPicPr>
          <p:cNvPr id="10" name="그림 9" descr="실내, 사람, 그룹, 테이블이(가) 표시된 사진&#10;&#10;자동 생성된 설명">
            <a:extLst>
              <a:ext uri="{FF2B5EF4-FFF2-40B4-BE49-F238E27FC236}">
                <a16:creationId xmlns:a16="http://schemas.microsoft.com/office/drawing/2014/main" id="{A8BFA07F-11AA-4341-BD94-242ADC91A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949" y="1780674"/>
            <a:ext cx="1936476" cy="14523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5ECFFD-1534-4783-8DDB-FDD299E7BD34}"/>
              </a:ext>
            </a:extLst>
          </p:cNvPr>
          <p:cNvSpPr txBox="1"/>
          <p:nvPr/>
        </p:nvSpPr>
        <p:spPr>
          <a:xfrm>
            <a:off x="9990785" y="1777676"/>
            <a:ext cx="723275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</a:rPr>
              <a:t>스모비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F5211B-B95E-4BED-A52A-D8B63AE0B941}"/>
              </a:ext>
            </a:extLst>
          </p:cNvPr>
          <p:cNvSpPr txBox="1"/>
          <p:nvPr/>
        </p:nvSpPr>
        <p:spPr>
          <a:xfrm>
            <a:off x="9972949" y="4848726"/>
            <a:ext cx="902811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solidFill>
                  <a:schemeClr val="bg1"/>
                </a:solidFill>
              </a:rPr>
              <a:t>드럼빅스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F0811A0-53F3-4788-9F23-07A7CE33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9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D6AF90-3413-4267-8C7E-02187498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일생생활동작 프로그램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1E7EA39-9ADC-49B7-837F-122CDACC0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13246"/>
              </p:ext>
            </p:extLst>
          </p:nvPr>
        </p:nvGraphicFramePr>
        <p:xfrm>
          <a:off x="855663" y="1831975"/>
          <a:ext cx="9074150" cy="3866658"/>
        </p:xfrm>
        <a:graphic>
          <a:graphicData uri="http://schemas.openxmlformats.org/drawingml/2006/table">
            <a:tbl>
              <a:tblPr/>
              <a:tblGrid>
                <a:gridCol w="957667">
                  <a:extLst>
                    <a:ext uri="{9D8B030D-6E8A-4147-A177-3AD203B41FA5}">
                      <a16:colId xmlns:a16="http://schemas.microsoft.com/office/drawing/2014/main" val="3269938608"/>
                    </a:ext>
                  </a:extLst>
                </a:gridCol>
                <a:gridCol w="1907952">
                  <a:extLst>
                    <a:ext uri="{9D8B030D-6E8A-4147-A177-3AD203B41FA5}">
                      <a16:colId xmlns:a16="http://schemas.microsoft.com/office/drawing/2014/main" val="990005959"/>
                    </a:ext>
                  </a:extLst>
                </a:gridCol>
                <a:gridCol w="6208531">
                  <a:extLst>
                    <a:ext uri="{9D8B030D-6E8A-4147-A177-3AD203B41FA5}">
                      <a16:colId xmlns:a16="http://schemas.microsoft.com/office/drawing/2014/main" val="4182520222"/>
                    </a:ext>
                  </a:extLst>
                </a:gridCol>
              </a:tblGrid>
              <a:tr h="629704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일상생활동작</a:t>
                      </a:r>
                    </a:p>
                  </a:txBody>
                  <a:tcPr marL="82180" marR="82180" marT="41090" marB="410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테이블</a:t>
                      </a:r>
                    </a:p>
                  </a:txBody>
                  <a:tcPr marL="48856" marR="48856" marT="13507" marB="135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일상생활에서 반드시 있는 테이블을 사용하여 하는 프로그램으로 주로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테이블에서 할 수 있는 여러 일상생활 동작들을 그룹으로 실행</a:t>
                      </a:r>
                    </a:p>
                  </a:txBody>
                  <a:tcPr marL="48856" marR="48856" marT="13507" marB="135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842284"/>
                  </a:ext>
                </a:extLst>
              </a:tr>
              <a:tr h="5932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Bottle Up</a:t>
                      </a:r>
                    </a:p>
                  </a:txBody>
                  <a:tcPr marL="48856" marR="48856" marT="13507" marB="135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일상생활에서 흔히 볼 수 있는 페트병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예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500ml)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를 이용하여 집에서도 할 수 있는 운동에 대한 교육프로그램</a:t>
                      </a:r>
                    </a:p>
                  </a:txBody>
                  <a:tcPr marL="48856" marR="48856" marT="13507" marB="135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563093"/>
                  </a:ext>
                </a:extLst>
              </a:tr>
              <a:tr h="12030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Bamboo</a:t>
                      </a:r>
                    </a:p>
                  </a:txBody>
                  <a:tcPr marL="48856" marR="48856" marT="13507" marB="135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일상생활에서 흔히 볼 수 있는 신문지를 말아 봉으로 만들며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봉을 이용하여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문돌리기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동작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서랍을 여는 동작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샤워를 하는 동작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바지를 벗는 동작 등 일상생활에 필요한 동작들을 연습하여 생활의 개선으로 연결시키도록 한다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8856" marR="48856" marT="13507" marB="135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055702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26AF24CF-1E10-44F5-9162-2D512BB49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468361"/>
              </p:ext>
            </p:extLst>
          </p:nvPr>
        </p:nvGraphicFramePr>
        <p:xfrm>
          <a:off x="854710" y="1412113"/>
          <a:ext cx="9062808" cy="419862"/>
        </p:xfrm>
        <a:graphic>
          <a:graphicData uri="http://schemas.openxmlformats.org/drawingml/2006/table">
            <a:tbl>
              <a:tblPr/>
              <a:tblGrid>
                <a:gridCol w="2871470">
                  <a:extLst>
                    <a:ext uri="{9D8B030D-6E8A-4147-A177-3AD203B41FA5}">
                      <a16:colId xmlns:a16="http://schemas.microsoft.com/office/drawing/2014/main" val="1600834636"/>
                    </a:ext>
                  </a:extLst>
                </a:gridCol>
                <a:gridCol w="6191338">
                  <a:extLst>
                    <a:ext uri="{9D8B030D-6E8A-4147-A177-3AD203B41FA5}">
                      <a16:colId xmlns:a16="http://schemas.microsoft.com/office/drawing/2014/main" val="1380162040"/>
                    </a:ext>
                  </a:extLst>
                </a:gridCol>
              </a:tblGrid>
              <a:tr h="3674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프로그램명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chemeClr val="bg1"/>
                          </a:solidFill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서비스 내용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809272"/>
                  </a:ext>
                </a:extLst>
              </a:tr>
            </a:tbl>
          </a:graphicData>
        </a:graphic>
      </p:graphicFrame>
      <p:pic>
        <p:nvPicPr>
          <p:cNvPr id="7" name="그림 6" descr="바닥, 실내, 사람, 천장이(가) 표시된 사진&#10;&#10;자동 생성된 설명">
            <a:extLst>
              <a:ext uri="{FF2B5EF4-FFF2-40B4-BE49-F238E27FC236}">
                <a16:creationId xmlns:a16="http://schemas.microsoft.com/office/drawing/2014/main" id="{8DE6E015-8793-4563-9B40-28956F959E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0" b="20571"/>
          <a:stretch/>
        </p:blipFill>
        <p:spPr>
          <a:xfrm>
            <a:off x="10062066" y="1831975"/>
            <a:ext cx="1847359" cy="14662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9552B5-C073-472E-9AA3-CA35611B08AE}"/>
              </a:ext>
            </a:extLst>
          </p:cNvPr>
          <p:cNvSpPr txBox="1"/>
          <p:nvPr/>
        </p:nvSpPr>
        <p:spPr>
          <a:xfrm>
            <a:off x="10082934" y="1831975"/>
            <a:ext cx="1082348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</a:rPr>
              <a:t>테이블운동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F0C0EAD-CE10-4DE3-B836-CCDDB5F4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26D5-2084-4B2F-9CB6-8B3092FD1C4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353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1141</Words>
  <Application>Microsoft Office PowerPoint</Application>
  <PresentationFormat>A3 용지(297x420mm)</PresentationFormat>
  <Paragraphs>223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7" baseType="lpstr">
      <vt:lpstr>Malgun Gothic Semilight</vt:lpstr>
      <vt:lpstr>游ゴシック</vt:lpstr>
      <vt:lpstr>나눔고딕</vt:lpstr>
      <vt:lpstr>나눔고딕 ExtraBold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프로그램 기획 동기</vt:lpstr>
      <vt:lpstr>리하원 돌봄의 전개방향(PDCA Circle)</vt:lpstr>
      <vt:lpstr>리하뱅크 운영 개요</vt:lpstr>
      <vt:lpstr>운영 방법</vt:lpstr>
      <vt:lpstr>생활의 목표 설정 – 챌린지카드 작성</vt:lpstr>
      <vt:lpstr>신체프로그램</vt:lpstr>
      <vt:lpstr>신체프로그램</vt:lpstr>
      <vt:lpstr>일생생활동작 프로그램</vt:lpstr>
      <vt:lpstr>인지프로그램</vt:lpstr>
      <vt:lpstr>화폐 사용 사례 (1) – 서비스 선택 구매</vt:lpstr>
      <vt:lpstr>화폐 사용 사례 (2) – 리하마켓</vt:lpstr>
      <vt:lpstr>신체평가 개요</vt:lpstr>
      <vt:lpstr>신체능력 측정</vt:lpstr>
      <vt:lpstr>평가 후 피드백 - 신체능력 측정결과지(통보용) </vt:lpstr>
      <vt:lpstr>프로그램 평가 - 이용자 활동의존도&amp;만족도</vt:lpstr>
      <vt:lpstr>결론-성과와 과제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limkiwoung</dc:creator>
  <cp:lastModifiedBy>USER</cp:lastModifiedBy>
  <cp:revision>32</cp:revision>
  <dcterms:created xsi:type="dcterms:W3CDTF">2020-09-12T12:58:12Z</dcterms:created>
  <dcterms:modified xsi:type="dcterms:W3CDTF">2020-09-22T10:28:42Z</dcterms:modified>
</cp:coreProperties>
</file>