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haansoftxlsx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78" r:id="rId2"/>
    <p:sldId id="321" r:id="rId3"/>
    <p:sldId id="288" r:id="rId4"/>
    <p:sldId id="331" r:id="rId5"/>
    <p:sldId id="325" r:id="rId6"/>
    <p:sldId id="290" r:id="rId7"/>
    <p:sldId id="324" r:id="rId8"/>
    <p:sldId id="323" r:id="rId9"/>
    <p:sldId id="310" r:id="rId10"/>
    <p:sldId id="329" r:id="rId11"/>
    <p:sldId id="326" r:id="rId12"/>
    <p:sldId id="291" r:id="rId13"/>
    <p:sldId id="308" r:id="rId14"/>
    <p:sldId id="315" r:id="rId15"/>
    <p:sldId id="316" r:id="rId16"/>
    <p:sldId id="314" r:id="rId17"/>
    <p:sldId id="313" r:id="rId18"/>
    <p:sldId id="307" r:id="rId19"/>
    <p:sldId id="328" r:id="rId20"/>
    <p:sldId id="312" r:id="rId21"/>
    <p:sldId id="318" r:id="rId22"/>
    <p:sldId id="319" r:id="rId23"/>
    <p:sldId id="317" r:id="rId24"/>
    <p:sldId id="322" r:id="rId25"/>
  </p:sldIdLst>
  <p:sldSz cx="9144000" cy="6858000" type="screen4x3"/>
  <p:notesSz cx="6858000" cy="9144000"/>
  <p:embeddedFontLst>
    <p:embeddedFont>
      <p:font typeface="a바른생각" pitchFamily="18" charset="-127"/>
      <p:regular r:id="rId27"/>
    </p:embeddedFont>
    <p:embeddedFont>
      <p:font typeface="나눔스퀘어 ExtraBold" pitchFamily="50" charset="-127"/>
      <p:bold r:id="rId28"/>
    </p:embeddedFont>
    <p:embeddedFont>
      <p:font typeface="Yoon 윤고딕 520_TT" charset="-127"/>
      <p:regular r:id="rId29"/>
    </p:embeddedFont>
    <p:embeddedFont>
      <p:font typeface="나눔고딕" pitchFamily="50" charset="-127"/>
      <p:regular r:id="rId30"/>
      <p:bold r:id="rId31"/>
    </p:embeddedFont>
    <p:embeddedFont>
      <p:font typeface="맑은 고딕" pitchFamily="50" charset="-127"/>
      <p:regular r:id="rId32"/>
      <p:bold r:id="rId33"/>
    </p:embeddedFont>
    <p:embeddedFont>
      <p:font typeface="Utsaah" pitchFamily="34" charset="0"/>
      <p:regular r:id="rId34"/>
      <p:bold r:id="rId35"/>
      <p:italic r:id="rId36"/>
      <p:boldItalic r:id="rId37"/>
    </p:embeddedFont>
    <p:embeddedFont>
      <p:font typeface="나눔바른고딕" pitchFamily="50" charset="-127"/>
      <p:regular r:id="rId38"/>
      <p:bold r:id="rId39"/>
    </p:embeddedFont>
    <p:embeddedFont>
      <p:font typeface="나눔바른고딕 Light" pitchFamily="50" charset="-127"/>
      <p:regular r:id="rId4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A800"/>
    <a:srgbClr val="7AB53D"/>
    <a:srgbClr val="DDDDDD"/>
    <a:srgbClr val="B2B2B2"/>
    <a:srgbClr val="777777"/>
    <a:srgbClr val="FFFF00"/>
    <a:srgbClr val="AF9061"/>
    <a:srgbClr val="272123"/>
    <a:srgbClr val="F228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40" autoAdjust="0"/>
    <p:restoredTop sz="98126" autoAdjust="0"/>
  </p:normalViewPr>
  <p:slideViewPr>
    <p:cSldViewPr>
      <p:cViewPr>
        <p:scale>
          <a:sx n="130" d="100"/>
          <a:sy n="130" d="100"/>
        </p:scale>
        <p:origin x="-1272" y="5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_11111111111111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107299868766403E-2"/>
          <c:y val="6.8656250000000002E-2"/>
          <c:w val="0.75564370078740162"/>
          <c:h val="0.81926033464566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60대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매우만족</c:v>
                </c:pt>
                <c:pt idx="1">
                  <c:v>만족</c:v>
                </c:pt>
                <c:pt idx="2">
                  <c:v>보통</c:v>
                </c:pt>
                <c:pt idx="3">
                  <c:v>불만족</c:v>
                </c:pt>
                <c:pt idx="4">
                  <c:v>매우불만족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4.7480000000000002</c:v>
                </c:pt>
                <c:pt idx="1">
                  <c:v>4.4800000000000004</c:v>
                </c:pt>
                <c:pt idx="2">
                  <c:v>1.4239999999999999</c:v>
                </c:pt>
                <c:pt idx="3">
                  <c:v>0.09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70대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매우만족</c:v>
                </c:pt>
                <c:pt idx="1">
                  <c:v>만족</c:v>
                </c:pt>
                <c:pt idx="2">
                  <c:v>보통</c:v>
                </c:pt>
                <c:pt idx="3">
                  <c:v>불만족</c:v>
                </c:pt>
                <c:pt idx="4">
                  <c:v>매우불만족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4.875</c:v>
                </c:pt>
                <c:pt idx="1">
                  <c:v>4.6349999999999998</c:v>
                </c:pt>
                <c:pt idx="2">
                  <c:v>0.85</c:v>
                </c:pt>
                <c:pt idx="3">
                  <c:v>0.04</c:v>
                </c:pt>
                <c:pt idx="4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80대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매우만족</c:v>
                </c:pt>
                <c:pt idx="1">
                  <c:v>만족</c:v>
                </c:pt>
                <c:pt idx="2">
                  <c:v>보통</c:v>
                </c:pt>
                <c:pt idx="3">
                  <c:v>불만족</c:v>
                </c:pt>
                <c:pt idx="4">
                  <c:v>매우불만족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4.9000000000000004</c:v>
                </c:pt>
                <c:pt idx="1">
                  <c:v>4.875</c:v>
                </c:pt>
                <c:pt idx="2">
                  <c:v>0.66200000000000003</c:v>
                </c:pt>
                <c:pt idx="3">
                  <c:v>6.0000000000000001E-3</c:v>
                </c:pt>
                <c:pt idx="4">
                  <c:v>0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90대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매우만족</c:v>
                </c:pt>
                <c:pt idx="1">
                  <c:v>만족</c:v>
                </c:pt>
                <c:pt idx="2">
                  <c:v>보통</c:v>
                </c:pt>
                <c:pt idx="3">
                  <c:v>불만족</c:v>
                </c:pt>
                <c:pt idx="4">
                  <c:v>매우불만족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4.8</c:v>
                </c:pt>
                <c:pt idx="1">
                  <c:v>4.75</c:v>
                </c:pt>
                <c:pt idx="2">
                  <c:v>1.2</c:v>
                </c:pt>
                <c:pt idx="3">
                  <c:v>8.9999999999999993E-3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6193408"/>
        <c:axId val="186194944"/>
      </c:barChart>
      <c:catAx>
        <c:axId val="186193408"/>
        <c:scaling>
          <c:orientation val="minMax"/>
        </c:scaling>
        <c:delete val="0"/>
        <c:axPos val="b"/>
        <c:majorTickMark val="out"/>
        <c:minorTickMark val="none"/>
        <c:tickLblPos val="nextTo"/>
        <c:crossAx val="186194944"/>
        <c:crosses val="autoZero"/>
        <c:auto val="1"/>
        <c:lblAlgn val="ctr"/>
        <c:lblOffset val="100"/>
        <c:noMultiLvlLbl val="0"/>
      </c:catAx>
      <c:valAx>
        <c:axId val="186194944"/>
        <c:scaling>
          <c:orientation val="minMax"/>
          <c:max val="5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86193408"/>
        <c:crosses val="autoZero"/>
        <c:crossBetween val="between"/>
      </c:valAx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400">
          <a:latin typeface="나눔고딕" pitchFamily="50" charset="-127"/>
          <a:ea typeface="나눔고딕" pitchFamily="50" charset="-127"/>
        </a:defRPr>
      </a:pPr>
      <a:endParaRPr lang="ko-K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E7A22D-DD63-450B-A9E9-BD8CE677566D}" type="doc">
      <dgm:prSet loTypeId="urn:microsoft.com/office/officeart/2005/8/layout/vList5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968CCD03-5BA8-48EC-A1B5-B979E355D3C9}">
      <dgm:prSet phldrT="[텍스트]" custT="1"/>
      <dgm:spPr/>
      <dgm:t>
        <a:bodyPr/>
        <a:lstStyle/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추진</a:t>
          </a:r>
          <a:endParaRPr lang="en-US" altLang="ko-KR" sz="16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배경</a:t>
          </a:r>
          <a:endParaRPr lang="ko-KR" altLang="en-US" sz="1600" dirty="0">
            <a:latin typeface="a바른생각" pitchFamily="18" charset="-127"/>
            <a:ea typeface="a바른생각" pitchFamily="18" charset="-127"/>
          </a:endParaRPr>
        </a:p>
      </dgm:t>
    </dgm:pt>
    <dgm:pt modelId="{A836B9EB-ECD4-4C44-88AC-6790A31B75D4}" type="parTrans" cxnId="{89E85517-0FC8-44C7-BDBA-EC1FE67C4692}">
      <dgm:prSet/>
      <dgm:spPr/>
      <dgm:t>
        <a:bodyPr/>
        <a:lstStyle/>
        <a:p>
          <a:pPr latinLnBrk="1"/>
          <a:endParaRPr lang="ko-KR" altLang="en-US" sz="1200"/>
        </a:p>
      </dgm:t>
    </dgm:pt>
    <dgm:pt modelId="{2428FF92-7DEB-4DDD-BEDC-F2715C2A7DB2}" type="sibTrans" cxnId="{89E85517-0FC8-44C7-BDBA-EC1FE67C4692}">
      <dgm:prSet/>
      <dgm:spPr/>
      <dgm:t>
        <a:bodyPr/>
        <a:lstStyle/>
        <a:p>
          <a:pPr latinLnBrk="1"/>
          <a:endParaRPr lang="ko-KR" altLang="en-US" sz="1200"/>
        </a:p>
      </dgm:t>
    </dgm:pt>
    <dgm:pt modelId="{D8DED51B-7B61-4187-A183-6591DA555490}">
      <dgm:prSet phldrT="[텍스트]" custT="1"/>
      <dgm:spPr/>
      <dgm:t>
        <a:bodyPr/>
        <a:lstStyle/>
        <a:p>
          <a:pPr latinLnBrk="1"/>
          <a:endParaRPr lang="ko-KR" altLang="en-US" sz="1200" dirty="0">
            <a:latin typeface="나눔고딕" pitchFamily="50" charset="-127"/>
            <a:ea typeface="나눔고딕" pitchFamily="50" charset="-127"/>
          </a:endParaRPr>
        </a:p>
      </dgm:t>
    </dgm:pt>
    <dgm:pt modelId="{8754D3F6-A8B4-460E-B24C-46E9AED883A3}" type="parTrans" cxnId="{ACB351E8-2C67-420E-AFB8-0B386073A4A1}">
      <dgm:prSet/>
      <dgm:spPr/>
      <dgm:t>
        <a:bodyPr/>
        <a:lstStyle/>
        <a:p>
          <a:pPr latinLnBrk="1"/>
          <a:endParaRPr lang="ko-KR" altLang="en-US" sz="1200"/>
        </a:p>
      </dgm:t>
    </dgm:pt>
    <dgm:pt modelId="{58DCEF2C-FAFF-4FC8-B1CE-AD2F7BEC2CCF}" type="sibTrans" cxnId="{ACB351E8-2C67-420E-AFB8-0B386073A4A1}">
      <dgm:prSet/>
      <dgm:spPr/>
      <dgm:t>
        <a:bodyPr/>
        <a:lstStyle/>
        <a:p>
          <a:pPr latinLnBrk="1"/>
          <a:endParaRPr lang="ko-KR" altLang="en-US" sz="1200"/>
        </a:p>
      </dgm:t>
    </dgm:pt>
    <dgm:pt modelId="{495F2F4D-54A4-4C63-AC57-3C03A23F3454}">
      <dgm:prSet phldrT="[텍스트]" custT="1"/>
      <dgm:spPr/>
      <dgm:t>
        <a:bodyPr/>
        <a:lstStyle/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성과</a:t>
          </a:r>
          <a:endParaRPr lang="en-US" altLang="ko-KR" sz="16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목표</a:t>
          </a:r>
          <a:endParaRPr lang="ko-KR" altLang="en-US" sz="1600" dirty="0">
            <a:latin typeface="a바른생각" pitchFamily="18" charset="-127"/>
            <a:ea typeface="a바른생각" pitchFamily="18" charset="-127"/>
          </a:endParaRPr>
        </a:p>
      </dgm:t>
    </dgm:pt>
    <dgm:pt modelId="{C46BCDA2-7CB9-4830-8E45-78EF2726CB82}" type="parTrans" cxnId="{A8CDA159-6952-4988-8D85-F41AA7D4E783}">
      <dgm:prSet/>
      <dgm:spPr/>
      <dgm:t>
        <a:bodyPr/>
        <a:lstStyle/>
        <a:p>
          <a:pPr latinLnBrk="1"/>
          <a:endParaRPr lang="ko-KR" altLang="en-US" sz="1200"/>
        </a:p>
      </dgm:t>
    </dgm:pt>
    <dgm:pt modelId="{3C315B5F-9006-4141-A30F-EF59C06D5B6F}" type="sibTrans" cxnId="{A8CDA159-6952-4988-8D85-F41AA7D4E783}">
      <dgm:prSet/>
      <dgm:spPr/>
      <dgm:t>
        <a:bodyPr/>
        <a:lstStyle/>
        <a:p>
          <a:pPr latinLnBrk="1"/>
          <a:endParaRPr lang="ko-KR" altLang="en-US" sz="1200"/>
        </a:p>
      </dgm:t>
    </dgm:pt>
    <dgm:pt modelId="{957F8A05-330A-4897-A77F-E3E1B1FE00A2}">
      <dgm:prSet phldrT="[텍스트]" custT="1"/>
      <dgm:spPr/>
      <dgm:t>
        <a:bodyPr/>
        <a:lstStyle/>
        <a:p>
          <a:pPr latinLnBrk="1"/>
          <a:endParaRPr lang="ko-KR" altLang="en-US" sz="1200" dirty="0">
            <a:latin typeface="나눔고딕" pitchFamily="50" charset="-127"/>
            <a:ea typeface="나눔고딕" pitchFamily="50" charset="-127"/>
          </a:endParaRPr>
        </a:p>
      </dgm:t>
    </dgm:pt>
    <dgm:pt modelId="{24DF0B55-8AB9-49C5-BF89-9B1B6D78E2B5}" type="parTrans" cxnId="{21EB5DE2-247F-401D-B1B5-AE7AE3370DF4}">
      <dgm:prSet/>
      <dgm:spPr/>
      <dgm:t>
        <a:bodyPr/>
        <a:lstStyle/>
        <a:p>
          <a:pPr latinLnBrk="1"/>
          <a:endParaRPr lang="ko-KR" altLang="en-US" sz="1200"/>
        </a:p>
      </dgm:t>
    </dgm:pt>
    <dgm:pt modelId="{829B27FB-16A7-4AF9-9756-8F2B41793129}" type="sibTrans" cxnId="{21EB5DE2-247F-401D-B1B5-AE7AE3370DF4}">
      <dgm:prSet/>
      <dgm:spPr/>
      <dgm:t>
        <a:bodyPr/>
        <a:lstStyle/>
        <a:p>
          <a:pPr latinLnBrk="1"/>
          <a:endParaRPr lang="ko-KR" altLang="en-US" sz="1200"/>
        </a:p>
      </dgm:t>
    </dgm:pt>
    <dgm:pt modelId="{6A7F2118-69FD-4960-AF62-4AAAD76B8AAD}">
      <dgm:prSet phldrT="[텍스트]" custT="1"/>
      <dgm:spPr/>
      <dgm:t>
        <a:bodyPr/>
        <a:lstStyle/>
        <a:p>
          <a:pPr latinLnBrk="1"/>
          <a:endParaRPr lang="ko-KR" altLang="en-US" sz="1400" dirty="0">
            <a:latin typeface="나눔고딕" pitchFamily="50" charset="-127"/>
            <a:ea typeface="나눔고딕" pitchFamily="50" charset="-127"/>
          </a:endParaRPr>
        </a:p>
      </dgm:t>
    </dgm:pt>
    <dgm:pt modelId="{CCE9E9D0-66E7-47B3-B1FA-5AE223F596E8}" type="parTrans" cxnId="{508F939F-5B21-41A6-AA76-8D4A9F48D837}">
      <dgm:prSet/>
      <dgm:spPr/>
      <dgm:t>
        <a:bodyPr/>
        <a:lstStyle/>
        <a:p>
          <a:pPr latinLnBrk="1"/>
          <a:endParaRPr lang="ko-KR" altLang="en-US"/>
        </a:p>
      </dgm:t>
    </dgm:pt>
    <dgm:pt modelId="{053935AC-4ED1-459F-BCA8-E2F38A348916}" type="sibTrans" cxnId="{508F939F-5B21-41A6-AA76-8D4A9F48D837}">
      <dgm:prSet/>
      <dgm:spPr/>
      <dgm:t>
        <a:bodyPr/>
        <a:lstStyle/>
        <a:p>
          <a:pPr latinLnBrk="1"/>
          <a:endParaRPr lang="ko-KR" altLang="en-US"/>
        </a:p>
      </dgm:t>
    </dgm:pt>
    <dgm:pt modelId="{AE9008E0-B03B-4E89-9EFD-94BA1F62AEF6}">
      <dgm:prSet phldrT="[텍스트]" custT="1"/>
      <dgm:spPr/>
      <dgm:t>
        <a:bodyPr/>
        <a:lstStyle/>
        <a:p>
          <a:pPr latinLnBrk="1"/>
          <a:endParaRPr lang="ko-KR" altLang="en-US" sz="1100" dirty="0">
            <a:latin typeface="나눔고딕" pitchFamily="50" charset="-127"/>
            <a:ea typeface="나눔고딕" pitchFamily="50" charset="-127"/>
          </a:endParaRPr>
        </a:p>
      </dgm:t>
    </dgm:pt>
    <dgm:pt modelId="{AC8EE95E-2A75-4CE0-838F-E10E0E6BC59E}" type="parTrans" cxnId="{55F2998C-B056-4801-BFE2-6F53AFFA31AE}">
      <dgm:prSet/>
      <dgm:spPr/>
      <dgm:t>
        <a:bodyPr/>
        <a:lstStyle/>
        <a:p>
          <a:pPr latinLnBrk="1"/>
          <a:endParaRPr lang="ko-KR" altLang="en-US"/>
        </a:p>
      </dgm:t>
    </dgm:pt>
    <dgm:pt modelId="{114C6F7F-FCBB-41DA-A921-3AF6A080328E}" type="sibTrans" cxnId="{55F2998C-B056-4801-BFE2-6F53AFFA31AE}">
      <dgm:prSet/>
      <dgm:spPr/>
      <dgm:t>
        <a:bodyPr/>
        <a:lstStyle/>
        <a:p>
          <a:pPr latinLnBrk="1"/>
          <a:endParaRPr lang="ko-KR" altLang="en-US"/>
        </a:p>
      </dgm:t>
    </dgm:pt>
    <dgm:pt modelId="{8F39A885-4176-41E7-9BDC-513FCF3E38DA}">
      <dgm:prSet phldrT="[텍스트]" custT="1"/>
      <dgm:spPr/>
      <dgm:t>
        <a:bodyPr/>
        <a:lstStyle/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사업</a:t>
          </a:r>
          <a:endParaRPr lang="en-US" altLang="ko-KR" sz="16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1600" dirty="0" smtClean="0">
              <a:latin typeface="a바른생각" pitchFamily="18" charset="-127"/>
              <a:ea typeface="a바른생각" pitchFamily="18" charset="-127"/>
            </a:rPr>
            <a:t>목적</a:t>
          </a:r>
          <a:endParaRPr lang="ko-KR" altLang="en-US" sz="1600" dirty="0">
            <a:latin typeface="a바른생각" pitchFamily="18" charset="-127"/>
            <a:ea typeface="a바른생각" pitchFamily="18" charset="-127"/>
          </a:endParaRPr>
        </a:p>
      </dgm:t>
    </dgm:pt>
    <dgm:pt modelId="{21BB53F8-A90B-47A0-BF68-AE0CFB23C3B5}" type="sibTrans" cxnId="{13DFBFFA-E53F-43E9-AF75-B6C121264023}">
      <dgm:prSet/>
      <dgm:spPr/>
      <dgm:t>
        <a:bodyPr/>
        <a:lstStyle/>
        <a:p>
          <a:pPr latinLnBrk="1"/>
          <a:endParaRPr lang="ko-KR" altLang="en-US" sz="1200"/>
        </a:p>
      </dgm:t>
    </dgm:pt>
    <dgm:pt modelId="{11CCD4B8-27CF-429A-BA91-9E8043E48A69}" type="parTrans" cxnId="{13DFBFFA-E53F-43E9-AF75-B6C121264023}">
      <dgm:prSet/>
      <dgm:spPr/>
      <dgm:t>
        <a:bodyPr/>
        <a:lstStyle/>
        <a:p>
          <a:pPr latinLnBrk="1"/>
          <a:endParaRPr lang="ko-KR" altLang="en-US" sz="1200"/>
        </a:p>
      </dgm:t>
    </dgm:pt>
    <dgm:pt modelId="{F1BB07E3-4574-4040-9F07-F6E5756C61B2}" type="pres">
      <dgm:prSet presAssocID="{3DE7A22D-DD63-450B-A9E9-BD8CE677566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0EBBD41-0BBA-4CE6-837F-3A1941FC5767}" type="pres">
      <dgm:prSet presAssocID="{968CCD03-5BA8-48EC-A1B5-B979E355D3C9}" presName="linNode" presStyleCnt="0"/>
      <dgm:spPr/>
    </dgm:pt>
    <dgm:pt modelId="{FBF34435-E2A4-4FD6-8501-833DB0B2AAE0}" type="pres">
      <dgm:prSet presAssocID="{968CCD03-5BA8-48EC-A1B5-B979E355D3C9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51B656E-EDFB-47EE-AF41-BC87561ACD64}" type="pres">
      <dgm:prSet presAssocID="{968CCD03-5BA8-48EC-A1B5-B979E355D3C9}" presName="descendantText" presStyleLbl="alignAccFollowNode1" presStyleIdx="0" presStyleCnt="3" custScaleX="3175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54C65E8F-4116-4E4F-B143-313369165955}" type="pres">
      <dgm:prSet presAssocID="{2428FF92-7DEB-4DDD-BEDC-F2715C2A7DB2}" presName="sp" presStyleCnt="0"/>
      <dgm:spPr/>
    </dgm:pt>
    <dgm:pt modelId="{344A26E8-9AA9-4001-8CB7-210DDC8C9FCB}" type="pres">
      <dgm:prSet presAssocID="{8F39A885-4176-41E7-9BDC-513FCF3E38DA}" presName="linNode" presStyleCnt="0"/>
      <dgm:spPr/>
    </dgm:pt>
    <dgm:pt modelId="{DC935990-62AE-4B5C-A5E4-F2A0A0D4E718}" type="pres">
      <dgm:prSet presAssocID="{8F39A885-4176-41E7-9BDC-513FCF3E38D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8143018-7AE2-4FE1-A4C4-98EFD7533F57}" type="pres">
      <dgm:prSet presAssocID="{8F39A885-4176-41E7-9BDC-513FCF3E38DA}" presName="descendantText" presStyleLbl="alignAccFollowNode1" presStyleIdx="1" presStyleCnt="3" custScaleX="3175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BD95AF50-8B48-4B1A-83DA-06A570B3F625}" type="pres">
      <dgm:prSet presAssocID="{21BB53F8-A90B-47A0-BF68-AE0CFB23C3B5}" presName="sp" presStyleCnt="0"/>
      <dgm:spPr/>
    </dgm:pt>
    <dgm:pt modelId="{668D168C-13FF-4EF0-8F42-4A85227406BA}" type="pres">
      <dgm:prSet presAssocID="{495F2F4D-54A4-4C63-AC57-3C03A23F3454}" presName="linNode" presStyleCnt="0"/>
      <dgm:spPr/>
    </dgm:pt>
    <dgm:pt modelId="{3A930609-148E-4C9E-8866-7616BB984EDB}" type="pres">
      <dgm:prSet presAssocID="{495F2F4D-54A4-4C63-AC57-3C03A23F3454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0DCE68D-82EC-404E-8A23-5C79407DAF80}" type="pres">
      <dgm:prSet presAssocID="{495F2F4D-54A4-4C63-AC57-3C03A23F3454}" presName="descendantText" presStyleLbl="alignAccFollowNode1" presStyleIdx="2" presStyleCnt="3" custScaleX="31752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13DFBFFA-E53F-43E9-AF75-B6C121264023}" srcId="{3DE7A22D-DD63-450B-A9E9-BD8CE677566D}" destId="{8F39A885-4176-41E7-9BDC-513FCF3E38DA}" srcOrd="1" destOrd="0" parTransId="{11CCD4B8-27CF-429A-BA91-9E8043E48A69}" sibTransId="{21BB53F8-A90B-47A0-BF68-AE0CFB23C3B5}"/>
    <dgm:cxn modelId="{9EA9F3DD-F08D-447B-83BB-93553FB65CBF}" type="presOf" srcId="{968CCD03-5BA8-48EC-A1B5-B979E355D3C9}" destId="{FBF34435-E2A4-4FD6-8501-833DB0B2AAE0}" srcOrd="0" destOrd="0" presId="urn:microsoft.com/office/officeart/2005/8/layout/vList5"/>
    <dgm:cxn modelId="{FFB8A1AE-25BE-4C6B-BDE3-D83CA844801B}" type="presOf" srcId="{D8DED51B-7B61-4187-A183-6591DA555490}" destId="{E51B656E-EDFB-47EE-AF41-BC87561ACD64}" srcOrd="0" destOrd="0" presId="urn:microsoft.com/office/officeart/2005/8/layout/vList5"/>
    <dgm:cxn modelId="{508F939F-5B21-41A6-AA76-8D4A9F48D837}" srcId="{8F39A885-4176-41E7-9BDC-513FCF3E38DA}" destId="{6A7F2118-69FD-4960-AF62-4AAAD76B8AAD}" srcOrd="1" destOrd="0" parTransId="{CCE9E9D0-66E7-47B3-B1FA-5AE223F596E8}" sibTransId="{053935AC-4ED1-459F-BCA8-E2F38A348916}"/>
    <dgm:cxn modelId="{ACB351E8-2C67-420E-AFB8-0B386073A4A1}" srcId="{968CCD03-5BA8-48EC-A1B5-B979E355D3C9}" destId="{D8DED51B-7B61-4187-A183-6591DA555490}" srcOrd="0" destOrd="0" parTransId="{8754D3F6-A8B4-460E-B24C-46E9AED883A3}" sibTransId="{58DCEF2C-FAFF-4FC8-B1CE-AD2F7BEC2CCF}"/>
    <dgm:cxn modelId="{2C977C37-0DAB-4E5A-8E81-C562BFF4A9BA}" type="presOf" srcId="{3DE7A22D-DD63-450B-A9E9-BD8CE677566D}" destId="{F1BB07E3-4574-4040-9F07-F6E5756C61B2}" srcOrd="0" destOrd="0" presId="urn:microsoft.com/office/officeart/2005/8/layout/vList5"/>
    <dgm:cxn modelId="{A8CDA159-6952-4988-8D85-F41AA7D4E783}" srcId="{3DE7A22D-DD63-450B-A9E9-BD8CE677566D}" destId="{495F2F4D-54A4-4C63-AC57-3C03A23F3454}" srcOrd="2" destOrd="0" parTransId="{C46BCDA2-7CB9-4830-8E45-78EF2726CB82}" sibTransId="{3C315B5F-9006-4141-A30F-EF59C06D5B6F}"/>
    <dgm:cxn modelId="{B8CEAF1B-F227-4375-A458-D158218462BD}" type="presOf" srcId="{AE9008E0-B03B-4E89-9EFD-94BA1F62AEF6}" destId="{B8143018-7AE2-4FE1-A4C4-98EFD7533F57}" srcOrd="0" destOrd="0" presId="urn:microsoft.com/office/officeart/2005/8/layout/vList5"/>
    <dgm:cxn modelId="{4B0B46A4-50BB-427A-9A01-CBC6E4656862}" type="presOf" srcId="{6A7F2118-69FD-4960-AF62-4AAAD76B8AAD}" destId="{B8143018-7AE2-4FE1-A4C4-98EFD7533F57}" srcOrd="0" destOrd="1" presId="urn:microsoft.com/office/officeart/2005/8/layout/vList5"/>
    <dgm:cxn modelId="{19461FE1-43C7-484C-955A-21C450356A63}" type="presOf" srcId="{957F8A05-330A-4897-A77F-E3E1B1FE00A2}" destId="{00DCE68D-82EC-404E-8A23-5C79407DAF80}" srcOrd="0" destOrd="0" presId="urn:microsoft.com/office/officeart/2005/8/layout/vList5"/>
    <dgm:cxn modelId="{21EB5DE2-247F-401D-B1B5-AE7AE3370DF4}" srcId="{495F2F4D-54A4-4C63-AC57-3C03A23F3454}" destId="{957F8A05-330A-4897-A77F-E3E1B1FE00A2}" srcOrd="0" destOrd="0" parTransId="{24DF0B55-8AB9-49C5-BF89-9B1B6D78E2B5}" sibTransId="{829B27FB-16A7-4AF9-9756-8F2B41793129}"/>
    <dgm:cxn modelId="{89E85517-0FC8-44C7-BDBA-EC1FE67C4692}" srcId="{3DE7A22D-DD63-450B-A9E9-BD8CE677566D}" destId="{968CCD03-5BA8-48EC-A1B5-B979E355D3C9}" srcOrd="0" destOrd="0" parTransId="{A836B9EB-ECD4-4C44-88AC-6790A31B75D4}" sibTransId="{2428FF92-7DEB-4DDD-BEDC-F2715C2A7DB2}"/>
    <dgm:cxn modelId="{094CBADB-2B24-4454-A822-AB3119A180C4}" type="presOf" srcId="{8F39A885-4176-41E7-9BDC-513FCF3E38DA}" destId="{DC935990-62AE-4B5C-A5E4-F2A0A0D4E718}" srcOrd="0" destOrd="0" presId="urn:microsoft.com/office/officeart/2005/8/layout/vList5"/>
    <dgm:cxn modelId="{55F2998C-B056-4801-BFE2-6F53AFFA31AE}" srcId="{8F39A885-4176-41E7-9BDC-513FCF3E38DA}" destId="{AE9008E0-B03B-4E89-9EFD-94BA1F62AEF6}" srcOrd="0" destOrd="0" parTransId="{AC8EE95E-2A75-4CE0-838F-E10E0E6BC59E}" sibTransId="{114C6F7F-FCBB-41DA-A921-3AF6A080328E}"/>
    <dgm:cxn modelId="{3A81DD7F-2A5C-4A8C-B1BC-FFF85C7E3DC6}" type="presOf" srcId="{495F2F4D-54A4-4C63-AC57-3C03A23F3454}" destId="{3A930609-148E-4C9E-8866-7616BB984EDB}" srcOrd="0" destOrd="0" presId="urn:microsoft.com/office/officeart/2005/8/layout/vList5"/>
    <dgm:cxn modelId="{5C4EFEC3-4E32-466F-AE1A-92A730D7B577}" type="presParOf" srcId="{F1BB07E3-4574-4040-9F07-F6E5756C61B2}" destId="{30EBBD41-0BBA-4CE6-837F-3A1941FC5767}" srcOrd="0" destOrd="0" presId="urn:microsoft.com/office/officeart/2005/8/layout/vList5"/>
    <dgm:cxn modelId="{8D8A397E-6E8C-4B06-BA96-A63ACC30E87B}" type="presParOf" srcId="{30EBBD41-0BBA-4CE6-837F-3A1941FC5767}" destId="{FBF34435-E2A4-4FD6-8501-833DB0B2AAE0}" srcOrd="0" destOrd="0" presId="urn:microsoft.com/office/officeart/2005/8/layout/vList5"/>
    <dgm:cxn modelId="{A79829B2-A515-491A-B3EE-2D3EBBA4A29F}" type="presParOf" srcId="{30EBBD41-0BBA-4CE6-837F-3A1941FC5767}" destId="{E51B656E-EDFB-47EE-AF41-BC87561ACD64}" srcOrd="1" destOrd="0" presId="urn:microsoft.com/office/officeart/2005/8/layout/vList5"/>
    <dgm:cxn modelId="{5C9538E0-A3F9-4944-9118-AE10777C78D3}" type="presParOf" srcId="{F1BB07E3-4574-4040-9F07-F6E5756C61B2}" destId="{54C65E8F-4116-4E4F-B143-313369165955}" srcOrd="1" destOrd="0" presId="urn:microsoft.com/office/officeart/2005/8/layout/vList5"/>
    <dgm:cxn modelId="{E85FE963-C551-49F7-8FEA-BDDB54D4BBCB}" type="presParOf" srcId="{F1BB07E3-4574-4040-9F07-F6E5756C61B2}" destId="{344A26E8-9AA9-4001-8CB7-210DDC8C9FCB}" srcOrd="2" destOrd="0" presId="urn:microsoft.com/office/officeart/2005/8/layout/vList5"/>
    <dgm:cxn modelId="{9B9BDB76-3AA3-4C5E-B6B9-EFAB12CBD1FC}" type="presParOf" srcId="{344A26E8-9AA9-4001-8CB7-210DDC8C9FCB}" destId="{DC935990-62AE-4B5C-A5E4-F2A0A0D4E718}" srcOrd="0" destOrd="0" presId="urn:microsoft.com/office/officeart/2005/8/layout/vList5"/>
    <dgm:cxn modelId="{F9CF0B22-E340-4F8F-97C8-826C6185DF66}" type="presParOf" srcId="{344A26E8-9AA9-4001-8CB7-210DDC8C9FCB}" destId="{B8143018-7AE2-4FE1-A4C4-98EFD7533F57}" srcOrd="1" destOrd="0" presId="urn:microsoft.com/office/officeart/2005/8/layout/vList5"/>
    <dgm:cxn modelId="{64127B24-B300-4186-8930-9B3D76267A49}" type="presParOf" srcId="{F1BB07E3-4574-4040-9F07-F6E5756C61B2}" destId="{BD95AF50-8B48-4B1A-83DA-06A570B3F625}" srcOrd="3" destOrd="0" presId="urn:microsoft.com/office/officeart/2005/8/layout/vList5"/>
    <dgm:cxn modelId="{2B8A1835-AC7F-4781-A049-341575A5BC40}" type="presParOf" srcId="{F1BB07E3-4574-4040-9F07-F6E5756C61B2}" destId="{668D168C-13FF-4EF0-8F42-4A85227406BA}" srcOrd="4" destOrd="0" presId="urn:microsoft.com/office/officeart/2005/8/layout/vList5"/>
    <dgm:cxn modelId="{5A48EF5E-B1C1-466F-9984-895AE58922D8}" type="presParOf" srcId="{668D168C-13FF-4EF0-8F42-4A85227406BA}" destId="{3A930609-148E-4C9E-8866-7616BB984EDB}" srcOrd="0" destOrd="0" presId="urn:microsoft.com/office/officeart/2005/8/layout/vList5"/>
    <dgm:cxn modelId="{A735BB4A-6C63-4A52-B6E6-37D2D8F533CE}" type="presParOf" srcId="{668D168C-13FF-4EF0-8F42-4A85227406BA}" destId="{00DCE68D-82EC-404E-8A23-5C79407DAF8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D04238-A891-4A52-A096-6441E1D630B4}" type="doc">
      <dgm:prSet loTypeId="urn:microsoft.com/office/officeart/2005/8/layout/matrix3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F707F829-4003-4310-87E4-1775BEB974E5}">
      <dgm:prSet phldrT="[텍스트]" custT="1"/>
      <dgm:spPr>
        <a:ln w="190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신체기능</a:t>
          </a:r>
          <a:endParaRPr lang="en-US" altLang="ko-KR" sz="20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향상</a:t>
          </a:r>
          <a:endParaRPr lang="ko-KR" altLang="en-US" sz="2000" dirty="0">
            <a:latin typeface="a바른생각" pitchFamily="18" charset="-127"/>
            <a:ea typeface="a바른생각" pitchFamily="18" charset="-127"/>
          </a:endParaRPr>
        </a:p>
      </dgm:t>
    </dgm:pt>
    <dgm:pt modelId="{17B03A92-F1C2-4422-9247-4C1F5C7EA4B8}" type="parTrans" cxnId="{55C8A8AD-1B8F-4E77-8654-A9BA2E932291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93555D8C-3224-418E-8328-905261CDB860}" type="sibTrans" cxnId="{55C8A8AD-1B8F-4E77-8654-A9BA2E932291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1674B498-408E-49F8-A822-4B9CA3C8B38A}">
      <dgm:prSet phldrT="[텍스트]" custT="1"/>
      <dgm:spPr>
        <a:ln w="190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잔존기능 유지</a:t>
          </a:r>
          <a:endParaRPr lang="ko-KR" altLang="en-US" sz="2000" dirty="0">
            <a:latin typeface="a바른생각" pitchFamily="18" charset="-127"/>
            <a:ea typeface="a바른생각" pitchFamily="18" charset="-127"/>
          </a:endParaRPr>
        </a:p>
      </dgm:t>
    </dgm:pt>
    <dgm:pt modelId="{B3425F37-F735-4950-BC75-D1B52B36E895}" type="parTrans" cxnId="{0FE0CD71-C318-4FE8-BD51-32F1A5C2420B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F99D0A9A-D423-4927-8D4F-6BB9419F0F52}" type="sibTrans" cxnId="{0FE0CD71-C318-4FE8-BD51-32F1A5C2420B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F66FF57C-8C64-4792-842F-37812512DE8B}">
      <dgm:prSet phldrT="[텍스트]" custT="1"/>
      <dgm:spPr>
        <a:ln w="190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자세 교정 및 </a:t>
          </a:r>
          <a:r>
            <a:rPr lang="ko-KR" altLang="en-US" sz="2000" dirty="0" err="1" smtClean="0">
              <a:latin typeface="a바른생각" pitchFamily="18" charset="-127"/>
              <a:ea typeface="a바른생각" pitchFamily="18" charset="-127"/>
            </a:rPr>
            <a:t>협응성에</a:t>
          </a:r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 도움</a:t>
          </a:r>
          <a:endParaRPr lang="ko-KR" altLang="en-US" sz="2000" dirty="0">
            <a:latin typeface="a바른생각" pitchFamily="18" charset="-127"/>
            <a:ea typeface="a바른생각" pitchFamily="18" charset="-127"/>
          </a:endParaRPr>
        </a:p>
      </dgm:t>
    </dgm:pt>
    <dgm:pt modelId="{FA5F501C-D0FE-468A-B5CF-B4BE22ACE714}" type="parTrans" cxnId="{DB5989C9-E0DA-482A-A5A9-A7DA5CD90D76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07C4A565-88F5-4AD3-A999-52A82C24CA64}" type="sibTrans" cxnId="{DB5989C9-E0DA-482A-A5A9-A7DA5CD90D76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25D7ABF8-B864-4E94-890B-78903A01A2B6}">
      <dgm:prSet phldrT="[텍스트]" custT="1"/>
      <dgm:spPr>
        <a:ln w="1905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몸의 노화속도 완화</a:t>
          </a:r>
          <a:endParaRPr lang="ko-KR" altLang="en-US" sz="2000" dirty="0">
            <a:latin typeface="a바른생각" pitchFamily="18" charset="-127"/>
            <a:ea typeface="a바른생각" pitchFamily="18" charset="-127"/>
          </a:endParaRPr>
        </a:p>
      </dgm:t>
    </dgm:pt>
    <dgm:pt modelId="{1720616C-A564-446D-BCF9-AC3D566BE484}" type="parTrans" cxnId="{CB5AD644-1E27-4C1A-9973-39F043299F9E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048DDE47-8D2E-455A-A2BC-77FA4459DB27}" type="sibTrans" cxnId="{CB5AD644-1E27-4C1A-9973-39F043299F9E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5127F742-469B-4262-A3D7-296C2F833C61}" type="pres">
      <dgm:prSet presAssocID="{71D04238-A891-4A52-A096-6441E1D630B4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8F7B885-2D46-428A-A486-999CA0A74383}" type="pres">
      <dgm:prSet presAssocID="{71D04238-A891-4A52-A096-6441E1D630B4}" presName="diamond" presStyleLbl="bgShp" presStyleIdx="0" presStyleCnt="1"/>
      <dgm:spPr/>
    </dgm:pt>
    <dgm:pt modelId="{9E3EE033-6371-454B-BDF9-DAD037A63FF4}" type="pres">
      <dgm:prSet presAssocID="{71D04238-A891-4A52-A096-6441E1D630B4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B6E166E-F42D-4B4B-BBB4-E55D427627C2}" type="pres">
      <dgm:prSet presAssocID="{71D04238-A891-4A52-A096-6441E1D630B4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33D2192-F54B-4F49-87E0-9C2B88012D15}" type="pres">
      <dgm:prSet presAssocID="{71D04238-A891-4A52-A096-6441E1D630B4}" presName="quad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4167C2E2-F614-4D17-A5D3-0FC5FA4B8E2E}" type="pres">
      <dgm:prSet presAssocID="{71D04238-A891-4A52-A096-6441E1D630B4}" presName="quad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0FE0CD71-C318-4FE8-BD51-32F1A5C2420B}" srcId="{71D04238-A891-4A52-A096-6441E1D630B4}" destId="{1674B498-408E-49F8-A822-4B9CA3C8B38A}" srcOrd="1" destOrd="0" parTransId="{B3425F37-F735-4950-BC75-D1B52B36E895}" sibTransId="{F99D0A9A-D423-4927-8D4F-6BB9419F0F52}"/>
    <dgm:cxn modelId="{55C8A8AD-1B8F-4E77-8654-A9BA2E932291}" srcId="{71D04238-A891-4A52-A096-6441E1D630B4}" destId="{F707F829-4003-4310-87E4-1775BEB974E5}" srcOrd="0" destOrd="0" parTransId="{17B03A92-F1C2-4422-9247-4C1F5C7EA4B8}" sibTransId="{93555D8C-3224-418E-8328-905261CDB860}"/>
    <dgm:cxn modelId="{CB5AD644-1E27-4C1A-9973-39F043299F9E}" srcId="{71D04238-A891-4A52-A096-6441E1D630B4}" destId="{25D7ABF8-B864-4E94-890B-78903A01A2B6}" srcOrd="3" destOrd="0" parTransId="{1720616C-A564-446D-BCF9-AC3D566BE484}" sibTransId="{048DDE47-8D2E-455A-A2BC-77FA4459DB27}"/>
    <dgm:cxn modelId="{DB5989C9-E0DA-482A-A5A9-A7DA5CD90D76}" srcId="{71D04238-A891-4A52-A096-6441E1D630B4}" destId="{F66FF57C-8C64-4792-842F-37812512DE8B}" srcOrd="2" destOrd="0" parTransId="{FA5F501C-D0FE-468A-B5CF-B4BE22ACE714}" sibTransId="{07C4A565-88F5-4AD3-A999-52A82C24CA64}"/>
    <dgm:cxn modelId="{2A38882A-872D-428F-A57B-6275545D9F56}" type="presOf" srcId="{71D04238-A891-4A52-A096-6441E1D630B4}" destId="{5127F742-469B-4262-A3D7-296C2F833C61}" srcOrd="0" destOrd="0" presId="urn:microsoft.com/office/officeart/2005/8/layout/matrix3"/>
    <dgm:cxn modelId="{9AC75505-5AEE-472B-A017-306EF58E1073}" type="presOf" srcId="{25D7ABF8-B864-4E94-890B-78903A01A2B6}" destId="{4167C2E2-F614-4D17-A5D3-0FC5FA4B8E2E}" srcOrd="0" destOrd="0" presId="urn:microsoft.com/office/officeart/2005/8/layout/matrix3"/>
    <dgm:cxn modelId="{080055D7-B93A-42ED-A285-E33AFCD65404}" type="presOf" srcId="{1674B498-408E-49F8-A822-4B9CA3C8B38A}" destId="{6B6E166E-F42D-4B4B-BBB4-E55D427627C2}" srcOrd="0" destOrd="0" presId="urn:microsoft.com/office/officeart/2005/8/layout/matrix3"/>
    <dgm:cxn modelId="{825333E9-4106-41AA-B49B-4477630C76B2}" type="presOf" srcId="{F66FF57C-8C64-4792-842F-37812512DE8B}" destId="{233D2192-F54B-4F49-87E0-9C2B88012D15}" srcOrd="0" destOrd="0" presId="urn:microsoft.com/office/officeart/2005/8/layout/matrix3"/>
    <dgm:cxn modelId="{FE119FA0-5B29-413E-9E5F-6374A69C5E96}" type="presOf" srcId="{F707F829-4003-4310-87E4-1775BEB974E5}" destId="{9E3EE033-6371-454B-BDF9-DAD037A63FF4}" srcOrd="0" destOrd="0" presId="urn:microsoft.com/office/officeart/2005/8/layout/matrix3"/>
    <dgm:cxn modelId="{82691170-82EC-4090-B373-BAE37BB6DEC6}" type="presParOf" srcId="{5127F742-469B-4262-A3D7-296C2F833C61}" destId="{E8F7B885-2D46-428A-A486-999CA0A74383}" srcOrd="0" destOrd="0" presId="urn:microsoft.com/office/officeart/2005/8/layout/matrix3"/>
    <dgm:cxn modelId="{EF17AE80-A4A5-437B-B6EC-E06F72FE976D}" type="presParOf" srcId="{5127F742-469B-4262-A3D7-296C2F833C61}" destId="{9E3EE033-6371-454B-BDF9-DAD037A63FF4}" srcOrd="1" destOrd="0" presId="urn:microsoft.com/office/officeart/2005/8/layout/matrix3"/>
    <dgm:cxn modelId="{8AF1A47E-8708-43D9-8A91-5178F56EE8EB}" type="presParOf" srcId="{5127F742-469B-4262-A3D7-296C2F833C61}" destId="{6B6E166E-F42D-4B4B-BBB4-E55D427627C2}" srcOrd="2" destOrd="0" presId="urn:microsoft.com/office/officeart/2005/8/layout/matrix3"/>
    <dgm:cxn modelId="{932046AA-A5DD-4132-A902-19A43CABD5FD}" type="presParOf" srcId="{5127F742-469B-4262-A3D7-296C2F833C61}" destId="{233D2192-F54B-4F49-87E0-9C2B88012D15}" srcOrd="3" destOrd="0" presId="urn:microsoft.com/office/officeart/2005/8/layout/matrix3"/>
    <dgm:cxn modelId="{228C913B-315B-457C-9837-77AEE34BB97C}" type="presParOf" srcId="{5127F742-469B-4262-A3D7-296C2F833C61}" destId="{4167C2E2-F614-4D17-A5D3-0FC5FA4B8E2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1D04238-A891-4A52-A096-6441E1D630B4}" type="doc">
      <dgm:prSet loTypeId="urn:microsoft.com/office/officeart/2005/8/layout/cycle4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pPr latinLnBrk="1"/>
          <a:endParaRPr lang="ko-KR" altLang="en-US"/>
        </a:p>
      </dgm:t>
    </dgm:pt>
    <dgm:pt modelId="{F707F829-4003-4310-87E4-1775BEB974E5}">
      <dgm:prSet phldrT="[텍스트]" custT="1"/>
      <dgm:spPr/>
      <dgm:t>
        <a:bodyPr/>
        <a:lstStyle/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유대감 </a:t>
          </a:r>
          <a:endParaRPr lang="en-US" altLang="ko-KR" sz="20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2000" dirty="0" smtClean="0">
              <a:latin typeface="a바른생각" pitchFamily="18" charset="-127"/>
              <a:ea typeface="a바른생각" pitchFamily="18" charset="-127"/>
            </a:rPr>
            <a:t>형성</a:t>
          </a:r>
          <a:endParaRPr lang="ko-KR" altLang="en-US" sz="2000" dirty="0">
            <a:latin typeface="a바른생각" pitchFamily="18" charset="-127"/>
            <a:ea typeface="a바른생각" pitchFamily="18" charset="-127"/>
          </a:endParaRPr>
        </a:p>
      </dgm:t>
    </dgm:pt>
    <dgm:pt modelId="{17B03A92-F1C2-4422-9247-4C1F5C7EA4B8}" type="parTrans" cxnId="{55C8A8AD-1B8F-4E77-8654-A9BA2E932291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93555D8C-3224-418E-8328-905261CDB860}" type="sibTrans" cxnId="{55C8A8AD-1B8F-4E77-8654-A9BA2E932291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1674B498-408E-49F8-A822-4B9CA3C8B38A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a바른생각" pitchFamily="18" charset="-127"/>
              <a:ea typeface="a바른생각" pitchFamily="18" charset="-127"/>
            </a:rPr>
            <a:t>소속감 </a:t>
          </a:r>
          <a:endParaRPr lang="en-US" altLang="ko-KR" sz="1800" dirty="0" smtClean="0">
            <a:latin typeface="a바른생각" pitchFamily="18" charset="-127"/>
            <a:ea typeface="a바른생각" pitchFamily="18" charset="-127"/>
          </a:endParaRPr>
        </a:p>
        <a:p>
          <a:pPr latinLnBrk="1"/>
          <a:r>
            <a:rPr lang="ko-KR" altLang="en-US" sz="1800" dirty="0" smtClean="0">
              <a:latin typeface="a바른생각" pitchFamily="18" charset="-127"/>
              <a:ea typeface="a바른생각" pitchFamily="18" charset="-127"/>
            </a:rPr>
            <a:t>심어주기</a:t>
          </a:r>
          <a:endParaRPr lang="ko-KR" altLang="en-US" sz="1800" dirty="0">
            <a:latin typeface="a바른생각" pitchFamily="18" charset="-127"/>
            <a:ea typeface="a바른생각" pitchFamily="18" charset="-127"/>
          </a:endParaRPr>
        </a:p>
      </dgm:t>
    </dgm:pt>
    <dgm:pt modelId="{B3425F37-F735-4950-BC75-D1B52B36E895}" type="parTrans" cxnId="{0FE0CD71-C318-4FE8-BD51-32F1A5C2420B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F99D0A9A-D423-4927-8D4F-6BB9419F0F52}" type="sibTrans" cxnId="{0FE0CD71-C318-4FE8-BD51-32F1A5C2420B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F66FF57C-8C64-4792-842F-37812512DE8B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a바른생각" pitchFamily="18" charset="-127"/>
              <a:ea typeface="a바른생각" pitchFamily="18" charset="-127"/>
            </a:rPr>
            <a:t>인간관계의 출발점</a:t>
          </a:r>
          <a:endParaRPr lang="en-US" altLang="ko-KR" sz="1800" dirty="0" smtClean="0">
            <a:latin typeface="a바른생각" pitchFamily="18" charset="-127"/>
            <a:ea typeface="a바른생각" pitchFamily="18" charset="-127"/>
          </a:endParaRPr>
        </a:p>
      </dgm:t>
    </dgm:pt>
    <dgm:pt modelId="{FA5F501C-D0FE-468A-B5CF-B4BE22ACE714}" type="parTrans" cxnId="{DB5989C9-E0DA-482A-A5A9-A7DA5CD90D76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07C4A565-88F5-4AD3-A999-52A82C24CA64}" type="sibTrans" cxnId="{DB5989C9-E0DA-482A-A5A9-A7DA5CD90D76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25D7ABF8-B864-4E94-890B-78903A01A2B6}">
      <dgm:prSet phldrT="[텍스트]" custT="1"/>
      <dgm:spPr/>
      <dgm:t>
        <a:bodyPr/>
        <a:lstStyle/>
        <a:p>
          <a:pPr latinLnBrk="1"/>
          <a:r>
            <a:rPr lang="ko-KR" altLang="en-US" sz="1800" dirty="0" smtClean="0">
              <a:latin typeface="a바른생각" pitchFamily="18" charset="-127"/>
              <a:ea typeface="a바른생각" pitchFamily="18" charset="-127"/>
            </a:rPr>
            <a:t>상대방에 대한 존경심과 친절</a:t>
          </a:r>
          <a:endParaRPr lang="ko-KR" altLang="en-US" sz="1800" dirty="0">
            <a:latin typeface="a바른생각" pitchFamily="18" charset="-127"/>
            <a:ea typeface="a바른생각" pitchFamily="18" charset="-127"/>
          </a:endParaRPr>
        </a:p>
      </dgm:t>
    </dgm:pt>
    <dgm:pt modelId="{1720616C-A564-446D-BCF9-AC3D566BE484}" type="parTrans" cxnId="{CB5AD644-1E27-4C1A-9973-39F043299F9E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048DDE47-8D2E-455A-A2BC-77FA4459DB27}" type="sibTrans" cxnId="{CB5AD644-1E27-4C1A-9973-39F043299F9E}">
      <dgm:prSet/>
      <dgm:spPr/>
      <dgm:t>
        <a:bodyPr/>
        <a:lstStyle/>
        <a:p>
          <a:pPr latinLnBrk="1"/>
          <a:endParaRPr lang="ko-KR" altLang="en-US" sz="1600">
            <a:latin typeface="a바른생각" pitchFamily="18" charset="-127"/>
            <a:ea typeface="a바른생각" pitchFamily="18" charset="-127"/>
          </a:endParaRPr>
        </a:p>
      </dgm:t>
    </dgm:pt>
    <dgm:pt modelId="{BE551575-0359-4566-B005-CFB4A21D53F3}" type="pres">
      <dgm:prSet presAssocID="{71D04238-A891-4A52-A096-6441E1D630B4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E2C3A304-0DF7-4A50-B256-DFFE21042C23}" type="pres">
      <dgm:prSet presAssocID="{71D04238-A891-4A52-A096-6441E1D630B4}" presName="children" presStyleCnt="0"/>
      <dgm:spPr/>
      <dgm:t>
        <a:bodyPr/>
        <a:lstStyle/>
        <a:p>
          <a:pPr latinLnBrk="1"/>
          <a:endParaRPr lang="ko-KR" altLang="en-US"/>
        </a:p>
      </dgm:t>
    </dgm:pt>
    <dgm:pt modelId="{A945D698-3199-4DE0-9458-DED3898D7F29}" type="pres">
      <dgm:prSet presAssocID="{71D04238-A891-4A52-A096-6441E1D630B4}" presName="childPlaceholder" presStyleCnt="0"/>
      <dgm:spPr/>
      <dgm:t>
        <a:bodyPr/>
        <a:lstStyle/>
        <a:p>
          <a:pPr latinLnBrk="1"/>
          <a:endParaRPr lang="ko-KR" altLang="en-US"/>
        </a:p>
      </dgm:t>
    </dgm:pt>
    <dgm:pt modelId="{2BAD9789-654A-4723-923F-A825DA3FA8B8}" type="pres">
      <dgm:prSet presAssocID="{71D04238-A891-4A52-A096-6441E1D630B4}" presName="circle" presStyleCnt="0"/>
      <dgm:spPr/>
      <dgm:t>
        <a:bodyPr/>
        <a:lstStyle/>
        <a:p>
          <a:pPr latinLnBrk="1"/>
          <a:endParaRPr lang="ko-KR" altLang="en-US"/>
        </a:p>
      </dgm:t>
    </dgm:pt>
    <dgm:pt modelId="{E7BEEBAF-026A-4D60-A5E0-E6CF7FEF69A1}" type="pres">
      <dgm:prSet presAssocID="{71D04238-A891-4A52-A096-6441E1D630B4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F959A5B-EB22-4922-946B-60E2B2811EE3}" type="pres">
      <dgm:prSet presAssocID="{71D04238-A891-4A52-A096-6441E1D630B4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D3880529-03C5-4879-B790-284F0EF31382}" type="pres">
      <dgm:prSet presAssocID="{71D04238-A891-4A52-A096-6441E1D630B4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6983B82F-3FD5-4B3F-960C-4720E7E6B90B}" type="pres">
      <dgm:prSet presAssocID="{71D04238-A891-4A52-A096-6441E1D630B4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0628D808-BFB0-426B-866D-41AB26DDAC07}" type="pres">
      <dgm:prSet presAssocID="{71D04238-A891-4A52-A096-6441E1D630B4}" presName="quadrantPlaceholder" presStyleCnt="0"/>
      <dgm:spPr/>
      <dgm:t>
        <a:bodyPr/>
        <a:lstStyle/>
        <a:p>
          <a:pPr latinLnBrk="1"/>
          <a:endParaRPr lang="ko-KR" altLang="en-US"/>
        </a:p>
      </dgm:t>
    </dgm:pt>
    <dgm:pt modelId="{B168FAFD-BDCF-4CCD-8025-642FF3FFA2FA}" type="pres">
      <dgm:prSet presAssocID="{71D04238-A891-4A52-A096-6441E1D630B4}" presName="center1" presStyleLbl="fgShp" presStyleIdx="0" presStyleCnt="2"/>
      <dgm:spPr/>
      <dgm:t>
        <a:bodyPr/>
        <a:lstStyle/>
        <a:p>
          <a:pPr latinLnBrk="1"/>
          <a:endParaRPr lang="ko-KR" altLang="en-US"/>
        </a:p>
      </dgm:t>
    </dgm:pt>
    <dgm:pt modelId="{558BD837-AC23-4AC1-A4BB-B5890D3D8B5A}" type="pres">
      <dgm:prSet presAssocID="{71D04238-A891-4A52-A096-6441E1D630B4}" presName="center2" presStyleLbl="fgShp" presStyleIdx="1" presStyleCnt="2"/>
      <dgm:spPr/>
      <dgm:t>
        <a:bodyPr/>
        <a:lstStyle/>
        <a:p>
          <a:pPr latinLnBrk="1"/>
          <a:endParaRPr lang="ko-KR" altLang="en-US"/>
        </a:p>
      </dgm:t>
    </dgm:pt>
  </dgm:ptLst>
  <dgm:cxnLst>
    <dgm:cxn modelId="{77D30016-A74A-488F-B37F-1A50A518E398}" type="presOf" srcId="{F66FF57C-8C64-4792-842F-37812512DE8B}" destId="{D3880529-03C5-4879-B790-284F0EF31382}" srcOrd="0" destOrd="0" presId="urn:microsoft.com/office/officeart/2005/8/layout/cycle4"/>
    <dgm:cxn modelId="{FDB556D6-D6B0-455E-8D0B-F0BAD5B6249F}" type="presOf" srcId="{F707F829-4003-4310-87E4-1775BEB974E5}" destId="{E7BEEBAF-026A-4D60-A5E0-E6CF7FEF69A1}" srcOrd="0" destOrd="0" presId="urn:microsoft.com/office/officeart/2005/8/layout/cycle4"/>
    <dgm:cxn modelId="{55C8A8AD-1B8F-4E77-8654-A9BA2E932291}" srcId="{71D04238-A891-4A52-A096-6441E1D630B4}" destId="{F707F829-4003-4310-87E4-1775BEB974E5}" srcOrd="0" destOrd="0" parTransId="{17B03A92-F1C2-4422-9247-4C1F5C7EA4B8}" sibTransId="{93555D8C-3224-418E-8328-905261CDB860}"/>
    <dgm:cxn modelId="{DB5989C9-E0DA-482A-A5A9-A7DA5CD90D76}" srcId="{71D04238-A891-4A52-A096-6441E1D630B4}" destId="{F66FF57C-8C64-4792-842F-37812512DE8B}" srcOrd="2" destOrd="0" parTransId="{FA5F501C-D0FE-468A-B5CF-B4BE22ACE714}" sibTransId="{07C4A565-88F5-4AD3-A999-52A82C24CA64}"/>
    <dgm:cxn modelId="{CB5AD644-1E27-4C1A-9973-39F043299F9E}" srcId="{71D04238-A891-4A52-A096-6441E1D630B4}" destId="{25D7ABF8-B864-4E94-890B-78903A01A2B6}" srcOrd="3" destOrd="0" parTransId="{1720616C-A564-446D-BCF9-AC3D566BE484}" sibTransId="{048DDE47-8D2E-455A-A2BC-77FA4459DB27}"/>
    <dgm:cxn modelId="{0FE0CD71-C318-4FE8-BD51-32F1A5C2420B}" srcId="{71D04238-A891-4A52-A096-6441E1D630B4}" destId="{1674B498-408E-49F8-A822-4B9CA3C8B38A}" srcOrd="1" destOrd="0" parTransId="{B3425F37-F735-4950-BC75-D1B52B36E895}" sibTransId="{F99D0A9A-D423-4927-8D4F-6BB9419F0F52}"/>
    <dgm:cxn modelId="{E9B06F15-0F74-484D-9394-2E1112B8BCEF}" type="presOf" srcId="{71D04238-A891-4A52-A096-6441E1D630B4}" destId="{BE551575-0359-4566-B005-CFB4A21D53F3}" srcOrd="0" destOrd="0" presId="urn:microsoft.com/office/officeart/2005/8/layout/cycle4"/>
    <dgm:cxn modelId="{C927EC31-BF3A-4A0E-A6F0-A0A594DB9DD0}" type="presOf" srcId="{1674B498-408E-49F8-A822-4B9CA3C8B38A}" destId="{AF959A5B-EB22-4922-946B-60E2B2811EE3}" srcOrd="0" destOrd="0" presId="urn:microsoft.com/office/officeart/2005/8/layout/cycle4"/>
    <dgm:cxn modelId="{CB3A8D83-AB55-4F56-8CC0-228E6062330C}" type="presOf" srcId="{25D7ABF8-B864-4E94-890B-78903A01A2B6}" destId="{6983B82F-3FD5-4B3F-960C-4720E7E6B90B}" srcOrd="0" destOrd="0" presId="urn:microsoft.com/office/officeart/2005/8/layout/cycle4"/>
    <dgm:cxn modelId="{E9D47762-6084-4C33-BDDF-19BBE55BCC59}" type="presParOf" srcId="{BE551575-0359-4566-B005-CFB4A21D53F3}" destId="{E2C3A304-0DF7-4A50-B256-DFFE21042C23}" srcOrd="0" destOrd="0" presId="urn:microsoft.com/office/officeart/2005/8/layout/cycle4"/>
    <dgm:cxn modelId="{324FE3C7-B6F3-4C00-8E09-9C30264F4E7A}" type="presParOf" srcId="{E2C3A304-0DF7-4A50-B256-DFFE21042C23}" destId="{A945D698-3199-4DE0-9458-DED3898D7F29}" srcOrd="0" destOrd="0" presId="urn:microsoft.com/office/officeart/2005/8/layout/cycle4"/>
    <dgm:cxn modelId="{67B24630-D537-474B-B333-A54608D95F70}" type="presParOf" srcId="{BE551575-0359-4566-B005-CFB4A21D53F3}" destId="{2BAD9789-654A-4723-923F-A825DA3FA8B8}" srcOrd="1" destOrd="0" presId="urn:microsoft.com/office/officeart/2005/8/layout/cycle4"/>
    <dgm:cxn modelId="{9922AB53-25BC-4014-A401-80D03A3553AE}" type="presParOf" srcId="{2BAD9789-654A-4723-923F-A825DA3FA8B8}" destId="{E7BEEBAF-026A-4D60-A5E0-E6CF7FEF69A1}" srcOrd="0" destOrd="0" presId="urn:microsoft.com/office/officeart/2005/8/layout/cycle4"/>
    <dgm:cxn modelId="{DE8620DD-809E-451F-BB93-5E9393CEEA8A}" type="presParOf" srcId="{2BAD9789-654A-4723-923F-A825DA3FA8B8}" destId="{AF959A5B-EB22-4922-946B-60E2B2811EE3}" srcOrd="1" destOrd="0" presId="urn:microsoft.com/office/officeart/2005/8/layout/cycle4"/>
    <dgm:cxn modelId="{B7B1A24D-4510-4459-8FB8-EED4B98B436F}" type="presParOf" srcId="{2BAD9789-654A-4723-923F-A825DA3FA8B8}" destId="{D3880529-03C5-4879-B790-284F0EF31382}" srcOrd="2" destOrd="0" presId="urn:microsoft.com/office/officeart/2005/8/layout/cycle4"/>
    <dgm:cxn modelId="{554FAAC1-DE37-48A6-98D6-9E7CAFB03086}" type="presParOf" srcId="{2BAD9789-654A-4723-923F-A825DA3FA8B8}" destId="{6983B82F-3FD5-4B3F-960C-4720E7E6B90B}" srcOrd="3" destOrd="0" presId="urn:microsoft.com/office/officeart/2005/8/layout/cycle4"/>
    <dgm:cxn modelId="{72BC5AFB-EB34-49E4-8703-76D6B375198C}" type="presParOf" srcId="{2BAD9789-654A-4723-923F-A825DA3FA8B8}" destId="{0628D808-BFB0-426B-866D-41AB26DDAC07}" srcOrd="4" destOrd="0" presId="urn:microsoft.com/office/officeart/2005/8/layout/cycle4"/>
    <dgm:cxn modelId="{7EE7F290-39A4-4E59-B09A-C94385847967}" type="presParOf" srcId="{BE551575-0359-4566-B005-CFB4A21D53F3}" destId="{B168FAFD-BDCF-4CCD-8025-642FF3FFA2FA}" srcOrd="2" destOrd="0" presId="urn:microsoft.com/office/officeart/2005/8/layout/cycle4"/>
    <dgm:cxn modelId="{BBE8FF65-A3B4-4B42-A10A-E295A369E89B}" type="presParOf" srcId="{BE551575-0359-4566-B005-CFB4A21D53F3}" destId="{558BD837-AC23-4AC1-A4BB-B5890D3D8B5A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145885E-B092-480E-A314-0E60C8DD1616}" type="doc">
      <dgm:prSet loTypeId="urn:microsoft.com/office/officeart/2005/8/layout/hList7" loCatId="list" qsTypeId="urn:microsoft.com/office/officeart/2005/8/quickstyle/simple1" qsCatId="simple" csTypeId="urn:microsoft.com/office/officeart/2005/8/colors/accent4_4" csCatId="accent4" phldr="1"/>
      <dgm:spPr/>
      <dgm:t>
        <a:bodyPr/>
        <a:lstStyle/>
        <a:p>
          <a:pPr latinLnBrk="1"/>
          <a:endParaRPr lang="ko-KR" altLang="en-US"/>
        </a:p>
      </dgm:t>
    </dgm:pt>
    <dgm:pt modelId="{0F8A9619-04F0-4327-AE42-19670E2DE4F1}">
      <dgm:prSet custT="1"/>
      <dgm:spPr/>
      <dgm:t>
        <a:bodyPr/>
        <a:lstStyle/>
        <a:p>
          <a:pPr rtl="0" latinLnBrk="1"/>
          <a:endParaRPr lang="ko-KR" altLang="en-US" sz="1400" b="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gm:t>
    </dgm:pt>
    <dgm:pt modelId="{0C873540-A02A-4F55-BEF0-ED7A04CAAC5D}" type="parTrans" cxnId="{615B9066-285C-4E0C-9C16-F167055C6550}">
      <dgm:prSet/>
      <dgm:spPr/>
      <dgm:t>
        <a:bodyPr/>
        <a:lstStyle/>
        <a:p>
          <a:pPr latinLnBrk="1"/>
          <a:endParaRPr lang="ko-KR" altLang="en-US"/>
        </a:p>
      </dgm:t>
    </dgm:pt>
    <dgm:pt modelId="{8F72CC49-83C2-4B15-98FC-1994BEE6620A}" type="sibTrans" cxnId="{615B9066-285C-4E0C-9C16-F167055C6550}">
      <dgm:prSet/>
      <dgm:spPr/>
      <dgm:t>
        <a:bodyPr/>
        <a:lstStyle/>
        <a:p>
          <a:pPr latinLnBrk="1"/>
          <a:endParaRPr lang="ko-KR" altLang="en-US"/>
        </a:p>
      </dgm:t>
    </dgm:pt>
    <dgm:pt modelId="{7DEA2F46-0EF3-4C13-B59F-E7F49F279684}">
      <dgm:prSet custT="1"/>
      <dgm:spPr/>
      <dgm:t>
        <a:bodyPr/>
        <a:lstStyle/>
        <a:p>
          <a:pPr rtl="0" latinLnBrk="1"/>
          <a:endParaRPr lang="ko-KR" altLang="en-US" sz="140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gm:t>
    </dgm:pt>
    <dgm:pt modelId="{50EFDA0C-F8CE-4406-8BA0-54B8BBE3BF6F}" type="parTrans" cxnId="{8F5FD83A-90D6-446F-8A4C-3E49B21D9C6F}">
      <dgm:prSet/>
      <dgm:spPr/>
      <dgm:t>
        <a:bodyPr/>
        <a:lstStyle/>
        <a:p>
          <a:pPr latinLnBrk="1"/>
          <a:endParaRPr lang="ko-KR" altLang="en-US"/>
        </a:p>
      </dgm:t>
    </dgm:pt>
    <dgm:pt modelId="{48F46634-7549-42F0-BCDF-FEA58CFEEE8D}" type="sibTrans" cxnId="{8F5FD83A-90D6-446F-8A4C-3E49B21D9C6F}">
      <dgm:prSet/>
      <dgm:spPr/>
      <dgm:t>
        <a:bodyPr/>
        <a:lstStyle/>
        <a:p>
          <a:pPr latinLnBrk="1"/>
          <a:endParaRPr lang="ko-KR" altLang="en-US"/>
        </a:p>
      </dgm:t>
    </dgm:pt>
    <dgm:pt modelId="{863BCAC6-01B7-45A8-8119-54AE32D86C7D}">
      <dgm:prSet custT="1"/>
      <dgm:spPr/>
      <dgm:t>
        <a:bodyPr/>
        <a:lstStyle/>
        <a:p>
          <a:pPr rtl="0" latinLnBrk="1"/>
          <a:endParaRPr lang="ko-KR" altLang="en-US" sz="160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gm:t>
    </dgm:pt>
    <dgm:pt modelId="{AFF3A850-5378-41F5-944B-192AE4B208B6}" type="parTrans" cxnId="{278AC20C-F113-486E-9D2A-13518F09E10A}">
      <dgm:prSet/>
      <dgm:spPr/>
      <dgm:t>
        <a:bodyPr/>
        <a:lstStyle/>
        <a:p>
          <a:pPr latinLnBrk="1"/>
          <a:endParaRPr lang="ko-KR" altLang="en-US"/>
        </a:p>
      </dgm:t>
    </dgm:pt>
    <dgm:pt modelId="{9611FCF3-1811-4851-BCC0-4E9137729D5B}" type="sibTrans" cxnId="{278AC20C-F113-486E-9D2A-13518F09E10A}">
      <dgm:prSet/>
      <dgm:spPr/>
      <dgm:t>
        <a:bodyPr/>
        <a:lstStyle/>
        <a:p>
          <a:pPr latinLnBrk="1"/>
          <a:endParaRPr lang="ko-KR" altLang="en-US"/>
        </a:p>
      </dgm:t>
    </dgm:pt>
    <dgm:pt modelId="{CA3D24C4-DA6A-48AD-ACFE-71A5E01A1DB4}" type="pres">
      <dgm:prSet presAssocID="{4145885E-B092-480E-A314-0E60C8DD161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2E6A6A99-9B82-4B54-AB0D-5DB1B83BA17B}" type="pres">
      <dgm:prSet presAssocID="{4145885E-B092-480E-A314-0E60C8DD1616}" presName="fgShape" presStyleLbl="fgShp" presStyleIdx="0" presStyleCnt="1"/>
      <dgm:spPr/>
    </dgm:pt>
    <dgm:pt modelId="{DDE90C08-DFA2-4F30-ABA0-12946B507F9B}" type="pres">
      <dgm:prSet presAssocID="{4145885E-B092-480E-A314-0E60C8DD1616}" presName="linComp" presStyleCnt="0"/>
      <dgm:spPr/>
    </dgm:pt>
    <dgm:pt modelId="{FA7AE374-9535-44F0-97F9-21EEE4D4CBFE}" type="pres">
      <dgm:prSet presAssocID="{0F8A9619-04F0-4327-AE42-19670E2DE4F1}" presName="compNode" presStyleCnt="0"/>
      <dgm:spPr/>
    </dgm:pt>
    <dgm:pt modelId="{13855109-DF36-40D7-9620-C4C68F0C5B83}" type="pres">
      <dgm:prSet presAssocID="{0F8A9619-04F0-4327-AE42-19670E2DE4F1}" presName="bkgdShape" presStyleLbl="node1" presStyleIdx="0" presStyleCnt="3"/>
      <dgm:spPr/>
      <dgm:t>
        <a:bodyPr/>
        <a:lstStyle/>
        <a:p>
          <a:pPr latinLnBrk="1"/>
          <a:endParaRPr lang="ko-KR" altLang="en-US"/>
        </a:p>
      </dgm:t>
    </dgm:pt>
    <dgm:pt modelId="{48D44407-FECA-443A-9E1C-4D6FC4E75F41}" type="pres">
      <dgm:prSet presAssocID="{0F8A9619-04F0-4327-AE42-19670E2DE4F1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FEC2C0D-69E6-4BC5-9A0A-EA22EEE351DB}" type="pres">
      <dgm:prSet presAssocID="{0F8A9619-04F0-4327-AE42-19670E2DE4F1}" presName="invisiNode" presStyleLbl="node1" presStyleIdx="0" presStyleCnt="3"/>
      <dgm:spPr/>
    </dgm:pt>
    <dgm:pt modelId="{032F0671-D311-4863-87BD-FC9BAC10FDC9}" type="pres">
      <dgm:prSet presAssocID="{0F8A9619-04F0-4327-AE42-19670E2DE4F1}" presName="imagNode" presStyleLbl="fgImgPlace1" presStyleIdx="0" presStyleCnt="3"/>
      <dgm:spPr/>
    </dgm:pt>
    <dgm:pt modelId="{497FFFC7-BC3D-47F1-8D2B-0ABB9761C6A9}" type="pres">
      <dgm:prSet presAssocID="{8F72CC49-83C2-4B15-98FC-1994BEE6620A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E934DE45-14E9-410D-837A-C151C5A71A52}" type="pres">
      <dgm:prSet presAssocID="{7DEA2F46-0EF3-4C13-B59F-E7F49F279684}" presName="compNode" presStyleCnt="0"/>
      <dgm:spPr/>
    </dgm:pt>
    <dgm:pt modelId="{04EA0F9D-A069-4D0B-B46B-7BDAA66F419F}" type="pres">
      <dgm:prSet presAssocID="{7DEA2F46-0EF3-4C13-B59F-E7F49F279684}" presName="bkgdShape" presStyleLbl="node1" presStyleIdx="1" presStyleCnt="3"/>
      <dgm:spPr/>
      <dgm:t>
        <a:bodyPr/>
        <a:lstStyle/>
        <a:p>
          <a:pPr latinLnBrk="1"/>
          <a:endParaRPr lang="ko-KR" altLang="en-US"/>
        </a:p>
      </dgm:t>
    </dgm:pt>
    <dgm:pt modelId="{1E540357-7167-4F4A-A938-BE4A142B282F}" type="pres">
      <dgm:prSet presAssocID="{7DEA2F46-0EF3-4C13-B59F-E7F49F279684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338023CC-EBE5-42A9-8F32-58A3EA650E51}" type="pres">
      <dgm:prSet presAssocID="{7DEA2F46-0EF3-4C13-B59F-E7F49F279684}" presName="invisiNode" presStyleLbl="node1" presStyleIdx="1" presStyleCnt="3"/>
      <dgm:spPr/>
    </dgm:pt>
    <dgm:pt modelId="{1FCFF9DB-D2C0-4DC5-88B9-D9062EC34742}" type="pres">
      <dgm:prSet presAssocID="{7DEA2F46-0EF3-4C13-B59F-E7F49F279684}" presName="imagNode" presStyleLbl="fgImgPlace1" presStyleIdx="1" presStyleCnt="3"/>
      <dgm:spPr/>
    </dgm:pt>
    <dgm:pt modelId="{7720B098-13A6-46E5-A79A-E9F8A1BD59FD}" type="pres">
      <dgm:prSet presAssocID="{48F46634-7549-42F0-BCDF-FEA58CFEEE8D}" presName="sibTrans" presStyleLbl="sibTrans2D1" presStyleIdx="0" presStyleCnt="0"/>
      <dgm:spPr/>
      <dgm:t>
        <a:bodyPr/>
        <a:lstStyle/>
        <a:p>
          <a:pPr latinLnBrk="1"/>
          <a:endParaRPr lang="ko-KR" altLang="en-US"/>
        </a:p>
      </dgm:t>
    </dgm:pt>
    <dgm:pt modelId="{03EC7732-0814-48CB-8C49-4DBCE196DB7B}" type="pres">
      <dgm:prSet presAssocID="{863BCAC6-01B7-45A8-8119-54AE32D86C7D}" presName="compNode" presStyleCnt="0"/>
      <dgm:spPr/>
    </dgm:pt>
    <dgm:pt modelId="{F51C7805-9E99-4DC3-AB62-8A136CA031E6}" type="pres">
      <dgm:prSet presAssocID="{863BCAC6-01B7-45A8-8119-54AE32D86C7D}" presName="bkgdShape" presStyleLbl="node1" presStyleIdx="2" presStyleCnt="3"/>
      <dgm:spPr/>
      <dgm:t>
        <a:bodyPr/>
        <a:lstStyle/>
        <a:p>
          <a:pPr latinLnBrk="1"/>
          <a:endParaRPr lang="ko-KR" altLang="en-US"/>
        </a:p>
      </dgm:t>
    </dgm:pt>
    <dgm:pt modelId="{E6460AF3-7F09-4600-AC4B-2242169F1704}" type="pres">
      <dgm:prSet presAssocID="{863BCAC6-01B7-45A8-8119-54AE32D86C7D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C0A62D47-2650-4AC1-B5B1-0E68CD7798F2}" type="pres">
      <dgm:prSet presAssocID="{863BCAC6-01B7-45A8-8119-54AE32D86C7D}" presName="invisiNode" presStyleLbl="node1" presStyleIdx="2" presStyleCnt="3"/>
      <dgm:spPr/>
    </dgm:pt>
    <dgm:pt modelId="{19D715A9-AAB6-4691-B0B7-92F8CEC3BEF7}" type="pres">
      <dgm:prSet presAssocID="{863BCAC6-01B7-45A8-8119-54AE32D86C7D}" presName="imagNode" presStyleLbl="fgImgPlace1" presStyleIdx="2" presStyleCnt="3"/>
      <dgm:spPr/>
    </dgm:pt>
  </dgm:ptLst>
  <dgm:cxnLst>
    <dgm:cxn modelId="{44D4F8C3-98C6-4E73-9A66-F5ACF5249042}" type="presOf" srcId="{7DEA2F46-0EF3-4C13-B59F-E7F49F279684}" destId="{1E540357-7167-4F4A-A938-BE4A142B282F}" srcOrd="1" destOrd="0" presId="urn:microsoft.com/office/officeart/2005/8/layout/hList7"/>
    <dgm:cxn modelId="{615B9066-285C-4E0C-9C16-F167055C6550}" srcId="{4145885E-B092-480E-A314-0E60C8DD1616}" destId="{0F8A9619-04F0-4327-AE42-19670E2DE4F1}" srcOrd="0" destOrd="0" parTransId="{0C873540-A02A-4F55-BEF0-ED7A04CAAC5D}" sibTransId="{8F72CC49-83C2-4B15-98FC-1994BEE6620A}"/>
    <dgm:cxn modelId="{BB2FD9C6-5570-430B-8E11-553F406250EA}" type="presOf" srcId="{48F46634-7549-42F0-BCDF-FEA58CFEEE8D}" destId="{7720B098-13A6-46E5-A79A-E9F8A1BD59FD}" srcOrd="0" destOrd="0" presId="urn:microsoft.com/office/officeart/2005/8/layout/hList7"/>
    <dgm:cxn modelId="{64A907C8-9E9C-4928-AB65-0A7D72027226}" type="presOf" srcId="{0F8A9619-04F0-4327-AE42-19670E2DE4F1}" destId="{48D44407-FECA-443A-9E1C-4D6FC4E75F41}" srcOrd="1" destOrd="0" presId="urn:microsoft.com/office/officeart/2005/8/layout/hList7"/>
    <dgm:cxn modelId="{8F5FD83A-90D6-446F-8A4C-3E49B21D9C6F}" srcId="{4145885E-B092-480E-A314-0E60C8DD1616}" destId="{7DEA2F46-0EF3-4C13-B59F-E7F49F279684}" srcOrd="1" destOrd="0" parTransId="{50EFDA0C-F8CE-4406-8BA0-54B8BBE3BF6F}" sibTransId="{48F46634-7549-42F0-BCDF-FEA58CFEEE8D}"/>
    <dgm:cxn modelId="{ACEEAC71-1DE3-4EE2-ADA9-A4B75A423EE1}" type="presOf" srcId="{0F8A9619-04F0-4327-AE42-19670E2DE4F1}" destId="{13855109-DF36-40D7-9620-C4C68F0C5B83}" srcOrd="0" destOrd="0" presId="urn:microsoft.com/office/officeart/2005/8/layout/hList7"/>
    <dgm:cxn modelId="{007D053B-AC1E-404E-941B-5BE807C0E858}" type="presOf" srcId="{8F72CC49-83C2-4B15-98FC-1994BEE6620A}" destId="{497FFFC7-BC3D-47F1-8D2B-0ABB9761C6A9}" srcOrd="0" destOrd="0" presId="urn:microsoft.com/office/officeart/2005/8/layout/hList7"/>
    <dgm:cxn modelId="{278AC20C-F113-486E-9D2A-13518F09E10A}" srcId="{4145885E-B092-480E-A314-0E60C8DD1616}" destId="{863BCAC6-01B7-45A8-8119-54AE32D86C7D}" srcOrd="2" destOrd="0" parTransId="{AFF3A850-5378-41F5-944B-192AE4B208B6}" sibTransId="{9611FCF3-1811-4851-BCC0-4E9137729D5B}"/>
    <dgm:cxn modelId="{8886A362-8F8F-4363-9AA2-99460EFB73E7}" type="presOf" srcId="{863BCAC6-01B7-45A8-8119-54AE32D86C7D}" destId="{F51C7805-9E99-4DC3-AB62-8A136CA031E6}" srcOrd="0" destOrd="0" presId="urn:microsoft.com/office/officeart/2005/8/layout/hList7"/>
    <dgm:cxn modelId="{018A8593-4EA1-44CD-A89E-B27F2DBCD951}" type="presOf" srcId="{7DEA2F46-0EF3-4C13-B59F-E7F49F279684}" destId="{04EA0F9D-A069-4D0B-B46B-7BDAA66F419F}" srcOrd="0" destOrd="0" presId="urn:microsoft.com/office/officeart/2005/8/layout/hList7"/>
    <dgm:cxn modelId="{D7DCBEE3-87AF-49DE-A1CC-5CD01D58BAF2}" type="presOf" srcId="{863BCAC6-01B7-45A8-8119-54AE32D86C7D}" destId="{E6460AF3-7F09-4600-AC4B-2242169F1704}" srcOrd="1" destOrd="0" presId="urn:microsoft.com/office/officeart/2005/8/layout/hList7"/>
    <dgm:cxn modelId="{45F099C6-F3E9-4079-917D-4AD47564E91B}" type="presOf" srcId="{4145885E-B092-480E-A314-0E60C8DD1616}" destId="{CA3D24C4-DA6A-48AD-ACFE-71A5E01A1DB4}" srcOrd="0" destOrd="0" presId="urn:microsoft.com/office/officeart/2005/8/layout/hList7"/>
    <dgm:cxn modelId="{F885B97A-1751-4CB2-A54A-2944C10C1E0F}" type="presParOf" srcId="{CA3D24C4-DA6A-48AD-ACFE-71A5E01A1DB4}" destId="{2E6A6A99-9B82-4B54-AB0D-5DB1B83BA17B}" srcOrd="0" destOrd="0" presId="urn:microsoft.com/office/officeart/2005/8/layout/hList7"/>
    <dgm:cxn modelId="{0D12F575-A5CA-45AE-83B0-3FAFDBD4AAD1}" type="presParOf" srcId="{CA3D24C4-DA6A-48AD-ACFE-71A5E01A1DB4}" destId="{DDE90C08-DFA2-4F30-ABA0-12946B507F9B}" srcOrd="1" destOrd="0" presId="urn:microsoft.com/office/officeart/2005/8/layout/hList7"/>
    <dgm:cxn modelId="{F22B641C-D735-47AE-9859-18D41FB41182}" type="presParOf" srcId="{DDE90C08-DFA2-4F30-ABA0-12946B507F9B}" destId="{FA7AE374-9535-44F0-97F9-21EEE4D4CBFE}" srcOrd="0" destOrd="0" presId="urn:microsoft.com/office/officeart/2005/8/layout/hList7"/>
    <dgm:cxn modelId="{57524F73-3353-4627-A937-713230768E4A}" type="presParOf" srcId="{FA7AE374-9535-44F0-97F9-21EEE4D4CBFE}" destId="{13855109-DF36-40D7-9620-C4C68F0C5B83}" srcOrd="0" destOrd="0" presId="urn:microsoft.com/office/officeart/2005/8/layout/hList7"/>
    <dgm:cxn modelId="{26FF37E8-502E-444C-8605-C19005C0E29E}" type="presParOf" srcId="{FA7AE374-9535-44F0-97F9-21EEE4D4CBFE}" destId="{48D44407-FECA-443A-9E1C-4D6FC4E75F41}" srcOrd="1" destOrd="0" presId="urn:microsoft.com/office/officeart/2005/8/layout/hList7"/>
    <dgm:cxn modelId="{5ECFADAD-D3A1-4D62-A32B-23E957F55D5B}" type="presParOf" srcId="{FA7AE374-9535-44F0-97F9-21EEE4D4CBFE}" destId="{AFEC2C0D-69E6-4BC5-9A0A-EA22EEE351DB}" srcOrd="2" destOrd="0" presId="urn:microsoft.com/office/officeart/2005/8/layout/hList7"/>
    <dgm:cxn modelId="{F144F464-A1E9-4550-BD09-99280A4F0B35}" type="presParOf" srcId="{FA7AE374-9535-44F0-97F9-21EEE4D4CBFE}" destId="{032F0671-D311-4863-87BD-FC9BAC10FDC9}" srcOrd="3" destOrd="0" presId="urn:microsoft.com/office/officeart/2005/8/layout/hList7"/>
    <dgm:cxn modelId="{02AF7312-9F1F-45BB-AAEE-59D796D5F5A4}" type="presParOf" srcId="{DDE90C08-DFA2-4F30-ABA0-12946B507F9B}" destId="{497FFFC7-BC3D-47F1-8D2B-0ABB9761C6A9}" srcOrd="1" destOrd="0" presId="urn:microsoft.com/office/officeart/2005/8/layout/hList7"/>
    <dgm:cxn modelId="{71DEC1A4-1056-4208-90E9-9FD3856C659F}" type="presParOf" srcId="{DDE90C08-DFA2-4F30-ABA0-12946B507F9B}" destId="{E934DE45-14E9-410D-837A-C151C5A71A52}" srcOrd="2" destOrd="0" presId="urn:microsoft.com/office/officeart/2005/8/layout/hList7"/>
    <dgm:cxn modelId="{3EB2E5BC-A876-4F47-B664-1273191DB879}" type="presParOf" srcId="{E934DE45-14E9-410D-837A-C151C5A71A52}" destId="{04EA0F9D-A069-4D0B-B46B-7BDAA66F419F}" srcOrd="0" destOrd="0" presId="urn:microsoft.com/office/officeart/2005/8/layout/hList7"/>
    <dgm:cxn modelId="{9BAA6438-3AB9-463D-AB43-933909DAFD67}" type="presParOf" srcId="{E934DE45-14E9-410D-837A-C151C5A71A52}" destId="{1E540357-7167-4F4A-A938-BE4A142B282F}" srcOrd="1" destOrd="0" presId="urn:microsoft.com/office/officeart/2005/8/layout/hList7"/>
    <dgm:cxn modelId="{815E15ED-C0CF-4979-A7E3-C3030998BB5C}" type="presParOf" srcId="{E934DE45-14E9-410D-837A-C151C5A71A52}" destId="{338023CC-EBE5-42A9-8F32-58A3EA650E51}" srcOrd="2" destOrd="0" presId="urn:microsoft.com/office/officeart/2005/8/layout/hList7"/>
    <dgm:cxn modelId="{2D460879-254C-4E40-8680-E4B1C62E7799}" type="presParOf" srcId="{E934DE45-14E9-410D-837A-C151C5A71A52}" destId="{1FCFF9DB-D2C0-4DC5-88B9-D9062EC34742}" srcOrd="3" destOrd="0" presId="urn:microsoft.com/office/officeart/2005/8/layout/hList7"/>
    <dgm:cxn modelId="{037F3E6A-2189-486C-97DE-C3D6D8A1839C}" type="presParOf" srcId="{DDE90C08-DFA2-4F30-ABA0-12946B507F9B}" destId="{7720B098-13A6-46E5-A79A-E9F8A1BD59FD}" srcOrd="3" destOrd="0" presId="urn:microsoft.com/office/officeart/2005/8/layout/hList7"/>
    <dgm:cxn modelId="{2C64D0FD-69D4-4BCD-BC30-16165BC7D214}" type="presParOf" srcId="{DDE90C08-DFA2-4F30-ABA0-12946B507F9B}" destId="{03EC7732-0814-48CB-8C49-4DBCE196DB7B}" srcOrd="4" destOrd="0" presId="urn:microsoft.com/office/officeart/2005/8/layout/hList7"/>
    <dgm:cxn modelId="{0799477C-4BF2-4796-A93E-A1311BB97D4F}" type="presParOf" srcId="{03EC7732-0814-48CB-8C49-4DBCE196DB7B}" destId="{F51C7805-9E99-4DC3-AB62-8A136CA031E6}" srcOrd="0" destOrd="0" presId="urn:microsoft.com/office/officeart/2005/8/layout/hList7"/>
    <dgm:cxn modelId="{19003FDD-B433-400D-A7D5-49FA482DC02E}" type="presParOf" srcId="{03EC7732-0814-48CB-8C49-4DBCE196DB7B}" destId="{E6460AF3-7F09-4600-AC4B-2242169F1704}" srcOrd="1" destOrd="0" presId="urn:microsoft.com/office/officeart/2005/8/layout/hList7"/>
    <dgm:cxn modelId="{7DF95DB7-30E2-45AE-AC28-5BF7BA42C26D}" type="presParOf" srcId="{03EC7732-0814-48CB-8C49-4DBCE196DB7B}" destId="{C0A62D47-2650-4AC1-B5B1-0E68CD7798F2}" srcOrd="2" destOrd="0" presId="urn:microsoft.com/office/officeart/2005/8/layout/hList7"/>
    <dgm:cxn modelId="{2AC48313-2A55-4534-B5AE-E88A36B82C60}" type="presParOf" srcId="{03EC7732-0814-48CB-8C49-4DBCE196DB7B}" destId="{19D715A9-AAB6-4691-B0B7-92F8CEC3BEF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1B656E-EDFB-47EE-AF41-BC87561ACD64}">
      <dsp:nvSpPr>
        <dsp:cNvPr id="0" name=""/>
        <dsp:cNvSpPr/>
      </dsp:nvSpPr>
      <dsp:spPr>
        <a:xfrm rot="5400000">
          <a:off x="3109439" y="-2063003"/>
          <a:ext cx="902613" cy="52576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200" kern="1200" dirty="0">
            <a:latin typeface="나눔고딕" pitchFamily="50" charset="-127"/>
            <a:ea typeface="나눔고딕" pitchFamily="50" charset="-127"/>
          </a:endParaRPr>
        </a:p>
      </dsp:txBody>
      <dsp:txXfrm rot="-5400000">
        <a:off x="931900" y="158598"/>
        <a:ext cx="5213630" cy="814489"/>
      </dsp:txXfrm>
    </dsp:sp>
    <dsp:sp modelId="{FBF34435-E2A4-4FD6-8501-833DB0B2AAE0}">
      <dsp:nvSpPr>
        <dsp:cNvPr id="0" name=""/>
        <dsp:cNvSpPr/>
      </dsp:nvSpPr>
      <dsp:spPr>
        <a:xfrm>
          <a:off x="486" y="1709"/>
          <a:ext cx="931413" cy="11282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추진</a:t>
          </a:r>
          <a:endParaRPr lang="en-US" altLang="ko-KR" sz="16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배경</a:t>
          </a:r>
          <a:endParaRPr lang="ko-KR" altLang="en-US" sz="16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45954" y="47177"/>
        <a:ext cx="840477" cy="1037331"/>
      </dsp:txXfrm>
    </dsp:sp>
    <dsp:sp modelId="{B8143018-7AE2-4FE1-A4C4-98EFD7533F57}">
      <dsp:nvSpPr>
        <dsp:cNvPr id="0" name=""/>
        <dsp:cNvSpPr/>
      </dsp:nvSpPr>
      <dsp:spPr>
        <a:xfrm rot="5400000">
          <a:off x="3109439" y="-878322"/>
          <a:ext cx="902613" cy="52576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100" kern="1200" dirty="0">
            <a:latin typeface="나눔고딕" pitchFamily="50" charset="-127"/>
            <a:ea typeface="나눔고딕" pitchFamily="50" charset="-127"/>
          </a:endParaRPr>
        </a:p>
        <a:p>
          <a:pPr marL="114300" lvl="1" indent="-114300" algn="l" defTabSz="6223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400" kern="1200" dirty="0">
            <a:latin typeface="나눔고딕" pitchFamily="50" charset="-127"/>
            <a:ea typeface="나눔고딕" pitchFamily="50" charset="-127"/>
          </a:endParaRPr>
        </a:p>
      </dsp:txBody>
      <dsp:txXfrm rot="-5400000">
        <a:off x="931900" y="1343279"/>
        <a:ext cx="5213630" cy="814489"/>
      </dsp:txXfrm>
    </dsp:sp>
    <dsp:sp modelId="{DC935990-62AE-4B5C-A5E4-F2A0A0D4E718}">
      <dsp:nvSpPr>
        <dsp:cNvPr id="0" name=""/>
        <dsp:cNvSpPr/>
      </dsp:nvSpPr>
      <dsp:spPr>
        <a:xfrm>
          <a:off x="486" y="1186389"/>
          <a:ext cx="931413" cy="11282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사업</a:t>
          </a:r>
          <a:endParaRPr lang="en-US" altLang="ko-KR" sz="16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목적</a:t>
          </a:r>
          <a:endParaRPr lang="ko-KR" altLang="en-US" sz="16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45954" y="1231857"/>
        <a:ext cx="840477" cy="1037331"/>
      </dsp:txXfrm>
    </dsp:sp>
    <dsp:sp modelId="{00DCE68D-82EC-404E-8A23-5C79407DAF80}">
      <dsp:nvSpPr>
        <dsp:cNvPr id="0" name=""/>
        <dsp:cNvSpPr/>
      </dsp:nvSpPr>
      <dsp:spPr>
        <a:xfrm rot="5400000">
          <a:off x="3109439" y="306357"/>
          <a:ext cx="902613" cy="5257692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533400" latinLnBrk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ko-KR" altLang="en-US" sz="1200" kern="1200" dirty="0">
            <a:latin typeface="나눔고딕" pitchFamily="50" charset="-127"/>
            <a:ea typeface="나눔고딕" pitchFamily="50" charset="-127"/>
          </a:endParaRPr>
        </a:p>
      </dsp:txBody>
      <dsp:txXfrm rot="-5400000">
        <a:off x="931900" y="2527958"/>
        <a:ext cx="5213630" cy="814489"/>
      </dsp:txXfrm>
    </dsp:sp>
    <dsp:sp modelId="{3A930609-148E-4C9E-8866-7616BB984EDB}">
      <dsp:nvSpPr>
        <dsp:cNvPr id="0" name=""/>
        <dsp:cNvSpPr/>
      </dsp:nvSpPr>
      <dsp:spPr>
        <a:xfrm>
          <a:off x="486" y="2371070"/>
          <a:ext cx="931413" cy="112826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성과</a:t>
          </a:r>
          <a:endParaRPr lang="en-US" altLang="ko-KR" sz="16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7112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600" kern="1200" dirty="0" smtClean="0">
              <a:latin typeface="a바른생각" pitchFamily="18" charset="-127"/>
              <a:ea typeface="a바른생각" pitchFamily="18" charset="-127"/>
            </a:rPr>
            <a:t>목표</a:t>
          </a:r>
          <a:endParaRPr lang="ko-KR" altLang="en-US" sz="16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45954" y="2416538"/>
        <a:ext cx="840477" cy="1037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F7B885-2D46-428A-A486-999CA0A74383}">
      <dsp:nvSpPr>
        <dsp:cNvPr id="0" name=""/>
        <dsp:cNvSpPr/>
      </dsp:nvSpPr>
      <dsp:spPr>
        <a:xfrm>
          <a:off x="1016000" y="0"/>
          <a:ext cx="4064000" cy="4064000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EE033-6371-454B-BDF9-DAD037A63FF4}">
      <dsp:nvSpPr>
        <dsp:cNvPr id="0" name=""/>
        <dsp:cNvSpPr/>
      </dsp:nvSpPr>
      <dsp:spPr>
        <a:xfrm>
          <a:off x="1402080" y="38608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신체기능</a:t>
          </a:r>
          <a:endParaRPr lang="en-US" altLang="ko-KR" sz="20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향상</a:t>
          </a:r>
          <a:endParaRPr lang="ko-KR" altLang="en-US" sz="20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1479451" y="463451"/>
        <a:ext cx="1430218" cy="1430218"/>
      </dsp:txXfrm>
    </dsp:sp>
    <dsp:sp modelId="{6B6E166E-F42D-4B4B-BBB4-E55D427627C2}">
      <dsp:nvSpPr>
        <dsp:cNvPr id="0" name=""/>
        <dsp:cNvSpPr/>
      </dsp:nvSpPr>
      <dsp:spPr>
        <a:xfrm>
          <a:off x="3108960" y="38608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잔존기능 유지</a:t>
          </a:r>
          <a:endParaRPr lang="ko-KR" altLang="en-US" sz="20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3186331" y="463451"/>
        <a:ext cx="1430218" cy="1430218"/>
      </dsp:txXfrm>
    </dsp:sp>
    <dsp:sp modelId="{233D2192-F54B-4F49-87E0-9C2B88012D15}">
      <dsp:nvSpPr>
        <dsp:cNvPr id="0" name=""/>
        <dsp:cNvSpPr/>
      </dsp:nvSpPr>
      <dsp:spPr>
        <a:xfrm>
          <a:off x="1402080" y="209296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자세 교정 및 </a:t>
          </a:r>
          <a:r>
            <a:rPr lang="ko-KR" altLang="en-US" sz="2000" kern="1200" dirty="0" err="1" smtClean="0">
              <a:latin typeface="a바른생각" pitchFamily="18" charset="-127"/>
              <a:ea typeface="a바른생각" pitchFamily="18" charset="-127"/>
            </a:rPr>
            <a:t>협응성에</a:t>
          </a: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 도움</a:t>
          </a:r>
          <a:endParaRPr lang="ko-KR" altLang="en-US" sz="20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1479451" y="2170331"/>
        <a:ext cx="1430218" cy="1430218"/>
      </dsp:txXfrm>
    </dsp:sp>
    <dsp:sp modelId="{4167C2E2-F614-4D17-A5D3-0FC5FA4B8E2E}">
      <dsp:nvSpPr>
        <dsp:cNvPr id="0" name=""/>
        <dsp:cNvSpPr/>
      </dsp:nvSpPr>
      <dsp:spPr>
        <a:xfrm>
          <a:off x="3108960" y="2092960"/>
          <a:ext cx="1584960" cy="15849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몸의 노화속도 완화</a:t>
          </a:r>
          <a:endParaRPr lang="ko-KR" altLang="en-US" sz="20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3186331" y="2170331"/>
        <a:ext cx="1430218" cy="14302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BEEBAF-026A-4D60-A5E0-E6CF7FEF69A1}">
      <dsp:nvSpPr>
        <dsp:cNvPr id="0" name=""/>
        <dsp:cNvSpPr/>
      </dsp:nvSpPr>
      <dsp:spPr>
        <a:xfrm>
          <a:off x="1247648" y="231647"/>
          <a:ext cx="1759712" cy="175971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유대감 </a:t>
          </a:r>
          <a:endParaRPr lang="en-US" altLang="ko-KR" sz="20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8890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000" kern="1200" dirty="0" smtClean="0">
              <a:latin typeface="a바른생각" pitchFamily="18" charset="-127"/>
              <a:ea typeface="a바른생각" pitchFamily="18" charset="-127"/>
            </a:rPr>
            <a:t>형성</a:t>
          </a:r>
          <a:endParaRPr lang="ko-KR" altLang="en-US" sz="2000" kern="1200" dirty="0">
            <a:latin typeface="a바른생각" pitchFamily="18" charset="-127"/>
            <a:ea typeface="a바른생각" pitchFamily="18" charset="-127"/>
          </a:endParaRPr>
        </a:p>
      </dsp:txBody>
      <dsp:txXfrm>
        <a:off x="1763056" y="747055"/>
        <a:ext cx="1244304" cy="1244304"/>
      </dsp:txXfrm>
    </dsp:sp>
    <dsp:sp modelId="{AF959A5B-EB22-4922-946B-60E2B2811EE3}">
      <dsp:nvSpPr>
        <dsp:cNvPr id="0" name=""/>
        <dsp:cNvSpPr/>
      </dsp:nvSpPr>
      <dsp:spPr>
        <a:xfrm rot="5400000">
          <a:off x="3088640" y="231647"/>
          <a:ext cx="1759712" cy="175971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a바른생각" pitchFamily="18" charset="-127"/>
              <a:ea typeface="a바른생각" pitchFamily="18" charset="-127"/>
            </a:rPr>
            <a:t>소속감 </a:t>
          </a:r>
          <a:endParaRPr lang="en-US" altLang="ko-KR" sz="1800" kern="1200" dirty="0" smtClean="0">
            <a:latin typeface="a바른생각" pitchFamily="18" charset="-127"/>
            <a:ea typeface="a바른생각" pitchFamily="18" charset="-127"/>
          </a:endParaRPr>
        </a:p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a바른생각" pitchFamily="18" charset="-127"/>
              <a:ea typeface="a바른생각" pitchFamily="18" charset="-127"/>
            </a:rPr>
            <a:t>심어주기</a:t>
          </a:r>
          <a:endParaRPr lang="ko-KR" altLang="en-US" sz="1800" kern="1200" dirty="0">
            <a:latin typeface="a바른생각" pitchFamily="18" charset="-127"/>
            <a:ea typeface="a바른생각" pitchFamily="18" charset="-127"/>
          </a:endParaRPr>
        </a:p>
      </dsp:txBody>
      <dsp:txXfrm rot="-5400000">
        <a:off x="3088640" y="747055"/>
        <a:ext cx="1244304" cy="1244304"/>
      </dsp:txXfrm>
    </dsp:sp>
    <dsp:sp modelId="{D3880529-03C5-4879-B790-284F0EF31382}">
      <dsp:nvSpPr>
        <dsp:cNvPr id="0" name=""/>
        <dsp:cNvSpPr/>
      </dsp:nvSpPr>
      <dsp:spPr>
        <a:xfrm rot="10800000">
          <a:off x="3088640" y="2072640"/>
          <a:ext cx="1759712" cy="175971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a바른생각" pitchFamily="18" charset="-127"/>
              <a:ea typeface="a바른생각" pitchFamily="18" charset="-127"/>
            </a:rPr>
            <a:t>인간관계의 출발점</a:t>
          </a:r>
          <a:endParaRPr lang="en-US" altLang="ko-KR" sz="1800" kern="1200" dirty="0" smtClean="0">
            <a:latin typeface="a바른생각" pitchFamily="18" charset="-127"/>
            <a:ea typeface="a바른생각" pitchFamily="18" charset="-127"/>
          </a:endParaRPr>
        </a:p>
      </dsp:txBody>
      <dsp:txXfrm rot="10800000">
        <a:off x="3088640" y="2072640"/>
        <a:ext cx="1244304" cy="1244304"/>
      </dsp:txXfrm>
    </dsp:sp>
    <dsp:sp modelId="{6983B82F-3FD5-4B3F-960C-4720E7E6B90B}">
      <dsp:nvSpPr>
        <dsp:cNvPr id="0" name=""/>
        <dsp:cNvSpPr/>
      </dsp:nvSpPr>
      <dsp:spPr>
        <a:xfrm rot="16200000">
          <a:off x="1247648" y="2072640"/>
          <a:ext cx="1759712" cy="1759712"/>
        </a:xfrm>
        <a:prstGeom prst="pieWedg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800" kern="1200" dirty="0" smtClean="0">
              <a:latin typeface="a바른생각" pitchFamily="18" charset="-127"/>
              <a:ea typeface="a바른생각" pitchFamily="18" charset="-127"/>
            </a:rPr>
            <a:t>상대방에 대한 존경심과 친절</a:t>
          </a:r>
          <a:endParaRPr lang="ko-KR" altLang="en-US" sz="1800" kern="1200" dirty="0">
            <a:latin typeface="a바른생각" pitchFamily="18" charset="-127"/>
            <a:ea typeface="a바른생각" pitchFamily="18" charset="-127"/>
          </a:endParaRPr>
        </a:p>
      </dsp:txBody>
      <dsp:txXfrm rot="5400000">
        <a:off x="1763056" y="2072640"/>
        <a:ext cx="1244304" cy="1244304"/>
      </dsp:txXfrm>
    </dsp:sp>
    <dsp:sp modelId="{B168FAFD-BDCF-4CCD-8025-642FF3FFA2FA}">
      <dsp:nvSpPr>
        <dsp:cNvPr id="0" name=""/>
        <dsp:cNvSpPr/>
      </dsp:nvSpPr>
      <dsp:spPr>
        <a:xfrm>
          <a:off x="2744216" y="1666240"/>
          <a:ext cx="607568" cy="528320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8BD837-AC23-4AC1-A4BB-B5890D3D8B5A}">
      <dsp:nvSpPr>
        <dsp:cNvPr id="0" name=""/>
        <dsp:cNvSpPr/>
      </dsp:nvSpPr>
      <dsp:spPr>
        <a:xfrm rot="10800000">
          <a:off x="2744216" y="1869440"/>
          <a:ext cx="607568" cy="528320"/>
        </a:xfrm>
        <a:prstGeom prst="circularArrow">
          <a:avLst/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855109-DF36-40D7-9620-C4C68F0C5B83}">
      <dsp:nvSpPr>
        <dsp:cNvPr id="0" name=""/>
        <dsp:cNvSpPr/>
      </dsp:nvSpPr>
      <dsp:spPr>
        <a:xfrm>
          <a:off x="1315" y="0"/>
          <a:ext cx="2046426" cy="3072199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400" b="0" kern="120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sp:txBody>
      <dsp:txXfrm>
        <a:off x="1315" y="1228879"/>
        <a:ext cx="2046426" cy="1228879"/>
      </dsp:txXfrm>
    </dsp:sp>
    <dsp:sp modelId="{032F0671-D311-4863-87BD-FC9BAC10FDC9}">
      <dsp:nvSpPr>
        <dsp:cNvPr id="0" name=""/>
        <dsp:cNvSpPr/>
      </dsp:nvSpPr>
      <dsp:spPr>
        <a:xfrm>
          <a:off x="513007" y="184331"/>
          <a:ext cx="1023042" cy="1023042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A0F9D-A069-4D0B-B46B-7BDAA66F419F}">
      <dsp:nvSpPr>
        <dsp:cNvPr id="0" name=""/>
        <dsp:cNvSpPr/>
      </dsp:nvSpPr>
      <dsp:spPr>
        <a:xfrm>
          <a:off x="2109134" y="0"/>
          <a:ext cx="2046426" cy="3072199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39622"/>
            <a:satOff val="-4225"/>
            <a:lumOff val="27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400" kern="120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sp:txBody>
      <dsp:txXfrm>
        <a:off x="2109134" y="1228879"/>
        <a:ext cx="2046426" cy="1228879"/>
      </dsp:txXfrm>
    </dsp:sp>
    <dsp:sp modelId="{1FCFF9DB-D2C0-4DC5-88B9-D9062EC34742}">
      <dsp:nvSpPr>
        <dsp:cNvPr id="0" name=""/>
        <dsp:cNvSpPr/>
      </dsp:nvSpPr>
      <dsp:spPr>
        <a:xfrm>
          <a:off x="2620826" y="184331"/>
          <a:ext cx="1023042" cy="1023042"/>
        </a:xfrm>
        <a:prstGeom prst="ellipse">
          <a:avLst/>
        </a:prstGeom>
        <a:solidFill>
          <a:schemeClr val="accent4">
            <a:tint val="50000"/>
            <a:hueOff val="4107"/>
            <a:satOff val="180"/>
            <a:lumOff val="-11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C7805-9E99-4DC3-AB62-8A136CA031E6}">
      <dsp:nvSpPr>
        <dsp:cNvPr id="0" name=""/>
        <dsp:cNvSpPr/>
      </dsp:nvSpPr>
      <dsp:spPr>
        <a:xfrm>
          <a:off x="4216954" y="0"/>
          <a:ext cx="2046426" cy="3072199"/>
        </a:xfrm>
        <a:prstGeom prst="roundRect">
          <a:avLst>
            <a:gd name="adj" fmla="val 10000"/>
          </a:avLst>
        </a:prstGeom>
        <a:solidFill>
          <a:schemeClr val="accent4">
            <a:shade val="50000"/>
            <a:hueOff val="-139622"/>
            <a:satOff val="-4225"/>
            <a:lumOff val="2774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ko-KR" altLang="en-US" sz="1600" kern="1200" dirty="0">
            <a:solidFill>
              <a:schemeClr val="bg1"/>
            </a:solidFill>
            <a:latin typeface="나눔고딕" pitchFamily="50" charset="-127"/>
            <a:ea typeface="나눔고딕" pitchFamily="50" charset="-127"/>
          </a:endParaRPr>
        </a:p>
      </dsp:txBody>
      <dsp:txXfrm>
        <a:off x="4216954" y="1228879"/>
        <a:ext cx="2046426" cy="1228879"/>
      </dsp:txXfrm>
    </dsp:sp>
    <dsp:sp modelId="{19D715A9-AAB6-4691-B0B7-92F8CEC3BEF7}">
      <dsp:nvSpPr>
        <dsp:cNvPr id="0" name=""/>
        <dsp:cNvSpPr/>
      </dsp:nvSpPr>
      <dsp:spPr>
        <a:xfrm>
          <a:off x="4728646" y="184331"/>
          <a:ext cx="1023042" cy="1023042"/>
        </a:xfrm>
        <a:prstGeom prst="ellipse">
          <a:avLst/>
        </a:prstGeom>
        <a:solidFill>
          <a:schemeClr val="accent4">
            <a:tint val="50000"/>
            <a:hueOff val="8214"/>
            <a:satOff val="359"/>
            <a:lumOff val="-22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6A6A99-9B82-4B54-AB0D-5DB1B83BA17B}">
      <dsp:nvSpPr>
        <dsp:cNvPr id="0" name=""/>
        <dsp:cNvSpPr/>
      </dsp:nvSpPr>
      <dsp:spPr>
        <a:xfrm>
          <a:off x="250587" y="2457759"/>
          <a:ext cx="5763520" cy="460829"/>
        </a:xfrm>
        <a:prstGeom prst="leftRightArrow">
          <a:avLst/>
        </a:prstGeom>
        <a:solidFill>
          <a:schemeClr val="accent4"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E1FD19-2F54-40D4-A0F1-87A3F1F026B0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1C8B67-0333-4865-84C1-00FC0B7FB4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962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C8B67-0333-4865-84C1-00FC0B7FB41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8488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C8B67-0333-4865-84C1-00FC0B7FB41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848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1C8B67-0333-4865-84C1-00FC0B7FB41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0848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292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7871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36224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58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0371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812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07424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737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7345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0026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271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02466-FE76-40E8-BE5D-598A609EDD2B}" type="datetimeFigureOut">
              <a:rPr lang="ko-KR" altLang="en-US" smtClean="0"/>
              <a:t>2020-09-15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EB9E3-907B-4C9E-8669-48B8CFAF986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997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1.jpe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3.png"/><Relationship Id="rId7" Type="http://schemas.microsoft.com/office/2007/relationships/hdphoto" Target="../media/hdphoto8.wdp"/><Relationship Id="rId12" Type="http://schemas.microsoft.com/office/2007/relationships/hdphoto" Target="../media/hdphoto10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28.jpeg"/><Relationship Id="rId5" Type="http://schemas.openxmlformats.org/officeDocument/2006/relationships/image" Target="../media/image24.jpeg"/><Relationship Id="rId10" Type="http://schemas.openxmlformats.org/officeDocument/2006/relationships/image" Target="../media/image27.jpe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6.png"/><Relationship Id="rId3" Type="http://schemas.microsoft.com/office/2007/relationships/hdphoto" Target="../media/hdphoto11.wdp"/><Relationship Id="rId7" Type="http://schemas.openxmlformats.org/officeDocument/2006/relationships/image" Target="../media/image32.jpeg"/><Relationship Id="rId12" Type="http://schemas.openxmlformats.org/officeDocument/2006/relationships/image" Target="../media/image3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microsoft.com/office/2007/relationships/hdphoto" Target="../media/hdphoto14.wdp"/><Relationship Id="rId5" Type="http://schemas.microsoft.com/office/2007/relationships/hdphoto" Target="../media/hdphoto12.wdp"/><Relationship Id="rId15" Type="http://schemas.openxmlformats.org/officeDocument/2006/relationships/image" Target="../media/image37.png"/><Relationship Id="rId10" Type="http://schemas.openxmlformats.org/officeDocument/2006/relationships/image" Target="../media/image34.jpeg"/><Relationship Id="rId4" Type="http://schemas.openxmlformats.org/officeDocument/2006/relationships/image" Target="../media/image30.png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microsoft.com/office/2007/relationships/hdphoto" Target="../media/hdphoto19.wdp"/><Relationship Id="rId3" Type="http://schemas.microsoft.com/office/2007/relationships/hdphoto" Target="../media/hdphoto16.wdp"/><Relationship Id="rId7" Type="http://schemas.openxmlformats.org/officeDocument/2006/relationships/image" Target="../media/image41.jpeg"/><Relationship Id="rId12" Type="http://schemas.openxmlformats.org/officeDocument/2006/relationships/image" Target="../media/image45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4.jpeg"/><Relationship Id="rId5" Type="http://schemas.openxmlformats.org/officeDocument/2006/relationships/image" Target="../media/image40.png"/><Relationship Id="rId10" Type="http://schemas.openxmlformats.org/officeDocument/2006/relationships/image" Target="../media/image43.jpeg"/><Relationship Id="rId4" Type="http://schemas.openxmlformats.org/officeDocument/2006/relationships/image" Target="../media/image39.pn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hdphoto" Target="../media/hdphoto20.wdp"/><Relationship Id="rId7" Type="http://schemas.microsoft.com/office/2007/relationships/hdphoto" Target="../media/hdphoto22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1.jpeg"/><Relationship Id="rId5" Type="http://schemas.microsoft.com/office/2007/relationships/hdphoto" Target="../media/hdphoto21.wdp"/><Relationship Id="rId10" Type="http://schemas.microsoft.com/office/2007/relationships/hdphoto" Target="../media/hdphoto23.wdp"/><Relationship Id="rId4" Type="http://schemas.openxmlformats.org/officeDocument/2006/relationships/image" Target="../media/image47.jpe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microsoft.com/office/2007/relationships/hdphoto" Target="../media/hdphoto29.wdp"/><Relationship Id="rId18" Type="http://schemas.openxmlformats.org/officeDocument/2006/relationships/image" Target="../media/image62.jpeg"/><Relationship Id="rId3" Type="http://schemas.microsoft.com/office/2007/relationships/hdphoto" Target="../media/hdphoto24.wdp"/><Relationship Id="rId7" Type="http://schemas.microsoft.com/office/2007/relationships/hdphoto" Target="../media/hdphoto26.wdp"/><Relationship Id="rId12" Type="http://schemas.openxmlformats.org/officeDocument/2006/relationships/image" Target="../media/image57.jpeg"/><Relationship Id="rId17" Type="http://schemas.openxmlformats.org/officeDocument/2006/relationships/image" Target="../media/image61.jpeg"/><Relationship Id="rId2" Type="http://schemas.openxmlformats.org/officeDocument/2006/relationships/image" Target="../media/image52.jpe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11" Type="http://schemas.microsoft.com/office/2007/relationships/hdphoto" Target="../media/hdphoto28.wdp"/><Relationship Id="rId5" Type="http://schemas.microsoft.com/office/2007/relationships/hdphoto" Target="../media/hdphoto25.wdp"/><Relationship Id="rId15" Type="http://schemas.openxmlformats.org/officeDocument/2006/relationships/image" Target="../media/image59.jpeg"/><Relationship Id="rId10" Type="http://schemas.openxmlformats.org/officeDocument/2006/relationships/image" Target="../media/image56.jpeg"/><Relationship Id="rId19" Type="http://schemas.openxmlformats.org/officeDocument/2006/relationships/image" Target="../media/image63.jpeg"/><Relationship Id="rId4" Type="http://schemas.openxmlformats.org/officeDocument/2006/relationships/image" Target="../media/image53.jpeg"/><Relationship Id="rId9" Type="http://schemas.microsoft.com/office/2007/relationships/hdphoto" Target="../media/hdphoto27.wdp"/><Relationship Id="rId14" Type="http://schemas.openxmlformats.org/officeDocument/2006/relationships/image" Target="../media/image58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6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778593" y="2708858"/>
            <a:ext cx="3405032" cy="338554"/>
            <a:chOff x="755576" y="2781835"/>
            <a:chExt cx="3405032" cy="338554"/>
          </a:xfrm>
        </p:grpSpPr>
        <p:sp>
          <p:nvSpPr>
            <p:cNvPr id="10" name="직사각형 9"/>
            <p:cNvSpPr/>
            <p:nvPr/>
          </p:nvSpPr>
          <p:spPr>
            <a:xfrm>
              <a:off x="755576" y="2836812"/>
              <a:ext cx="2880320" cy="228600"/>
            </a:xfrm>
            <a:prstGeom prst="rect">
              <a:avLst/>
            </a:prstGeom>
            <a:solidFill>
              <a:srgbClr val="FDA8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781835"/>
              <a:ext cx="33330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a바른생각" pitchFamily="18" charset="-127"/>
                  <a:ea typeface="a바른생각" pitchFamily="18" charset="-127"/>
                </a:rPr>
                <a:t>어르신과 종사자가 함께하는</a:t>
              </a:r>
              <a:endPara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91208" y="3105834"/>
            <a:ext cx="447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몸튼튼</a:t>
            </a:r>
            <a:r>
              <a:rPr lang="en-US" altLang="ko-KR" sz="3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!</a:t>
            </a:r>
            <a:r>
              <a:rPr lang="ko-KR" altLang="en-US" sz="3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 </a:t>
            </a:r>
            <a:r>
              <a:rPr lang="ko-KR" altLang="en-US" sz="36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마음든든</a:t>
            </a:r>
            <a:r>
              <a:rPr lang="en-US" altLang="ko-KR" sz="3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!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-435779" y="6525344"/>
            <a:ext cx="10015557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7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-448430" y="0"/>
            <a:ext cx="10015557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7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3074" name="Picture 2" descr="C:\Users\Administrator\Desktop\새 폴더\e4e5bbc97dfbfbb6676e24c2f5da527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584169"/>
            <a:ext cx="2555751" cy="153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6093296"/>
            <a:ext cx="1296144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9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914777" y="845180"/>
            <a:ext cx="2577103" cy="769441"/>
            <a:chOff x="914777" y="845180"/>
            <a:chExt cx="2577103" cy="769441"/>
          </a:xfrm>
        </p:grpSpPr>
        <p:sp>
          <p:nvSpPr>
            <p:cNvPr id="15" name="갈매기형 수장 14"/>
            <p:cNvSpPr/>
            <p:nvPr/>
          </p:nvSpPr>
          <p:spPr>
            <a:xfrm>
              <a:off x="1062428" y="988490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914777" y="988490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2427" y="845180"/>
              <a:ext cx="242945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 </a:t>
              </a:r>
              <a:r>
                <a:rPr lang="ko-KR" altLang="en-US" sz="2200" b="1" dirty="0" err="1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굿모닝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 건강 체조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주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7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회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984967" y="5261148"/>
            <a:ext cx="7835506" cy="1512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endParaRPr lang="en-US" altLang="ko-KR" sz="140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각 삼각형 18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5157" y="5540178"/>
            <a:ext cx="7681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매일 아침에 모여서 모든 종사자들과 어르신들이 함께 모여서 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질환 예방 체조를 </a:t>
            </a:r>
          </a:p>
          <a:p>
            <a:pPr marL="266700" lvl="0" indent="-26670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진행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266700" lvl="0" indent="-266700"/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보행이 가능한 어르신들은 서서 진행하고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보행이 힘든 어르신들은 앉아서 진행한다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pPr marL="266700" lvl="0" indent="-266700"/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보행이 불가능한 와상 어르신들은 개별 프로그램으로 진행한다</a:t>
            </a:r>
            <a:r>
              <a:rPr lang="en-US" altLang="ko-KR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endParaRPr lang="en-US" altLang="ko-KR" sz="14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3" name="Picture 2" descr="C:\Users\Administrator\Desktop\몸튼튼 마음든든\[꾸미기]KakaoTalk_20200907_092523557_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59" y="2106922"/>
            <a:ext cx="3562814" cy="2004687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몸튼튼 마음든든\[꾸미기]KakaoTalk_20200910_16045147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51" y="2852936"/>
            <a:ext cx="3310176" cy="2194718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dministrator\Desktop\몸튼튼 마음든든\[꾸미기]KakaoTalk_20200907_092523557_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51" y="983690"/>
            <a:ext cx="3310177" cy="1782735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89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924957" y="796342"/>
            <a:ext cx="4233288" cy="430887"/>
            <a:chOff x="914776" y="666942"/>
            <a:chExt cx="4233288" cy="430887"/>
          </a:xfrm>
        </p:grpSpPr>
        <p:sp>
          <p:nvSpPr>
            <p:cNvPr id="15" name="갈매기형 수장 14"/>
            <p:cNvSpPr/>
            <p:nvPr/>
          </p:nvSpPr>
          <p:spPr>
            <a:xfrm>
              <a:off x="1062427" y="810252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914776" y="810252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62426" y="666942"/>
              <a:ext cx="4085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 마음과 마음의 첫만남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주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7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회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984967" y="5261148"/>
            <a:ext cx="7835506" cy="1512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 dirty="0" smtClean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각 삼각형 18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5157" y="5589240"/>
            <a:ext cx="7681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0" indent="-26670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굿모닝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체조를 마친 후 종사자들이 어르신들을 둘러 서서 “어르신을 내 부모님처럼 섬기겠습니다”</a:t>
            </a:r>
            <a:r>
              <a:rPr lang="ko-KR" altLang="en-US" sz="1400" dirty="0" err="1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를</a:t>
            </a:r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시작으로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구호를 외치며 인사를 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/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어르신과 종사자들이 함께 어우러져 서로 눈을 맞추며 인사하면서 서로간의 유대감과  대인관계를 </a:t>
            </a:r>
          </a:p>
          <a:p>
            <a:pPr marL="266700" lvl="0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더욱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발전시키는 계기가 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</p:txBody>
      </p:sp>
      <p:grpSp>
        <p:nvGrpSpPr>
          <p:cNvPr id="7" name="그룹 6"/>
          <p:cNvGrpSpPr/>
          <p:nvPr/>
        </p:nvGrpSpPr>
        <p:grpSpPr>
          <a:xfrm>
            <a:off x="4644008" y="1340768"/>
            <a:ext cx="2581188" cy="3441584"/>
            <a:chOff x="4644008" y="1340768"/>
            <a:chExt cx="2581188" cy="3441584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40768"/>
              <a:ext cx="2581188" cy="3441584"/>
            </a:xfrm>
            <a:prstGeom prst="rect">
              <a:avLst/>
            </a:prstGeom>
            <a:noFill/>
            <a:ln w="9525">
              <a:solidFill>
                <a:srgbClr val="FDA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9" t="48779" r="83325" b="39459"/>
            <a:stretch/>
          </p:blipFill>
          <p:spPr bwMode="auto">
            <a:xfrm>
              <a:off x="4732774" y="3019530"/>
              <a:ext cx="341644" cy="404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1835695" y="3341836"/>
            <a:ext cx="2645477" cy="1890210"/>
            <a:chOff x="1835695" y="3341836"/>
            <a:chExt cx="2645477" cy="1890210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5" y="3341836"/>
              <a:ext cx="2645477" cy="1890210"/>
            </a:xfrm>
            <a:prstGeom prst="rect">
              <a:avLst/>
            </a:prstGeom>
            <a:noFill/>
            <a:ln w="9525">
              <a:solidFill>
                <a:srgbClr val="FDA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29" t="34514" r="16136" b="40235"/>
            <a:stretch/>
          </p:blipFill>
          <p:spPr bwMode="auto">
            <a:xfrm>
              <a:off x="3627455" y="3994220"/>
              <a:ext cx="426858" cy="477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1835696" y="1335159"/>
            <a:ext cx="2645477" cy="1984108"/>
            <a:chOff x="1835696" y="1335159"/>
            <a:chExt cx="2645477" cy="1984108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335159"/>
              <a:ext cx="2645477" cy="1984108"/>
            </a:xfrm>
            <a:prstGeom prst="rect">
              <a:avLst/>
            </a:prstGeom>
            <a:noFill/>
            <a:ln w="9525">
              <a:solidFill>
                <a:srgbClr val="FDA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509" t="30700" r="44995" b="55119"/>
            <a:stretch/>
          </p:blipFill>
          <p:spPr bwMode="auto">
            <a:xfrm>
              <a:off x="3039626" y="1944356"/>
              <a:ext cx="251209" cy="281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375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그룹 8"/>
          <p:cNvGrpSpPr/>
          <p:nvPr/>
        </p:nvGrpSpPr>
        <p:grpSpPr>
          <a:xfrm>
            <a:off x="907507" y="867406"/>
            <a:ext cx="2577103" cy="430887"/>
            <a:chOff x="907507" y="867406"/>
            <a:chExt cx="2577103" cy="430887"/>
          </a:xfrm>
        </p:grpSpPr>
        <p:sp>
          <p:nvSpPr>
            <p:cNvPr id="15" name="갈매기형 수장 14"/>
            <p:cNvSpPr/>
            <p:nvPr/>
          </p:nvSpPr>
          <p:spPr>
            <a:xfrm>
              <a:off x="1055158" y="1010716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907507" y="1010716"/>
              <a:ext cx="140381" cy="154419"/>
            </a:xfrm>
            <a:prstGeom prst="chevron">
              <a:avLst/>
            </a:prstGeom>
            <a:solidFill>
              <a:srgbClr val="F228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55157" y="867406"/>
              <a:ext cx="242945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err="1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힘뇌체조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주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3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회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rgbClr val="F2281E"/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923865" y="5089839"/>
            <a:ext cx="7835506" cy="15121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-15128" y="899006"/>
            <a:ext cx="834325" cy="2694607"/>
            <a:chOff x="-15128" y="899006"/>
            <a:chExt cx="834325" cy="2694607"/>
          </a:xfrm>
        </p:grpSpPr>
        <p:sp>
          <p:nvSpPr>
            <p:cNvPr id="18" name="직사각형 17"/>
            <p:cNvSpPr/>
            <p:nvPr/>
          </p:nvSpPr>
          <p:spPr>
            <a:xfrm>
              <a:off x="-15128" y="2766425"/>
              <a:ext cx="834325" cy="3435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9" name="직각 삼각형 18"/>
            <p:cNvSpPr/>
            <p:nvPr/>
          </p:nvSpPr>
          <p:spPr>
            <a:xfrm rot="5400000">
              <a:off x="700861" y="3100945"/>
              <a:ext cx="91358" cy="108000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3548" y="899006"/>
              <a:ext cx="5413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00</a:t>
              </a:r>
              <a:endParaRPr lang="en-US" altLang="ko-KR" sz="16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3549" y="134076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23549" y="1819563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02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23548" y="229835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03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549" y="278092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04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3549" y="3255059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05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00758" y="5261146"/>
            <a:ext cx="768171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보행이 가능한 어르신들을 거실로 모셔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종사자분들과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함께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힘뇌체조를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실시한다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/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보행이 불가능한 와상 어르신들께서는 누워서 할 수 있는 체조를 준비해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종사자분들의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도움을 </a:t>
            </a:r>
            <a:endParaRPr lang="en-US" altLang="ko-KR" sz="14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266700" lvl="0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받으며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체조를 실시한다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266700" lvl="0" indent="-266700"/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컨디션에 맞춰 다양한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힘뇌체조를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준비해 어르신들의 활력 도모와 신체향상에 도움을 </a:t>
            </a:r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        줄 수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있다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pic>
        <p:nvPicPr>
          <p:cNvPr id="2050" name="Picture 2" descr="C:\Users\Administrator\Desktop\몸튼튼 마음든든\[꾸미기]KakaoTalk_20200910_160515680_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48" y="1510045"/>
            <a:ext cx="3400418" cy="3400418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istrator\Desktop\몸튼튼 마음든든\[꾸미기]KakaoTalk_20200910_160515680_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10" y="952302"/>
            <a:ext cx="3958161" cy="3958161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6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77864" y="97445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930213" y="97445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3798" y="836219"/>
            <a:ext cx="2666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신체향상 프로그램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주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2</a:t>
            </a:r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25" name="직사각형 24"/>
          <p:cNvSpPr/>
          <p:nvPr/>
        </p:nvSpPr>
        <p:spPr>
          <a:xfrm>
            <a:off x="895956" y="5373216"/>
            <a:ext cx="7924515" cy="136815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4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각 삼각형 32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36699" y="5687960"/>
            <a:ext cx="77768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▶ 어르신들의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신체기능를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향상시키고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소근육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발달에 도움을 줄 수 있는 다양한 프로그램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세라밴드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체조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공 옮기기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이동식농구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게이트볼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비석치기 등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)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을 제공하여 어르신들의 생활에  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활력을 불어 넣어주고 스트레스 해소는 물론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자존감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향상에도 도움을 준다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grpSp>
        <p:nvGrpSpPr>
          <p:cNvPr id="2" name="그룹 1"/>
          <p:cNvGrpSpPr/>
          <p:nvPr/>
        </p:nvGrpSpPr>
        <p:grpSpPr>
          <a:xfrm>
            <a:off x="1113798" y="1885406"/>
            <a:ext cx="3115426" cy="2407690"/>
            <a:chOff x="1113798" y="1885406"/>
            <a:chExt cx="3115426" cy="240769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798" y="1885406"/>
              <a:ext cx="3115426" cy="2407690"/>
            </a:xfrm>
            <a:prstGeom prst="rect">
              <a:avLst/>
            </a:prstGeom>
            <a:noFill/>
            <a:ln w="9525">
              <a:solidFill>
                <a:srgbClr val="FDA8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06" t="4296" r="47188" b="79234"/>
            <a:stretch/>
          </p:blipFill>
          <p:spPr bwMode="auto">
            <a:xfrm>
              <a:off x="2369489" y="1988840"/>
              <a:ext cx="389614" cy="39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125" r="17411" b="82849"/>
            <a:stretch/>
          </p:blipFill>
          <p:spPr bwMode="auto">
            <a:xfrm>
              <a:off x="3355449" y="1885406"/>
              <a:ext cx="326005" cy="4129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76" r="90321" b="75818"/>
            <a:stretch/>
          </p:blipFill>
          <p:spPr bwMode="auto">
            <a:xfrm>
              <a:off x="1113798" y="2091882"/>
              <a:ext cx="301534" cy="3757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5148064" y="638185"/>
            <a:ext cx="3312368" cy="2299990"/>
            <a:chOff x="5148064" y="638185"/>
            <a:chExt cx="3312368" cy="2299990"/>
          </a:xfrm>
        </p:grpSpPr>
        <p:pic>
          <p:nvPicPr>
            <p:cNvPr id="6146" name="Picture 2" descr="\\Villagemain-pc\즐거운행정\즐거운사진\2020년\8월\8.18 공옮기기&amp;노래부르기&amp;재활치료\KakaoTalk_20200818_161354616_0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638185"/>
              <a:ext cx="3312368" cy="2299990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\\Villagemain-pc\즐거운행정\즐거운사진\2020년\8월\8.18 공옮기기&amp;노래부르기&amp;재활치료\KakaoTalk_20200818_161354616_07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 radius="1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28" t="14556" r="62905" b="58000"/>
            <a:stretch/>
          </p:blipFill>
          <p:spPr bwMode="auto">
            <a:xfrm>
              <a:off x="5818245" y="974454"/>
              <a:ext cx="558702" cy="63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\\Villagemain-pc\즐거운행정\즐거운사진\2020년\8월\8.18 공옮기기&amp;노래부르기&amp;재활치료\KakaoTalk_20200818_161354616_07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47" t="8610" r="14526" b="66557"/>
            <a:stretch/>
          </p:blipFill>
          <p:spPr bwMode="auto">
            <a:xfrm>
              <a:off x="7498080" y="836219"/>
              <a:ext cx="481176" cy="57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5148064" y="2950205"/>
            <a:ext cx="3312368" cy="2423011"/>
            <a:chOff x="5148064" y="2950205"/>
            <a:chExt cx="3312368" cy="2423011"/>
          </a:xfrm>
        </p:grpSpPr>
        <p:pic>
          <p:nvPicPr>
            <p:cNvPr id="2052" name="Picture 4" descr="\\Villagemain-pc\즐거운행정\즐거운사진\2018년\2018.06.12 이동식농구\20180612_134804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2950205"/>
              <a:ext cx="3312368" cy="2382072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4" descr="\\Villagemain-pc\즐거운행정\즐거운사진\2018년\2018.06.12 이동식농구\20180612_134804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626" r="75863" b="34191"/>
            <a:stretch/>
          </p:blipFill>
          <p:spPr bwMode="auto">
            <a:xfrm>
              <a:off x="5148064" y="3840480"/>
              <a:ext cx="799512" cy="67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\\Villagemain-pc\즐거운행정\즐거운사진\2018년\2018.06.12 이동식농구\20180612_134804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910" t="62907" b="-1252"/>
            <a:stretch/>
          </p:blipFill>
          <p:spPr bwMode="auto">
            <a:xfrm>
              <a:off x="7629350" y="4459804"/>
              <a:ext cx="831082" cy="91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8086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980961" y="1037239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833310" y="1037239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16894" y="899005"/>
            <a:ext cx="26653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신체향상 프로그램</a:t>
            </a:r>
            <a:endParaRPr lang="en-US" altLang="ko-KR" sz="2200" b="1" dirty="0">
              <a:ln>
                <a:solidFill>
                  <a:srgbClr val="FDA800">
                    <a:alpha val="30000"/>
                  </a:srgbClr>
                </a:solidFill>
              </a:ln>
              <a:solidFill>
                <a:srgbClr val="F2281E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algn="ctr"/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주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2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  <a:p>
            <a:pPr algn="ctr"/>
            <a:endParaRPr lang="en-US" altLang="ko-KR" sz="2200" b="1" dirty="0" smtClean="0">
              <a:ln>
                <a:solidFill>
                  <a:srgbClr val="FDA800">
                    <a:alpha val="30000"/>
                  </a:srgbClr>
                </a:solidFill>
              </a:ln>
              <a:solidFill>
                <a:srgbClr val="F2281E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pic>
        <p:nvPicPr>
          <p:cNvPr id="19" name="Picture 5" descr="\\Villagemain-pc\즐거운행정\즐거운사진\2020년\4월\4.14 야외산책\KakaoTalk_20200414_164402371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807" y="676867"/>
            <a:ext cx="2493318" cy="3324424"/>
          </a:xfrm>
          <a:prstGeom prst="rect">
            <a:avLst/>
          </a:prstGeom>
          <a:ln w="9525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26" y="1916832"/>
            <a:ext cx="2674805" cy="3603676"/>
          </a:xfrm>
          <a:prstGeom prst="rect">
            <a:avLst/>
          </a:prstGeom>
          <a:ln w="9525">
            <a:solidFill>
              <a:srgbClr val="FFC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직사각형 31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각 삼각형 32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896813" y="2158117"/>
            <a:ext cx="2579632" cy="852502"/>
            <a:chOff x="896813" y="2158117"/>
            <a:chExt cx="2579632" cy="852502"/>
          </a:xfrm>
        </p:grpSpPr>
        <p:pic>
          <p:nvPicPr>
            <p:cNvPr id="20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08" r="82250" b="71325"/>
            <a:stretch/>
          </p:blipFill>
          <p:spPr bwMode="auto">
            <a:xfrm>
              <a:off x="896813" y="2234242"/>
              <a:ext cx="474788" cy="715963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50" t="15401" r="37994" b="69531"/>
            <a:stretch/>
          </p:blipFill>
          <p:spPr bwMode="auto">
            <a:xfrm>
              <a:off x="2234228" y="2467635"/>
              <a:ext cx="327817" cy="54298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521" t="6696" r="3809" b="81258"/>
            <a:stretch/>
          </p:blipFill>
          <p:spPr bwMode="auto">
            <a:xfrm>
              <a:off x="2682815" y="2158117"/>
              <a:ext cx="793630" cy="434106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4167403" y="2339079"/>
            <a:ext cx="752405" cy="499488"/>
            <a:chOff x="4167403" y="2339079"/>
            <a:chExt cx="752405" cy="499488"/>
          </a:xfrm>
        </p:grpSpPr>
        <p:pic>
          <p:nvPicPr>
            <p:cNvPr id="23" name="Picture 5" descr="\\Villagemain-pc\즐거운행정\즐거운사진\2020년\4월\4.14 야외산책\KakaoTalk_20200414_164402371_03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79" t="50165" r="53596" b="42866"/>
            <a:stretch/>
          </p:blipFill>
          <p:spPr bwMode="auto">
            <a:xfrm>
              <a:off x="4757123" y="2339080"/>
              <a:ext cx="162685" cy="231718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5" descr="\\Villagemain-pc\즐거운행정\즐거운사진\2020년\4월\4.14 야외산책\KakaoTalk_20200414_164402371_03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27" t="49976" r="67546" b="34999"/>
            <a:stretch/>
          </p:blipFill>
          <p:spPr bwMode="auto">
            <a:xfrm>
              <a:off x="4167403" y="2339079"/>
              <a:ext cx="404597" cy="499488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6415185" y="671400"/>
            <a:ext cx="2466878" cy="3289170"/>
            <a:chOff x="6415185" y="671400"/>
            <a:chExt cx="2466878" cy="3289170"/>
          </a:xfrm>
        </p:grpSpPr>
        <p:pic>
          <p:nvPicPr>
            <p:cNvPr id="1027" name="Picture 3" descr="\\Villagemain-pc\즐거운행정\즐거운사진\2020년\6월\06.09 고리던지기&amp;산책\KakaoTalk_20200609_162217533_11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5185" y="671400"/>
              <a:ext cx="2466878" cy="3289170"/>
            </a:xfrm>
            <a:prstGeom prst="rect">
              <a:avLst/>
            </a:prstGeom>
            <a:ln w="9525" cap="sq">
              <a:solidFill>
                <a:srgbClr val="FFC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\\Villagemain-pc\즐거운행정\즐거운사진\2020년\6월\06.09 고리던지기&amp;산책\KakaoTalk_20200609_162217533_11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06" t="2954" r="35545" b="79649"/>
            <a:stretch/>
          </p:blipFill>
          <p:spPr bwMode="auto">
            <a:xfrm>
              <a:off x="7483493" y="768544"/>
              <a:ext cx="521713" cy="572223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/>
          <p:cNvGrpSpPr/>
          <p:nvPr/>
        </p:nvGrpSpPr>
        <p:grpSpPr>
          <a:xfrm>
            <a:off x="3762807" y="4077072"/>
            <a:ext cx="5108242" cy="2588492"/>
            <a:chOff x="3762807" y="4077072"/>
            <a:chExt cx="5108242" cy="2588492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2807" y="4077072"/>
              <a:ext cx="5108242" cy="2588492"/>
            </a:xfrm>
            <a:prstGeom prst="rect">
              <a:avLst/>
            </a:prstGeom>
            <a:ln w="9525">
              <a:solidFill>
                <a:srgbClr val="FFC0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6" name="Picture 4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20" t="34074" r="45038" b="50000"/>
            <a:stretch/>
          </p:blipFill>
          <p:spPr bwMode="auto">
            <a:xfrm>
              <a:off x="5396643" y="4959077"/>
              <a:ext cx="1166842" cy="412241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7" name="Picture 4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99" t="33291" b="27783"/>
            <a:stretch/>
          </p:blipFill>
          <p:spPr bwMode="auto">
            <a:xfrm>
              <a:off x="6984220" y="4938810"/>
              <a:ext cx="1879895" cy="1007595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714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61542" y="1048115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913891" y="1048115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97476" y="909881"/>
            <a:ext cx="3474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신체향상 프로그램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주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2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  <a:p>
            <a:pPr algn="ctr"/>
            <a:endParaRPr lang="en-US" altLang="ko-KR" sz="2200" b="1" dirty="0" smtClean="0">
              <a:ln>
                <a:solidFill>
                  <a:srgbClr val="FDA800">
                    <a:alpha val="30000"/>
                  </a:srgbClr>
                </a:solidFill>
              </a:ln>
              <a:solidFill>
                <a:srgbClr val="F2281E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pic>
        <p:nvPicPr>
          <p:cNvPr id="1027" name="Picture 3" descr="\\Villagemain-pc\즐거운행정\즐거운사진\2020년\7월\07.21 보자기에 공넣기\KakaoTalk_20200721_154545956_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669754"/>
            <a:ext cx="3599120" cy="2327197"/>
          </a:xfrm>
          <a:prstGeom prst="rect">
            <a:avLst/>
          </a:prstGeom>
          <a:ln w="9525" cap="sq">
            <a:solidFill>
              <a:srgbClr val="FDA8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직사각형 30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각 삼각형 31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1021121" y="1510045"/>
            <a:ext cx="3252315" cy="2146436"/>
            <a:chOff x="1021121" y="1510045"/>
            <a:chExt cx="3252315" cy="2146436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8351" y="1510045"/>
              <a:ext cx="3245085" cy="2146436"/>
            </a:xfrm>
            <a:prstGeom prst="rect">
              <a:avLst/>
            </a:prstGeom>
            <a:ln w="9525">
              <a:solidFill>
                <a:srgbClr val="FDA800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06" r="86137" b="55387"/>
            <a:stretch/>
          </p:blipFill>
          <p:spPr bwMode="auto">
            <a:xfrm>
              <a:off x="1021121" y="1988840"/>
              <a:ext cx="449870" cy="4787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21" name="Picture 7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44" t="36727" r="59910" b="47500"/>
            <a:stretch/>
          </p:blipFill>
          <p:spPr bwMode="auto">
            <a:xfrm>
              <a:off x="2003729" y="2298358"/>
              <a:ext cx="326003" cy="338554"/>
            </a:xfrm>
            <a:prstGeom prst="rect">
              <a:avLst/>
            </a:prstGeom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3" name="그룹 2"/>
          <p:cNvGrpSpPr/>
          <p:nvPr/>
        </p:nvGrpSpPr>
        <p:grpSpPr>
          <a:xfrm>
            <a:off x="1013890" y="3789040"/>
            <a:ext cx="3259546" cy="2444660"/>
            <a:chOff x="1013890" y="3789040"/>
            <a:chExt cx="3259546" cy="2444660"/>
          </a:xfrm>
        </p:grpSpPr>
        <p:pic>
          <p:nvPicPr>
            <p:cNvPr id="3075" name="Picture 3" descr="\\Villagemain-pc\즐거운행정\즐거운사진\2020년\3월\3.10 세라밴드\KakaoTalk_20200731_121906946_04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890" y="3789040"/>
              <a:ext cx="3259546" cy="2444660"/>
            </a:xfrm>
            <a:prstGeom prst="rect">
              <a:avLst/>
            </a:prstGeom>
            <a:ln w="9525" cap="sq">
              <a:solidFill>
                <a:srgbClr val="FDA8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3" descr="\\Villagemain-pc\즐거운행정\즐거운사진\2020년\3월\3.10 세라밴드\KakaoTalk_20200731_121906946_04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03" t="41424" r="10568" b="29288"/>
            <a:stretch/>
          </p:blipFill>
          <p:spPr bwMode="auto">
            <a:xfrm>
              <a:off x="3238499" y="4801716"/>
              <a:ext cx="698501" cy="715992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5041900" y="1174537"/>
            <a:ext cx="3489260" cy="983580"/>
            <a:chOff x="5041900" y="1174537"/>
            <a:chExt cx="3489260" cy="983580"/>
          </a:xfrm>
        </p:grpSpPr>
        <p:pic>
          <p:nvPicPr>
            <p:cNvPr id="23" name="Picture 3" descr="\\Villagemain-pc\즐거운행정\즐거운사진\2020년\7월\07.21 보자기에 공넣기\KakaoTalk_20200721_154545956_07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2" t="21690" r="83892" b="56619"/>
            <a:stretch/>
          </p:blipFill>
          <p:spPr bwMode="auto">
            <a:xfrm>
              <a:off x="5041900" y="1174537"/>
              <a:ext cx="469900" cy="504785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3" descr="\\Villagemain-pc\즐거운행정\즐거운사진\2020년\7월\07.21 보자기에 공넣기\KakaoTalk_20200721_154545956_07.jp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212" t="32536" b="36044"/>
            <a:stretch/>
          </p:blipFill>
          <p:spPr bwMode="auto">
            <a:xfrm>
              <a:off x="7854950" y="1426929"/>
              <a:ext cx="676210" cy="731188"/>
            </a:xfrm>
            <a:prstGeom prst="rect">
              <a:avLst/>
            </a:prstGeom>
            <a:ln w="9525" cap="sq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/>
          <p:cNvGrpSpPr/>
          <p:nvPr/>
        </p:nvGrpSpPr>
        <p:grpSpPr>
          <a:xfrm>
            <a:off x="4932040" y="3073524"/>
            <a:ext cx="3599120" cy="3456384"/>
            <a:chOff x="4932040" y="3073524"/>
            <a:chExt cx="3599120" cy="3456384"/>
          </a:xfrm>
        </p:grpSpPr>
        <p:pic>
          <p:nvPicPr>
            <p:cNvPr id="1026" name="Picture 2" descr="\\Villagemain-pc\즐거운행정\즐거운사진\2020년\8월\8.27 세라밴드체조\KakaoTalk_20200827_161529026_09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3073524"/>
              <a:ext cx="3599120" cy="3456384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" descr="\\Villagemain-pc\즐거운행정\즐거운사진\2020년\8월\8.27 세라밴드체조\KakaoTalk_20200827_161529026_0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108" t="2356" r="68013" b="81448"/>
            <a:stretch/>
          </p:blipFill>
          <p:spPr bwMode="auto">
            <a:xfrm>
              <a:off x="5511800" y="3154944"/>
              <a:ext cx="571500" cy="5598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" descr="\\Villagemain-pc\즐거운행정\즐거운사진\2020년\8월\8.27 세라밴드체조\KakaoTalk_20200827_161529026_0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57" t="12489" r="23552" b="71527"/>
            <a:stretch/>
          </p:blipFill>
          <p:spPr bwMode="auto">
            <a:xfrm>
              <a:off x="7277100" y="3505200"/>
              <a:ext cx="4064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 descr="\\Villagemain-pc\즐거운행정\즐거운사진\2020년\8월\8.27 세라밴드체조\KakaoTalk_20200827_161529026_0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578" t="56066" r="68013" b="24128"/>
            <a:stretch/>
          </p:blipFill>
          <p:spPr bwMode="auto">
            <a:xfrm>
              <a:off x="5600700" y="5011370"/>
              <a:ext cx="482600" cy="684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2" descr="\\Villagemain-pc\즐거운행정\즐거운사진\2020년\8월\8.27 세라밴드체조\KakaoTalk_20200827_161529026_0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38" t="57684" r="14840" b="24128"/>
            <a:stretch/>
          </p:blipFill>
          <p:spPr bwMode="auto">
            <a:xfrm>
              <a:off x="7369985" y="5067300"/>
              <a:ext cx="627030" cy="628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9620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직사각형 24"/>
          <p:cNvSpPr/>
          <p:nvPr/>
        </p:nvSpPr>
        <p:spPr>
          <a:xfrm>
            <a:off x="966145" y="4869160"/>
            <a:ext cx="7924515" cy="15049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sz="16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-15128" y="899006"/>
            <a:ext cx="834325" cy="2694607"/>
            <a:chOff x="-15128" y="899006"/>
            <a:chExt cx="834325" cy="2694607"/>
          </a:xfrm>
        </p:grpSpPr>
        <p:sp>
          <p:nvSpPr>
            <p:cNvPr id="34" name="직사각형 33"/>
            <p:cNvSpPr/>
            <p:nvPr/>
          </p:nvSpPr>
          <p:spPr>
            <a:xfrm>
              <a:off x="-15128" y="2766425"/>
              <a:ext cx="834325" cy="3435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각 삼각형 34"/>
            <p:cNvSpPr/>
            <p:nvPr/>
          </p:nvSpPr>
          <p:spPr>
            <a:xfrm rot="5400000">
              <a:off x="700861" y="3100945"/>
              <a:ext cx="91358" cy="108000"/>
            </a:xfrm>
            <a:prstGeom prst="rtTriangl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23548" y="899006"/>
              <a:ext cx="5413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00</a:t>
              </a:r>
              <a:endParaRPr lang="en-US" altLang="ko-KR" sz="16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23549" y="134076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3549" y="1819563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02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23548" y="229835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03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23549" y="2780928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23549" y="3255059"/>
              <a:ext cx="4503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chemeClr val="bg1">
                      <a:lumMod val="85000"/>
                    </a:schemeClr>
                  </a:solidFill>
                  <a:latin typeface="Yoon 윤고딕 520_TT" pitchFamily="18" charset="-127"/>
                  <a:ea typeface="Yoon 윤고딕 520_TT" pitchFamily="18" charset="-127"/>
                </a:rPr>
                <a:t>05</a:t>
              </a: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0" name="갈매기형 수장 19"/>
          <p:cNvSpPr/>
          <p:nvPr/>
        </p:nvSpPr>
        <p:spPr>
          <a:xfrm>
            <a:off x="1043608" y="109920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895957" y="109920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9542" y="960969"/>
            <a:ext cx="30604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개별 프로그램 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주 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5</a:t>
            </a:r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5069" y="5144556"/>
            <a:ext cx="77768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▶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건강상태와 욕구에 맞춰 안마의자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적외선치료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멀티랙등을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통한 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 다기능 운동요법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잡고 일어서는 연습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기구를 당기거나 돌려서 신체기능 향상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)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뿐만 아니라 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 마사지와 감각 깨우기 활동들을 통해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질환을 예방하고 통증을 완화시키며 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 어르신들이 시설에서 좀 더 편안하게 지내실 수 있도록 서비스를 지원한다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1144730" y="1844753"/>
            <a:ext cx="1950131" cy="2590582"/>
            <a:chOff x="1144730" y="1844753"/>
            <a:chExt cx="1950131" cy="2590582"/>
          </a:xfrm>
        </p:grpSpPr>
        <p:pic>
          <p:nvPicPr>
            <p:cNvPr id="27" name="Picture 3" descr="\\Villagemain-pc\즐거운행정\즐거운사진\2020년\8월\8.25 칠교놀이&amp;재활치료\KakaoTalk_20200825_161818652_0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4730" y="1844753"/>
              <a:ext cx="1950131" cy="2590582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 descr="\\Villagemain-pc\즐거운행정\즐거운사진\2020년\8월\8.25 칠교놀이&amp;재활치료\KakaoTalk_20200825_161818652_05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73" t="23079" r="47374" b="53842"/>
            <a:stretch/>
          </p:blipFill>
          <p:spPr bwMode="auto">
            <a:xfrm>
              <a:off x="1649286" y="2442636"/>
              <a:ext cx="521713" cy="597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그룹 5"/>
          <p:cNvGrpSpPr/>
          <p:nvPr/>
        </p:nvGrpSpPr>
        <p:grpSpPr>
          <a:xfrm>
            <a:off x="3203848" y="1844753"/>
            <a:ext cx="3500569" cy="2590582"/>
            <a:chOff x="3203848" y="1844753"/>
            <a:chExt cx="3500569" cy="2590582"/>
          </a:xfrm>
        </p:grpSpPr>
        <p:pic>
          <p:nvPicPr>
            <p:cNvPr id="4099" name="Picture 3" descr="\\Villagemain-pc\즐거운행정\즐거운사진\2020년\8월\8.05 같은그림찾기&amp;재활치료\KakaoTalk_20200818_162011394_07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3848" y="1844753"/>
              <a:ext cx="3500569" cy="2590582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\\Villagemain-pc\즐거운행정\즐거운사진\2020년\8월\8.05 같은그림찾기&amp;재활치료\KakaoTalk_20200818_162011394_07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00" t="52056" r="22309" b="28700"/>
            <a:stretch/>
          </p:blipFill>
          <p:spPr bwMode="auto">
            <a:xfrm>
              <a:off x="5340438" y="3200624"/>
              <a:ext cx="591288" cy="498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그룹 6"/>
          <p:cNvGrpSpPr/>
          <p:nvPr/>
        </p:nvGrpSpPr>
        <p:grpSpPr>
          <a:xfrm>
            <a:off x="6810003" y="1844753"/>
            <a:ext cx="2010468" cy="2590582"/>
            <a:chOff x="6810003" y="1844753"/>
            <a:chExt cx="2010468" cy="2590582"/>
          </a:xfrm>
        </p:grpSpPr>
        <p:pic>
          <p:nvPicPr>
            <p:cNvPr id="4100" name="Picture 4" descr="\\Villagemain-pc\즐거운행정\즐거운사진\2020년\8월\8.18 공옮기기&amp;노래부르기&amp;재활치료\KakaoTalk_20200818_161438279_14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0003" y="1844753"/>
              <a:ext cx="2010468" cy="2590582"/>
            </a:xfrm>
            <a:prstGeom prst="rect">
              <a:avLst/>
            </a:prstGeom>
            <a:noFill/>
            <a:ln>
              <a:solidFill>
                <a:srgbClr val="FDA8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\\Villagemain-pc\즐거운행정\즐거운사진\2020년\8월\8.18 공옮기기&amp;노래부르기&amp;재활치료\KakaoTalk_20200818_161438279_14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artisticBlur/>
                      </a14:imgEffect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35" t="1805" r="41471" b="75924"/>
            <a:stretch/>
          </p:blipFill>
          <p:spPr bwMode="auto">
            <a:xfrm>
              <a:off x="7548563" y="1890713"/>
              <a:ext cx="438150" cy="576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27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43608" y="109920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895957" y="1099203"/>
            <a:ext cx="140381" cy="154419"/>
          </a:xfrm>
          <a:prstGeom prst="chevron">
            <a:avLst/>
          </a:prstGeom>
          <a:solidFill>
            <a:srgbClr val="F22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9542" y="960969"/>
            <a:ext cx="33844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개별 프로그램 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주 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5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회</a:t>
            </a:r>
            <a:r>
              <a:rPr lang="en-US" altLang="ko-KR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F2281E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endParaRPr lang="en-US" altLang="ko-KR" sz="2200" b="1" dirty="0" smtClean="0">
              <a:ln>
                <a:solidFill>
                  <a:srgbClr val="FDA800">
                    <a:alpha val="30000"/>
                  </a:srgbClr>
                </a:solidFill>
              </a:ln>
              <a:solidFill>
                <a:srgbClr val="F2281E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pic>
        <p:nvPicPr>
          <p:cNvPr id="5122" name="Picture 2" descr="\\Villagemain-pc\즐거운행정\즐거운사진\2020년\8월\8.25 칠교놀이&amp;재활치료\KakaoTalk_20200825_1618186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641" y="1549614"/>
            <a:ext cx="3240359" cy="2363940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\\Villagemain-pc\즐거운행정\즐거운사진\2020년\8월\8.05 같은그림찾기&amp;재활치료\KakaoTalk_20200818_162011394_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549614"/>
            <a:ext cx="1938452" cy="2363940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\\Villagemain-pc\즐거운행정\즐거운사진\2020년\8월\8.03 샌드위치만들기&amp;재활치료\KakaoTalk_20200818_162109710_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38" y="1549614"/>
            <a:ext cx="1772955" cy="2363940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\\Villagemain-pc\즐거운행정\즐거운사진\2020년\7월\07.29 낱말연결하기&amp;재활치료\KakaoTalk_20200818_162250827_0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37" y="4005064"/>
            <a:ext cx="1951487" cy="2421502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\\Villagemain-pc\즐거운행정\즐거운사진\2020년\7월\07.29 낱말연결하기&amp;재활치료\KakaoTalk_20200818_162250827_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041576"/>
            <a:ext cx="2232248" cy="2399054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\\Villagemain-pc\즐거운행정\즐거운사진\2020년\8월\8.18 공옮기기&amp;노래부르기&amp;재활치료\KakaoTalk_20200818_161438279_15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402" b="12476"/>
          <a:stretch/>
        </p:blipFill>
        <p:spPr bwMode="auto">
          <a:xfrm>
            <a:off x="6012160" y="4030352"/>
            <a:ext cx="2514516" cy="2421502"/>
          </a:xfrm>
          <a:prstGeom prst="rect">
            <a:avLst/>
          </a:prstGeom>
          <a:noFill/>
          <a:ln>
            <a:solidFill>
              <a:srgbClr val="FDA8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직사각형 34"/>
          <p:cNvSpPr/>
          <p:nvPr/>
        </p:nvSpPr>
        <p:spPr>
          <a:xfrm>
            <a:off x="-15128" y="2766425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각 삼각형 35"/>
          <p:cNvSpPr/>
          <p:nvPr/>
        </p:nvSpPr>
        <p:spPr>
          <a:xfrm rot="5400000">
            <a:off x="700861" y="3100945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사업진행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22" name="Picture 2" descr="\\Villagemain-pc\즐거운행정\즐거운사진\2020년\8월\8.03 샌드위치만들기&amp;재활치료\KakaoTalk_20200818_162109710_01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697" r="2116" b="56160"/>
          <a:stretch/>
        </p:blipFill>
        <p:spPr bwMode="auto">
          <a:xfrm>
            <a:off x="1704674" y="1549614"/>
            <a:ext cx="1067091" cy="103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\\Villagemain-pc\즐거운행정\즐거운사진\2020년\8월\8.25 칠교놀이&amp;재활치료\KakaoTalk_20200825_161818652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137" t="18580" r="35221" b="47913"/>
          <a:stretch/>
        </p:blipFill>
        <p:spPr bwMode="auto">
          <a:xfrm>
            <a:off x="4621651" y="1988840"/>
            <a:ext cx="604083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\\Villagemain-pc\즐거운행정\즐거운사진\2020년\8월\8.05 같은그림찾기&amp;재활치료\KakaoTalk_20200818_162011394_08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666" t="38834" r="6574" b="41261"/>
          <a:stretch/>
        </p:blipFill>
        <p:spPr bwMode="auto">
          <a:xfrm>
            <a:off x="7919283" y="2467635"/>
            <a:ext cx="479958" cy="470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\\Villagemain-pc\즐거운행정\즐거운사진\2020년\7월\07.29 낱말연결하기&amp;재활치료\KakaoTalk_20200818_162250827_05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68" t="50000" r="38412" b="31991"/>
          <a:stretch/>
        </p:blipFill>
        <p:spPr bwMode="auto">
          <a:xfrm>
            <a:off x="1746049" y="5215815"/>
            <a:ext cx="492170" cy="43608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6" name="Picture 6" descr="\\Villagemain-pc\즐거운행정\즐거운사진\2020년\7월\07.29 낱말연결하기&amp;재활치료\KakaoTalk_20200818_162250827_01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386" r="9388" b="66680"/>
          <a:stretch/>
        </p:blipFill>
        <p:spPr bwMode="auto">
          <a:xfrm>
            <a:off x="4360985" y="4041576"/>
            <a:ext cx="1009564" cy="799365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28" name="Picture 9" descr="\\Villagemain-pc\즐거운행정\즐거운사진\2020년\8월\8.18 공옮기기&amp;노래부르기&amp;재활치료\KakaoTalk_20200818_161438279_15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18804" r="38545" b="58694"/>
          <a:stretch/>
        </p:blipFill>
        <p:spPr bwMode="auto">
          <a:xfrm>
            <a:off x="6818693" y="4265820"/>
            <a:ext cx="738758" cy="715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07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1001971" y="1022116"/>
            <a:ext cx="3436331" cy="430887"/>
            <a:chOff x="1001971" y="1022116"/>
            <a:chExt cx="3436331" cy="430887"/>
          </a:xfrm>
        </p:grpSpPr>
        <p:sp>
          <p:nvSpPr>
            <p:cNvPr id="15" name="갈매기형 수장 14"/>
            <p:cNvSpPr/>
            <p:nvPr/>
          </p:nvSpPr>
          <p:spPr>
            <a:xfrm>
              <a:off x="1149622" y="1131947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1001971" y="1131947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20509" y="1022116"/>
              <a:ext cx="311779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사업 진행 후 기대효</a:t>
              </a:r>
              <a:r>
                <a:rPr lang="ko-KR" altLang="en-US" sz="2200" b="1" dirty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과</a:t>
              </a:r>
              <a:endParaRPr lang="en-US" altLang="ko-KR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317061" y="2321287"/>
            <a:ext cx="63397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신체기능 향상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자세교정 및 </a:t>
            </a:r>
            <a:r>
              <a:rPr lang="ko-KR" altLang="en-US" sz="16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협응성에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도움을 주어 통증 완화에 도움을 줌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잔존기능을 유지 및 향상시켜 생활의 질을 높임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활기차고 즐거운 프로그램을 통한 스트레스 해소와 건강한 삶 추구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어르신과 종사자들간의 유대관계 형성과 서로간의 존중과 배려 형성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직사각형 36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각 삼각형 37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017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직사각형 38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각 삼각형 39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010913" y="1052432"/>
            <a:ext cx="3561087" cy="430887"/>
            <a:chOff x="1010913" y="1052432"/>
            <a:chExt cx="3561087" cy="430887"/>
          </a:xfrm>
        </p:grpSpPr>
        <p:sp>
          <p:nvSpPr>
            <p:cNvPr id="31" name="갈매기형 수장 30"/>
            <p:cNvSpPr/>
            <p:nvPr/>
          </p:nvSpPr>
          <p:spPr>
            <a:xfrm>
              <a:off x="1158564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2" name="갈매기형 수장 31"/>
            <p:cNvSpPr/>
            <p:nvPr/>
          </p:nvSpPr>
          <p:spPr>
            <a:xfrm>
              <a:off x="1010913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94498" y="1052432"/>
              <a:ext cx="33775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프로그램 평가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설문조사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graphicFrame>
        <p:nvGraphicFramePr>
          <p:cNvPr id="24" name="내용 개체 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146593"/>
              </p:ext>
            </p:extLst>
          </p:nvPr>
        </p:nvGraphicFramePr>
        <p:xfrm>
          <a:off x="1298945" y="1618560"/>
          <a:ext cx="7128000" cy="39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60278" y="5805264"/>
            <a:ext cx="5459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▶ 연령대별 어르신들의 프로그램 만족도 조사를 한 결과</a:t>
            </a:r>
          </a:p>
          <a:p>
            <a:pPr lvl="0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    대부분의 어르신들의 만족도가 </a:t>
            </a:r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높다는 걸 알 수 있음</a:t>
            </a:r>
            <a:r>
              <a:rPr lang="en-US" altLang="ko-KR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en-US" altLang="ko-KR" sz="14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60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85829" y="2006169"/>
            <a:ext cx="339143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AutoNum type="arabicPeriod"/>
            </a:pP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시설 소개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2.   </a:t>
            </a: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사업소개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endParaRPr lang="en-US" altLang="ko-KR" sz="20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3.   </a:t>
            </a: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사업배경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4.   </a:t>
            </a: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사업계획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endParaRPr lang="en-US" altLang="ko-KR" sz="20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5.   </a:t>
            </a: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사업진행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marL="342900" indent="-342900" algn="ctr">
              <a:buAutoNum type="arabicPeriod"/>
            </a:pP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algn="ctr"/>
            <a:r>
              <a:rPr lang="en-US" altLang="ko-KR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6.   </a:t>
            </a:r>
            <a:r>
              <a:rPr lang="ko-KR" altLang="en-US" sz="20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  <a:cs typeface="Utsaah" pitchFamily="34" charset="0"/>
              </a:rPr>
              <a:t>사업결과</a:t>
            </a: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  <a:cs typeface="Utsaah" pitchFamily="34" charset="0"/>
            </a:endParaRPr>
          </a:p>
          <a:p>
            <a:pPr marL="342900" indent="-342900" algn="ctr">
              <a:buAutoNum type="arabicPeriod"/>
            </a:pPr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</a:endParaRPr>
          </a:p>
          <a:p>
            <a:pPr algn="ctr"/>
            <a:endParaRPr lang="en-US" altLang="ko-KR" sz="20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a바른생각" pitchFamily="18" charset="-127"/>
              <a:ea typeface="a바른생각" pitchFamily="18" charset="-127"/>
            </a:endParaRPr>
          </a:p>
        </p:txBody>
      </p:sp>
      <p:cxnSp>
        <p:nvCxnSpPr>
          <p:cNvPr id="15" name="직선 연결선 14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683568" y="750253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07804" y="116632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&lt; </a:t>
            </a:r>
            <a:r>
              <a:rPr lang="ko-KR" altLang="en-US" sz="2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목 차 </a:t>
            </a:r>
            <a:r>
              <a:rPr lang="en-US" altLang="ko-KR" sz="2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rPr>
              <a:t>&gt;</a:t>
            </a:r>
          </a:p>
        </p:txBody>
      </p:sp>
      <p:sp>
        <p:nvSpPr>
          <p:cNvPr id="26" name="직사각형 25"/>
          <p:cNvSpPr/>
          <p:nvPr/>
        </p:nvSpPr>
        <p:spPr>
          <a:xfrm>
            <a:off x="-18325" y="899006"/>
            <a:ext cx="843409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각 삼각형 29"/>
          <p:cNvSpPr/>
          <p:nvPr/>
        </p:nvSpPr>
        <p:spPr>
          <a:xfrm rot="5400000">
            <a:off x="715606" y="1234591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6233679"/>
            <a:ext cx="1296144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1749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1200408" y="1804328"/>
            <a:ext cx="4379704" cy="377851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그룹 9"/>
          <p:cNvGrpSpPr/>
          <p:nvPr/>
        </p:nvGrpSpPr>
        <p:grpSpPr>
          <a:xfrm>
            <a:off x="6012160" y="1337784"/>
            <a:ext cx="2016224" cy="1109827"/>
            <a:chOff x="6228184" y="1167967"/>
            <a:chExt cx="2016224" cy="1109827"/>
          </a:xfrm>
        </p:grpSpPr>
        <p:sp>
          <p:nvSpPr>
            <p:cNvPr id="3" name="사각형 설명선 2"/>
            <p:cNvSpPr/>
            <p:nvPr/>
          </p:nvSpPr>
          <p:spPr>
            <a:xfrm>
              <a:off x="6228184" y="1167967"/>
              <a:ext cx="2016224" cy="1109827"/>
            </a:xfrm>
            <a:prstGeom prst="wedgeRectCallout">
              <a:avLst>
                <a:gd name="adj1" fmla="val -67779"/>
                <a:gd name="adj2" fmla="val 77779"/>
              </a:avLst>
            </a:prstGeom>
            <a:noFill/>
            <a:ln w="19050">
              <a:solidFill>
                <a:srgbClr val="AF9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49689" y="1245826"/>
              <a:ext cx="197321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ko-KR" altLang="en-US" sz="1600" dirty="0" smtClean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아침에 </a:t>
              </a:r>
              <a:r>
                <a:rPr lang="ko-KR" altLang="en-US" sz="16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상쾌하고 </a:t>
              </a:r>
            </a:p>
            <a:p>
              <a:pPr lvl="0" algn="ctr"/>
              <a:r>
                <a:rPr lang="ko-KR" altLang="en-US" sz="16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기분이 참 좋지</a:t>
              </a:r>
              <a:r>
                <a:rPr lang="en-US" altLang="ko-KR" sz="16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!!</a:t>
              </a:r>
            </a:p>
            <a:p>
              <a:pPr lvl="0"/>
              <a:endPara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r"/>
              <a:r>
                <a:rPr lang="en-US" altLang="ko-KR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(89</a:t>
              </a:r>
              <a:r>
                <a:rPr lang="ko-KR" altLang="en-US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세</a:t>
              </a:r>
              <a:r>
                <a:rPr lang="en-US" altLang="ko-KR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) </a:t>
              </a:r>
              <a:r>
                <a:rPr lang="ko-KR" altLang="en-US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고*봉 어르신</a:t>
              </a:r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1270600" y="3181093"/>
            <a:ext cx="3105894" cy="377851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" t="20852" r="26454" b="3848"/>
          <a:stretch/>
        </p:blipFill>
        <p:spPr>
          <a:xfrm>
            <a:off x="5724128" y="3645024"/>
            <a:ext cx="2908298" cy="2317299"/>
          </a:xfrm>
          <a:prstGeom prst="ellipse">
            <a:avLst/>
          </a:prstGeom>
          <a:ln w="28575" cap="rnd">
            <a:solidFill>
              <a:srgbClr val="AF906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9" name="직사각형 38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각 삼각형 39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1010913" y="1052432"/>
            <a:ext cx="3561087" cy="430887"/>
            <a:chOff x="1010913" y="1052432"/>
            <a:chExt cx="3561087" cy="430887"/>
          </a:xfrm>
        </p:grpSpPr>
        <p:sp>
          <p:nvSpPr>
            <p:cNvPr id="31" name="갈매기형 수장 30"/>
            <p:cNvSpPr/>
            <p:nvPr/>
          </p:nvSpPr>
          <p:spPr>
            <a:xfrm>
              <a:off x="1158564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2" name="갈매기형 수장 31"/>
            <p:cNvSpPr/>
            <p:nvPr/>
          </p:nvSpPr>
          <p:spPr>
            <a:xfrm>
              <a:off x="1010913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194498" y="1052432"/>
              <a:ext cx="33775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프로그램 평가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인터뷰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grpSp>
        <p:nvGrpSpPr>
          <p:cNvPr id="11" name="그룹 10"/>
          <p:cNvGrpSpPr/>
          <p:nvPr/>
        </p:nvGrpSpPr>
        <p:grpSpPr>
          <a:xfrm>
            <a:off x="2906859" y="4792188"/>
            <a:ext cx="2259909" cy="1152128"/>
            <a:chOff x="2733831" y="4557117"/>
            <a:chExt cx="2259909" cy="1152128"/>
          </a:xfrm>
        </p:grpSpPr>
        <p:sp>
          <p:nvSpPr>
            <p:cNvPr id="29" name="사각형 설명선 28"/>
            <p:cNvSpPr/>
            <p:nvPr/>
          </p:nvSpPr>
          <p:spPr>
            <a:xfrm>
              <a:off x="2733831" y="4557117"/>
              <a:ext cx="2259909" cy="1152128"/>
            </a:xfrm>
            <a:prstGeom prst="wedgeRectCallout">
              <a:avLst>
                <a:gd name="adj1" fmla="val -63823"/>
                <a:gd name="adj2" fmla="val -102847"/>
              </a:avLst>
            </a:prstGeom>
            <a:noFill/>
            <a:ln w="19050">
              <a:solidFill>
                <a:srgbClr val="AF90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883249" y="4656127"/>
              <a:ext cx="19732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ko-KR" altLang="en-US" sz="14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우리들이 다 같이 모여서 함께 하니까 신이나</a:t>
              </a:r>
              <a:r>
                <a:rPr lang="en-US" altLang="ko-KR" sz="14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!</a:t>
              </a:r>
            </a:p>
            <a:p>
              <a:pPr lvl="0" algn="ctr"/>
              <a:endPara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lvl="0" algn="r"/>
              <a:r>
                <a:rPr lang="en-US" altLang="ko-KR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(90</a:t>
              </a:r>
              <a:r>
                <a:rPr lang="ko-KR" altLang="en-US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세</a:t>
              </a:r>
              <a:r>
                <a:rPr lang="en-US" altLang="ko-KR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) </a:t>
              </a:r>
              <a:r>
                <a:rPr lang="ko-KR" altLang="en-US" sz="1200" dirty="0">
                  <a:ln>
                    <a:solidFill>
                      <a:prstClr val="black">
                        <a:alpha val="30000"/>
                      </a:prst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손*임 어르신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451407" y="1823976"/>
            <a:ext cx="3746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Q. </a:t>
            </a:r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다 같이 모여 체조를 하니 어떠신가요</a:t>
            </a:r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538092" y="3195893"/>
            <a:ext cx="25709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Q. </a:t>
            </a:r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어떤 점이 좋으셨어요</a:t>
            </a:r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??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58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1298945" y="1988840"/>
            <a:ext cx="5472608" cy="1800200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475656" y="1725434"/>
            <a:ext cx="4883760" cy="377851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1010913" y="1052432"/>
            <a:ext cx="3561087" cy="430887"/>
            <a:chOff x="1010913" y="1052432"/>
            <a:chExt cx="3561087" cy="430887"/>
          </a:xfrm>
        </p:grpSpPr>
        <p:sp>
          <p:nvSpPr>
            <p:cNvPr id="15" name="갈매기형 수장 14"/>
            <p:cNvSpPr/>
            <p:nvPr/>
          </p:nvSpPr>
          <p:spPr>
            <a:xfrm>
              <a:off x="1158564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1010913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4498" y="1052432"/>
              <a:ext cx="33775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프로그램 평가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인터뷰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403648" y="2366234"/>
            <a:ext cx="5256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특히 우리같이 어르신들을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케어하는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일들은 몸을 많이 </a:t>
            </a: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쓰기 때문에 항상 긴장해 있는 경우가 많은데 아침체조를 </a:t>
            </a: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통해 몸을 이완하게 되면 확실히 일을 할 때 </a:t>
            </a: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무리가 덜 가는 거 같아요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 algn="r"/>
            <a:endParaRPr lang="en-US" altLang="ko-KR" sz="12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r"/>
            <a:r>
              <a:rPr lang="ko-KR" altLang="en-US" sz="1200" dirty="0" err="1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간호팀</a:t>
            </a:r>
            <a:r>
              <a:rPr lang="ko-KR" altLang="en-US" sz="12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김</a:t>
            </a:r>
            <a:r>
              <a:rPr lang="en-US" altLang="ko-KR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0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미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771800" y="4365104"/>
            <a:ext cx="5472608" cy="1800200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31" name="TextBox 30"/>
          <p:cNvSpPr txBox="1"/>
          <p:nvPr/>
        </p:nvSpPr>
        <p:spPr>
          <a:xfrm>
            <a:off x="3023828" y="4634262"/>
            <a:ext cx="496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어르신들께서 대부분 앉아있는 시간이 많으신데 이렇게 아침에 다 같이 체조를 하고 어르신과 눈도 한 번 더 마주치고 인사도 나누고 나면 서로가 더 친밀해진다는 걸 </a:t>
            </a:r>
          </a:p>
          <a:p>
            <a:pPr lvl="0" algn="ctr"/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느낄 수 있어요</a:t>
            </a:r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  <a:p>
            <a:pPr lvl="0" algn="r"/>
            <a:endParaRPr lang="en-US" altLang="ko-KR" sz="12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r"/>
            <a:r>
              <a:rPr lang="ko-KR" altLang="en-US" sz="1200" dirty="0" err="1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요양보호사</a:t>
            </a:r>
            <a:r>
              <a:rPr lang="ko-KR" altLang="en-US" sz="12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안</a:t>
            </a:r>
            <a:r>
              <a:rPr lang="en-US" altLang="ko-KR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0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자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각 삼각형 37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86232" y="1745082"/>
            <a:ext cx="42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Q</a:t>
            </a:r>
            <a:r>
              <a:rPr lang="en-US" altLang="ko-KR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매일</a:t>
            </a:r>
            <a:r>
              <a:rPr lang="en-US" altLang="ko-KR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다 같이 모여 체조를 하니 어떠신가요</a:t>
            </a:r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0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1298945" y="1988840"/>
            <a:ext cx="5472608" cy="1800200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8" name="직사각형 17"/>
          <p:cNvSpPr/>
          <p:nvPr/>
        </p:nvSpPr>
        <p:spPr>
          <a:xfrm>
            <a:off x="1475656" y="1725434"/>
            <a:ext cx="4883760" cy="377851"/>
          </a:xfrm>
          <a:prstGeom prst="rect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50973" y="2395745"/>
            <a:ext cx="4968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아침에 출근하면 몸이 경직되어 있는데 아침체조를 </a:t>
            </a:r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통해</a:t>
            </a:r>
            <a:endParaRPr lang="en-US" altLang="ko-KR" sz="14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스트레칭이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되니까 업무를 시작할 때 한결 가벼운 컨디션으로 </a:t>
            </a:r>
            <a:endParaRPr lang="en-US" altLang="ko-KR" sz="14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일을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시작 할 수 있게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되더라구요</a:t>
            </a:r>
            <a:r>
              <a:rPr lang="en-US" altLang="ko-KR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 algn="ctr"/>
            <a:endParaRPr lang="en-US" altLang="ko-KR" sz="14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/>
            <a:endParaRPr lang="en-US" altLang="ko-KR" sz="16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r"/>
            <a:r>
              <a:rPr lang="ko-KR" altLang="en-US" sz="12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사회복지사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김</a:t>
            </a:r>
            <a:r>
              <a:rPr lang="en-US" altLang="ko-KR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0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연</a:t>
            </a:r>
          </a:p>
        </p:txBody>
      </p:sp>
      <p:sp>
        <p:nvSpPr>
          <p:cNvPr id="28" name="직사각형 27"/>
          <p:cNvSpPr/>
          <p:nvPr/>
        </p:nvSpPr>
        <p:spPr>
          <a:xfrm>
            <a:off x="2771800" y="4365104"/>
            <a:ext cx="5472608" cy="1800200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3073098" y="4509120"/>
            <a:ext cx="490193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altLang="ko-KR" sz="1400" dirty="0" smtClean="0">
              <a:latin typeface="나눔고딕" pitchFamily="50" charset="-127"/>
              <a:ea typeface="나눔고딕" pitchFamily="50" charset="-127"/>
            </a:endParaRP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어르신들께서 침상에 누워계시기만 할 때보다 체조로 밤사이 </a:t>
            </a:r>
            <a:endParaRPr lang="en-US" altLang="ko-KR" sz="14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굳어있던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근육을 움직여 주고 나면 운동시켜드리기가 </a:t>
            </a: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한결 수월해지는걸 느낄 수 있어요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  <a:endParaRPr lang="en-US" altLang="ko-KR" sz="1400" dirty="0" smtClean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ctr"/>
            <a:r>
              <a:rPr lang="ko-KR" altLang="en-US" sz="14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작은 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차이지만 꾸준히 하는 게 중요한 것 같아요</a:t>
            </a:r>
            <a:r>
              <a:rPr lang="en-US" altLang="ko-KR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lvl="0" algn="ctr"/>
            <a:endParaRPr lang="en-US" altLang="ko-KR" sz="1400" dirty="0">
              <a:ln>
                <a:solidFill>
                  <a:prstClr val="black">
                    <a:alpha val="30000"/>
                  </a:prst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lvl="0" algn="r"/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재활치료사 이</a:t>
            </a:r>
            <a:r>
              <a:rPr lang="en-US" altLang="ko-KR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0</a:t>
            </a:r>
            <a:r>
              <a:rPr lang="ko-KR" altLang="en-US" sz="12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현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각 삼각형 36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1010913" y="1052432"/>
            <a:ext cx="3561087" cy="430887"/>
            <a:chOff x="1010913" y="1052432"/>
            <a:chExt cx="3561087" cy="430887"/>
          </a:xfrm>
        </p:grpSpPr>
        <p:sp>
          <p:nvSpPr>
            <p:cNvPr id="22" name="갈매기형 수장 21"/>
            <p:cNvSpPr/>
            <p:nvPr/>
          </p:nvSpPr>
          <p:spPr>
            <a:xfrm>
              <a:off x="1158564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3" name="갈매기형 수장 22"/>
            <p:cNvSpPr/>
            <p:nvPr/>
          </p:nvSpPr>
          <p:spPr>
            <a:xfrm>
              <a:off x="1010913" y="1190666"/>
              <a:ext cx="140381" cy="154419"/>
            </a:xfrm>
            <a:prstGeom prst="chevron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94498" y="1052432"/>
              <a:ext cx="33775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프로그램 평가 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인터뷰</a:t>
              </a:r>
              <a:r>
                <a:rPr lang="en-US" altLang="ko-KR" sz="2200" b="1" dirty="0" smtClean="0">
                  <a:ln>
                    <a:solidFill>
                      <a:srgbClr val="FDA800">
                        <a:alpha val="30000"/>
                      </a:srgbClr>
                    </a:solidFill>
                  </a:ln>
                  <a:solidFill>
                    <a:schemeClr val="accent1">
                      <a:lumMod val="75000"/>
                    </a:schemeClr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586232" y="1745082"/>
            <a:ext cx="42819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Q</a:t>
            </a:r>
            <a:r>
              <a:rPr lang="en-US" altLang="ko-KR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r>
              <a:rPr lang="ko-KR" altLang="en-US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매일</a:t>
            </a:r>
            <a:r>
              <a:rPr lang="en-US" altLang="ko-KR" sz="1600" dirty="0" smtClean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다 같이 모여 체조를 하니 어떠신가요</a:t>
            </a:r>
            <a:r>
              <a:rPr lang="en-US" altLang="ko-KR" sz="16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?</a:t>
            </a: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7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43608" y="1174463"/>
            <a:ext cx="140381" cy="154419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895957" y="1174463"/>
            <a:ext cx="140381" cy="154419"/>
          </a:xfrm>
          <a:prstGeom prst="chevr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9542" y="1036229"/>
            <a:ext cx="24123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향후 추진 계</a:t>
            </a:r>
            <a:r>
              <a:rPr lang="ko-KR" altLang="en-US" sz="2200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나눔스퀘어 ExtraBold" pitchFamily="50" charset="-127"/>
                <a:ea typeface="나눔스퀘어 ExtraBold" pitchFamily="50" charset="-127"/>
              </a:rPr>
              <a:t>획</a:t>
            </a:r>
            <a:endParaRPr lang="en-US" altLang="ko-KR" sz="2200" b="1" dirty="0" smtClean="0">
              <a:ln>
                <a:solidFill>
                  <a:srgbClr val="FDA800">
                    <a:alpha val="30000"/>
                  </a:srgbClr>
                </a:solidFill>
              </a:ln>
              <a:solidFill>
                <a:schemeClr val="accent4">
                  <a:lumMod val="75000"/>
                </a:schemeClr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2652240994"/>
              </p:ext>
            </p:extLst>
          </p:nvPr>
        </p:nvGraphicFramePr>
        <p:xfrm>
          <a:off x="1835696" y="2189525"/>
          <a:ext cx="6264696" cy="307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610827"/>
            <a:ext cx="639694" cy="639694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2501915"/>
            <a:ext cx="737768" cy="737768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673" y="2525306"/>
            <a:ext cx="690985" cy="690985"/>
          </a:xfrm>
          <a:prstGeom prst="rect">
            <a:avLst/>
          </a:prstGeom>
        </p:spPr>
      </p:pic>
      <p:sp>
        <p:nvSpPr>
          <p:cNvPr id="37" name="직사각형 36"/>
          <p:cNvSpPr/>
          <p:nvPr/>
        </p:nvSpPr>
        <p:spPr>
          <a:xfrm>
            <a:off x="-15128" y="3255059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직각 삼각형 37"/>
          <p:cNvSpPr/>
          <p:nvPr/>
        </p:nvSpPr>
        <p:spPr>
          <a:xfrm rot="5400000">
            <a:off x="700861" y="3585292"/>
            <a:ext cx="91358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23548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사업계획  사업진행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사업결과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89016" y="3683916"/>
            <a:ext cx="1973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시설 내 인력을 활용한 지속적인 </a:t>
            </a:r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운동 개발 및 실행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64557" y="3770401"/>
            <a:ext cx="1973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와상 어르신들을 위한 </a:t>
            </a:r>
          </a:p>
          <a:p>
            <a:pPr lvl="0" algn="ctr"/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프로그램 운영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4517" y="3639292"/>
            <a:ext cx="19732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ko-KR" altLang="en-US" sz="1400" dirty="0" err="1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400" dirty="0">
                <a:ln>
                  <a:solidFill>
                    <a:prstClr val="black">
                      <a:alpha val="30000"/>
                    </a:prstClr>
                  </a:solidFill>
                </a:ln>
                <a:solidFill>
                  <a:schemeClr val="bg1"/>
                </a:solidFill>
                <a:latin typeface="나눔고딕" pitchFamily="50" charset="-127"/>
                <a:ea typeface="나눔고딕" pitchFamily="50" charset="-127"/>
              </a:rPr>
              <a:t> 질환예방을 위한 정기적인 예방교육 실시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2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2892836" y="5046254"/>
            <a:ext cx="3333024" cy="461665"/>
            <a:chOff x="2892836" y="4798846"/>
            <a:chExt cx="3333024" cy="461665"/>
          </a:xfrm>
        </p:grpSpPr>
        <p:sp>
          <p:nvSpPr>
            <p:cNvPr id="10" name="직사각형 9"/>
            <p:cNvSpPr/>
            <p:nvPr/>
          </p:nvSpPr>
          <p:spPr>
            <a:xfrm>
              <a:off x="3119188" y="5025015"/>
              <a:ext cx="2880320" cy="228600"/>
            </a:xfrm>
            <a:prstGeom prst="rect">
              <a:avLst/>
            </a:prstGeom>
            <a:solidFill>
              <a:srgbClr val="FDA8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92836" y="4798846"/>
              <a:ext cx="33330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a바른생각" pitchFamily="18" charset="-127"/>
                  <a:ea typeface="a바른생각" pitchFamily="18" charset="-127"/>
                </a:rPr>
                <a:t>감사합니다</a:t>
              </a:r>
              <a:endParaRPr lang="en-US" altLang="ko-KR" sz="2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a바른생각" pitchFamily="18" charset="-127"/>
                <a:ea typeface="a바른생각" pitchFamily="18" charset="-127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-435779" y="6525344"/>
            <a:ext cx="10015557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7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-448430" y="0"/>
            <a:ext cx="10015557" cy="33265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700" dirty="0"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  <a:solidFill>
                <a:schemeClr val="bg1">
                  <a:lumMod val="9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pic>
        <p:nvPicPr>
          <p:cNvPr id="1027" name="Picture 3" descr="\\Villagemain-pc\즐거운행정\각종문서창고\사진.영상보관실\2017년\즐거운요양원\주간프로그램\10월 사진\10.17 감따기\KakaoTalk_Moim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088" y="1412776"/>
            <a:ext cx="4680520" cy="351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165304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/>
          <p:cNvSpPr/>
          <p:nvPr/>
        </p:nvSpPr>
        <p:spPr>
          <a:xfrm>
            <a:off x="5277559" y="1119887"/>
            <a:ext cx="2880320" cy="378347"/>
          </a:xfrm>
          <a:prstGeom prst="rect">
            <a:avLst/>
          </a:prstGeom>
          <a:solidFill>
            <a:srgbClr val="FDA8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375782" y="882386"/>
            <a:ext cx="2754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행복이 가득한 </a:t>
            </a:r>
            <a:r>
              <a:rPr lang="ko-KR" altLang="en-US" sz="24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보금자리</a:t>
            </a:r>
            <a:endParaRPr lang="en-US" altLang="ko-KR" sz="2400" b="1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4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즐거운</a:t>
            </a:r>
            <a:r>
              <a:rPr lang="ko-KR" altLang="en-US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요양원</a:t>
            </a:r>
            <a:endParaRPr lang="en-US" altLang="ko-KR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50150" y="1838241"/>
            <a:ext cx="3554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즐거운 요양원은 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건강유지 및 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생활안정을 도모함은 물론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현대식 시설을 갖추고 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다양한 사회복지 서비스를 제공하는 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노인전문요양시설입니다</a:t>
            </a:r>
            <a:r>
              <a:rPr lang="en-US" altLang="ko-KR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cxnSp>
        <p:nvCxnSpPr>
          <p:cNvPr id="15" name="직선 연결선 14"/>
          <p:cNvCxnSpPr/>
          <p:nvPr/>
        </p:nvCxnSpPr>
        <p:spPr>
          <a:xfrm>
            <a:off x="702994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631593"/>
            <a:ext cx="3326026" cy="2733577"/>
          </a:xfrm>
          <a:prstGeom prst="rect">
            <a:avLst/>
          </a:prstGeom>
        </p:spPr>
      </p:pic>
      <p:sp>
        <p:nvSpPr>
          <p:cNvPr id="25" name="직사각형 24"/>
          <p:cNvSpPr/>
          <p:nvPr/>
        </p:nvSpPr>
        <p:spPr>
          <a:xfrm>
            <a:off x="1079612" y="586571"/>
            <a:ext cx="3398034" cy="2842429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/>
          <p:cNvSpPr/>
          <p:nvPr/>
        </p:nvSpPr>
        <p:spPr>
          <a:xfrm>
            <a:off x="0" y="1326484"/>
            <a:ext cx="843409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/>
          <p:cNvSpPr/>
          <p:nvPr/>
        </p:nvSpPr>
        <p:spPr>
          <a:xfrm rot="5400000">
            <a:off x="730513" y="1654017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 사업배경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354" y="3593613"/>
            <a:ext cx="7732372" cy="2676937"/>
          </a:xfrm>
          <a:prstGeom prst="rect">
            <a:avLst/>
          </a:prstGeom>
        </p:spPr>
      </p:pic>
      <p:sp>
        <p:nvSpPr>
          <p:cNvPr id="21" name="직사각형 20"/>
          <p:cNvSpPr/>
          <p:nvPr/>
        </p:nvSpPr>
        <p:spPr>
          <a:xfrm>
            <a:off x="1051136" y="3593614"/>
            <a:ext cx="7760590" cy="2676938"/>
          </a:xfrm>
          <a:prstGeom prst="rect">
            <a:avLst/>
          </a:prstGeom>
          <a:noFill/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58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/>
          <p:cNvGrpSpPr/>
          <p:nvPr/>
        </p:nvGrpSpPr>
        <p:grpSpPr>
          <a:xfrm>
            <a:off x="1187624" y="1140713"/>
            <a:ext cx="2646295" cy="738664"/>
            <a:chOff x="1079353" y="1042826"/>
            <a:chExt cx="2646295" cy="738664"/>
          </a:xfrm>
        </p:grpSpPr>
        <p:sp>
          <p:nvSpPr>
            <p:cNvPr id="24" name="직사각형 23"/>
            <p:cNvSpPr/>
            <p:nvPr/>
          </p:nvSpPr>
          <p:spPr>
            <a:xfrm>
              <a:off x="1286377" y="1275521"/>
              <a:ext cx="2232248" cy="222714"/>
            </a:xfrm>
            <a:prstGeom prst="rect">
              <a:avLst/>
            </a:prstGeom>
            <a:solidFill>
              <a:srgbClr val="FDA800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79353" y="1042826"/>
              <a:ext cx="264629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즐거운 요양원의 </a:t>
              </a:r>
              <a:endParaRPr lang="en-US" altLang="ko-KR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endParaRPr>
            </a:p>
            <a:p>
              <a:pPr algn="ctr"/>
              <a:r>
                <a:rPr lang="ko-KR" altLang="en-US" sz="2400" b="1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이념</a:t>
              </a:r>
              <a:r>
                <a:rPr lang="ko-KR" altLang="en-US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과 </a:t>
              </a:r>
              <a:r>
                <a:rPr lang="ko-KR" altLang="en-US" sz="2400" b="1" dirty="0" smtClean="0">
                  <a:ln>
                    <a:solidFill>
                      <a:schemeClr val="tx1">
                        <a:alpha val="30000"/>
                      </a:schemeClr>
                    </a:solidFill>
                  </a:ln>
                  <a:solidFill>
                    <a:srgbClr val="272123"/>
                  </a:solidFill>
                  <a:latin typeface="나눔고딕" pitchFamily="50" charset="-127"/>
                  <a:ea typeface="나눔고딕" pitchFamily="50" charset="-127"/>
                </a:rPr>
                <a:t>목적</a:t>
              </a:r>
              <a:endParaRPr lang="en-US" altLang="ko-KR" sz="24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endParaRPr>
            </a:p>
          </p:txBody>
        </p:sp>
      </p:grpSp>
      <p:cxnSp>
        <p:nvCxnSpPr>
          <p:cNvPr id="15" name="직선 연결선 14"/>
          <p:cNvCxnSpPr/>
          <p:nvPr/>
        </p:nvCxnSpPr>
        <p:spPr>
          <a:xfrm>
            <a:off x="702994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/>
          <p:cNvCxnSpPr/>
          <p:nvPr/>
        </p:nvCxnSpPr>
        <p:spPr>
          <a:xfrm flipH="1">
            <a:off x="421704" y="899006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직사각형 18"/>
          <p:cNvSpPr/>
          <p:nvPr/>
        </p:nvSpPr>
        <p:spPr>
          <a:xfrm>
            <a:off x="0" y="1326484"/>
            <a:ext cx="843409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/>
          <p:cNvSpPr/>
          <p:nvPr/>
        </p:nvSpPr>
        <p:spPr>
          <a:xfrm rot="5400000">
            <a:off x="730513" y="1654017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 사업배경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371824"/>
              </p:ext>
            </p:extLst>
          </p:nvPr>
        </p:nvGraphicFramePr>
        <p:xfrm>
          <a:off x="1516212" y="3717032"/>
          <a:ext cx="6617975" cy="2059614"/>
        </p:xfrm>
        <a:graphic>
          <a:graphicData uri="http://schemas.openxmlformats.org/drawingml/2006/table">
            <a:tbl>
              <a:tblPr/>
              <a:tblGrid>
                <a:gridCol w="1972135"/>
                <a:gridCol w="576542"/>
                <a:gridCol w="1274339"/>
                <a:gridCol w="576542"/>
                <a:gridCol w="2218417"/>
              </a:tblGrid>
              <a:tr h="469056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미 </a:t>
                      </a:r>
                      <a:r>
                        <a:rPr lang="ko-KR" altLang="en-US" sz="1600" kern="0" spc="0" dirty="0" err="1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션</a:t>
                      </a:r>
                      <a:endParaRPr lang="ko-KR" altLang="en-US" sz="1600" kern="0" spc="0" dirty="0">
                        <a:solidFill>
                          <a:srgbClr val="000000"/>
                        </a:solidFill>
                        <a:effectLst/>
                        <a:latin typeface="a바른생각" pitchFamily="18" charset="-127"/>
                        <a:ea typeface="a바른생각" pitchFamily="18" charset="-127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6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운영 목표</a:t>
                      </a: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3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대 정신</a:t>
                      </a:r>
                    </a:p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(</a:t>
                      </a:r>
                      <a:r>
                        <a:rPr lang="ko-KR" altLang="en-US" sz="12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어르신을 향한 마음 자세</a:t>
                      </a:r>
                      <a:r>
                        <a:rPr lang="en-US" altLang="ko-KR" sz="1200" kern="0" spc="0" dirty="0">
                          <a:solidFill>
                            <a:srgbClr val="000000"/>
                          </a:solidFill>
                          <a:effectLst/>
                          <a:latin typeface="a바른생각" pitchFamily="18" charset="-127"/>
                          <a:ea typeface="a바른생각" pitchFamily="18" charset="-127"/>
                        </a:rPr>
                        <a:t>)</a:t>
                      </a: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a바른생각" pitchFamily="18" charset="-127"/>
                        <a:ea typeface="a바른생각" pitchFamily="18" charset="-127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</a:tr>
              <a:tr h="1475160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5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5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2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FF6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kern="0" spc="0" dirty="0">
                        <a:solidFill>
                          <a:srgbClr val="000000"/>
                        </a:solidFill>
                        <a:effectLst/>
                        <a:latin typeface="맑은 고딕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400" kern="0" spc="0" dirty="0">
                        <a:solidFill>
                          <a:srgbClr val="000000"/>
                        </a:solidFill>
                        <a:effectLst/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64770" marR="64770" marT="17907" marB="17907" anchor="ctr">
                    <a:lnL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146" cap="flat" cmpd="sng" algn="ctr">
                      <a:solidFill>
                        <a:srgbClr val="315F9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EEF7"/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475656" y="2203611"/>
            <a:ext cx="67078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노인요양시설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즐거운 요양원은 사회복지사업법의 규정에 의한 요양시설 운영을 </a:t>
            </a:r>
          </a:p>
          <a:p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수행함으로 가정과 사회로부터 보호 받지 못하는 노인들의 생활 안식처를 구축하여 </a:t>
            </a: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편안하고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대등한 삶을 영위할 수 있도록 지원하여 믿음의 사회복지를 구현 하도록 함을 목적으로 합니다</a:t>
            </a:r>
            <a:r>
              <a:rPr lang="en-US" altLang="ko-KR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  <a:endParaRPr lang="en-US" altLang="ko-KR" sz="14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83426" y="4773868"/>
            <a:ext cx="1854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어르신을 내 </a:t>
            </a: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부모님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4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처럼</a:t>
            </a: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모시자 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!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7339" y="4682654"/>
            <a:ext cx="18546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·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따뜻한 사랑 </a:t>
            </a:r>
          </a:p>
          <a:p>
            <a:pPr algn="ctr"/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·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깍듯한 공경 </a:t>
            </a:r>
          </a:p>
          <a:p>
            <a:pPr algn="ctr"/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·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기특한 섬김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3561" y="4773868"/>
            <a:ext cx="108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3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대 정신에</a:t>
            </a: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충실하자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127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2195736" y="1828121"/>
            <a:ext cx="3312368" cy="312274"/>
          </a:xfrm>
          <a:prstGeom prst="rect">
            <a:avLst/>
          </a:prstGeom>
          <a:solidFill>
            <a:srgbClr val="AF906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그룹 6"/>
          <p:cNvGrpSpPr/>
          <p:nvPr/>
        </p:nvGrpSpPr>
        <p:grpSpPr>
          <a:xfrm>
            <a:off x="938493" y="1076502"/>
            <a:ext cx="288032" cy="154419"/>
            <a:chOff x="938493" y="1076502"/>
            <a:chExt cx="288032" cy="154419"/>
          </a:xfrm>
        </p:grpSpPr>
        <p:sp>
          <p:nvSpPr>
            <p:cNvPr id="15" name="갈매기형 수장 14"/>
            <p:cNvSpPr/>
            <p:nvPr/>
          </p:nvSpPr>
          <p:spPr>
            <a:xfrm>
              <a:off x="1086144" y="1076502"/>
              <a:ext cx="140381" cy="154419"/>
            </a:xfrm>
            <a:prstGeom prst="chevron">
              <a:avLst/>
            </a:prstGeom>
            <a:solidFill>
              <a:srgbClr val="7AB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갈매기형 수장 15"/>
            <p:cNvSpPr/>
            <p:nvPr/>
          </p:nvSpPr>
          <p:spPr>
            <a:xfrm>
              <a:off x="938493" y="1076502"/>
              <a:ext cx="140381" cy="154419"/>
            </a:xfrm>
            <a:prstGeom prst="chevron">
              <a:avLst/>
            </a:prstGeom>
            <a:solidFill>
              <a:srgbClr val="7AB5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240403" y="938267"/>
            <a:ext cx="33315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‘</a:t>
            </a:r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몸튼튼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!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 </a:t>
            </a:r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마음든든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!’ 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이란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?</a:t>
            </a:r>
          </a:p>
        </p:txBody>
      </p:sp>
      <p:sp>
        <p:nvSpPr>
          <p:cNvPr id="32" name="직사각형 31"/>
          <p:cNvSpPr/>
          <p:nvPr/>
        </p:nvSpPr>
        <p:spPr>
          <a:xfrm>
            <a:off x="-28662" y="1796893"/>
            <a:ext cx="853704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각 삼각형 32"/>
          <p:cNvSpPr/>
          <p:nvPr/>
        </p:nvSpPr>
        <p:spPr>
          <a:xfrm rot="5400000">
            <a:off x="708807" y="2126966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사업소개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graphicFrame>
        <p:nvGraphicFramePr>
          <p:cNvPr id="11" name="다이어그램 10"/>
          <p:cNvGraphicFramePr/>
          <p:nvPr>
            <p:extLst>
              <p:ext uri="{D42A27DB-BD31-4B8C-83A1-F6EECF244321}">
                <p14:modId xmlns:p14="http://schemas.microsoft.com/office/powerpoint/2010/main" val="1917160404"/>
              </p:ext>
            </p:extLst>
          </p:nvPr>
        </p:nvGraphicFramePr>
        <p:xfrm>
          <a:off x="1766296" y="2467635"/>
          <a:ext cx="6190079" cy="35010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2054786" y="1618046"/>
            <a:ext cx="359426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</a:t>
            </a:r>
            <a:r>
              <a:rPr lang="ko-KR" altLang="en-US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과 </a:t>
            </a:r>
            <a:r>
              <a:rPr lang="ko-KR" altLang="en-US" sz="2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종사자</a:t>
            </a:r>
            <a:r>
              <a:rPr lang="ko-KR" altLang="en-US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가 함께하는 </a:t>
            </a:r>
          </a:p>
          <a:p>
            <a:pPr algn="ctr"/>
            <a:r>
              <a:rPr lang="ko-KR" altLang="en-US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정서지원∙신체향상 프로그램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28916" y="2728984"/>
            <a:ext cx="483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사회적 </a:t>
            </a:r>
            <a:r>
              <a:rPr lang="ko-KR" altLang="en-US" sz="1200" b="1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고립감과</a:t>
            </a:r>
            <a:r>
              <a:rPr lang="ko-KR" altLang="en-US" sz="12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우울감이</a:t>
            </a:r>
            <a:r>
              <a:rPr lang="ko-KR" altLang="en-US" sz="12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있으신 어르신들께 정서적 안정감을 드림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체조와 인사를 통해 종사자와 어르신들간의 유대감 형성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ko-KR" altLang="en-US" sz="1200" b="1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근골격계</a:t>
            </a: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질환 예방과 신체기능 향상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828916" y="3712430"/>
            <a:ext cx="49114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endParaRPr lang="ko-KR" altLang="en-US" sz="1000" b="1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고딕" pitchFamily="50" charset="-127"/>
              <a:ea typeface="나눔고딕" pitchFamily="50" charset="-127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매일 아침 인사와 체조를 통해 요양원에서 많은 시간을 함께하는 종사자와 </a:t>
            </a:r>
            <a:r>
              <a:rPr lang="ko-KR" altLang="en-US" sz="10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어르신들간의 </a:t>
            </a: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유대감을 형성하고 서로간의  존중과 소속감을 향상 시킬 수 있도록 한다</a:t>
            </a:r>
            <a:r>
              <a:rPr lang="en-US" altLang="ko-KR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나이가 들어감에 따라 </a:t>
            </a:r>
            <a:r>
              <a:rPr lang="ko-KR" altLang="en-US" sz="1000" b="1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근육량</a:t>
            </a: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감소</a:t>
            </a:r>
            <a:r>
              <a:rPr lang="en-US" altLang="ko-KR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1000" b="1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골밀도</a:t>
            </a: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손실 등이 가속화 됨에 따라 신체향상 </a:t>
            </a:r>
            <a:r>
              <a:rPr lang="ko-KR" altLang="en-US" sz="1000" b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프로그램을 </a:t>
            </a:r>
            <a:r>
              <a:rPr lang="ko-KR" altLang="en-US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통해 신체기능을 향상시킬 수 있도록 한다</a:t>
            </a:r>
            <a:r>
              <a:rPr lang="en-US" altLang="ko-KR" sz="10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864920" y="5178031"/>
            <a:ext cx="4839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 사회적 </a:t>
            </a:r>
            <a:r>
              <a:rPr lang="ko-KR" altLang="en-US" sz="1200" b="1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고립감과</a:t>
            </a: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</a:t>
            </a:r>
            <a:r>
              <a:rPr lang="ko-KR" altLang="en-US" sz="1200" b="1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우울감</a:t>
            </a: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 해소 및 소속감 형성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ko-KR" altLang="en-US" sz="1200" b="1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신체기능 향상과 잔존기능 유지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526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100022" y="860465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952371" y="860465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54281" y="722230"/>
            <a:ext cx="25904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근골격계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 질환이란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?</a:t>
            </a:r>
          </a:p>
        </p:txBody>
      </p:sp>
      <p:sp>
        <p:nvSpPr>
          <p:cNvPr id="20" name="갈매기형 수장 19"/>
          <p:cNvSpPr/>
          <p:nvPr/>
        </p:nvSpPr>
        <p:spPr>
          <a:xfrm>
            <a:off x="1092752" y="3573016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5" name="갈매기형 수장 24"/>
          <p:cNvSpPr/>
          <p:nvPr/>
        </p:nvSpPr>
        <p:spPr>
          <a:xfrm>
            <a:off x="945101" y="3573016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8292" y="3429000"/>
            <a:ext cx="36537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근골격계질환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 종류 및 증상</a:t>
            </a:r>
            <a:endParaRPr lang="en-US" altLang="ko-KR" sz="2200" b="1" dirty="0" smtClean="0">
              <a:ln>
                <a:solidFill>
                  <a:srgbClr val="7AB53D">
                    <a:alpha val="30000"/>
                  </a:srgbClr>
                </a:solidFill>
              </a:ln>
              <a:solidFill>
                <a:srgbClr val="7AB53D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42" y="4188791"/>
            <a:ext cx="1844827" cy="15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88" y="4294542"/>
            <a:ext cx="1641881" cy="1432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238902"/>
            <a:ext cx="1656184" cy="134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060" y="4287700"/>
            <a:ext cx="1668241" cy="13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396" y="4126224"/>
            <a:ext cx="1246958" cy="1460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65596" y="5654477"/>
            <a:ext cx="1114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근막통증후</a:t>
            </a:r>
            <a:r>
              <a:rPr lang="ko-KR" altLang="en-US" sz="1200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근</a:t>
            </a:r>
            <a:endParaRPr lang="en-US" altLang="ko-KR" sz="12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01725" y="5668388"/>
            <a:ext cx="11147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요통</a:t>
            </a:r>
            <a:endParaRPr lang="en-US" altLang="ko-KR" sz="12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464918" y="5668388"/>
            <a:ext cx="12240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수근관 </a:t>
            </a:r>
            <a:r>
              <a:rPr lang="ko-KR" altLang="en-US" sz="12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증후근</a:t>
            </a:r>
            <a:endParaRPr lang="en-US" altLang="ko-KR" sz="12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832964" y="5676529"/>
            <a:ext cx="16332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내상과염</a:t>
            </a:r>
            <a:r>
              <a:rPr lang="en-US" altLang="ko-KR" sz="12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/</a:t>
            </a:r>
            <a:r>
              <a:rPr lang="ko-KR" altLang="en-US" sz="12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외상과염</a:t>
            </a:r>
            <a:endParaRPr lang="en-US" altLang="ko-KR" sz="12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01204" y="5668388"/>
            <a:ext cx="15001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수완진동 </a:t>
            </a:r>
            <a:r>
              <a:rPr lang="ko-KR" altLang="en-US" sz="12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증후근</a:t>
            </a:r>
            <a:endParaRPr lang="en-US" altLang="ko-KR" sz="12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77842" y="1510045"/>
            <a:ext cx="81592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무리한 힘의 사용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반복적인 동작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부적절한 작업자세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날카로운 면과의 신체접촉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진동 및 온도 등의 </a:t>
            </a:r>
            <a:endParaRPr lang="en-US" altLang="ko-KR" sz="14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       요인으로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인해 근육과 신경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힘줄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인대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관절 등의 조직이 손상되어 신체에 나타나는 </a:t>
            </a: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건강장해</a:t>
            </a:r>
            <a:r>
              <a:rPr lang="en-US" altLang="ko-KR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ko-KR" altLang="en-US" sz="1400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근골격계질환은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 요통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수근관증후군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건염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흉곽출구증후군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, </a:t>
            </a:r>
            <a:r>
              <a:rPr lang="ko-KR" altLang="en-US" sz="1400" dirty="0" err="1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경추자세증후군</a:t>
            </a:r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 등으로 </a:t>
            </a:r>
            <a:r>
              <a:rPr lang="ko-KR" altLang="en-US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표현되기도 함</a:t>
            </a:r>
            <a:r>
              <a:rPr lang="en-US" altLang="ko-KR" sz="14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" pitchFamily="50" charset="-127"/>
                <a:ea typeface="나눔바른고딕" pitchFamily="50" charset="-127"/>
              </a:rPr>
              <a:t>.</a:t>
            </a:r>
            <a:endParaRPr lang="en-US" altLang="ko-KR" sz="14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" pitchFamily="50" charset="-127"/>
              <a:ea typeface="나눔바른고딕" pitchFamily="50" charset="-127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endParaRPr lang="en-US" altLang="ko-KR" sz="14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" pitchFamily="50" charset="-127"/>
              <a:ea typeface="나눔바른고딕" pitchFamily="50" charset="-127"/>
            </a:endParaRPr>
          </a:p>
        </p:txBody>
      </p:sp>
      <p:sp>
        <p:nvSpPr>
          <p:cNvPr id="33" name="직사각형 32"/>
          <p:cNvSpPr/>
          <p:nvPr/>
        </p:nvSpPr>
        <p:spPr>
          <a:xfrm>
            <a:off x="-28662" y="1796893"/>
            <a:ext cx="853704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직각 삼각형 33"/>
          <p:cNvSpPr/>
          <p:nvPr/>
        </p:nvSpPr>
        <p:spPr>
          <a:xfrm rot="5400000">
            <a:off x="708807" y="2126966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사업배경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418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86144" y="1076502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938493" y="1076502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40403" y="938267"/>
            <a:ext cx="32595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굿모닝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 건강체조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&amp;</a:t>
            </a:r>
            <a:r>
              <a:rPr lang="ko-KR" altLang="en-US" sz="2200" b="1" dirty="0" err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힘뇌체조</a:t>
            </a:r>
            <a:endParaRPr lang="en-US" altLang="ko-KR" sz="2200" b="1" dirty="0" smtClean="0">
              <a:ln>
                <a:solidFill>
                  <a:srgbClr val="7AB53D">
                    <a:alpha val="30000"/>
                  </a:srgbClr>
                </a:solidFill>
              </a:ln>
              <a:solidFill>
                <a:srgbClr val="7AB53D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804747357"/>
              </p:ext>
            </p:extLst>
          </p:nvPr>
        </p:nvGraphicFramePr>
        <p:xfrm>
          <a:off x="1524000" y="16793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직사각형 31"/>
          <p:cNvSpPr/>
          <p:nvPr/>
        </p:nvSpPr>
        <p:spPr>
          <a:xfrm>
            <a:off x="-28662" y="1796893"/>
            <a:ext cx="853704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각 삼각형 32"/>
          <p:cNvSpPr/>
          <p:nvPr/>
        </p:nvSpPr>
        <p:spPr>
          <a:xfrm rot="5400000">
            <a:off x="708807" y="2126966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사업소개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사업배경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9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갈매기형 수장 14"/>
          <p:cNvSpPr/>
          <p:nvPr/>
        </p:nvSpPr>
        <p:spPr>
          <a:xfrm>
            <a:off x="1086144" y="1076502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갈매기형 수장 15"/>
          <p:cNvSpPr/>
          <p:nvPr/>
        </p:nvSpPr>
        <p:spPr>
          <a:xfrm>
            <a:off x="938493" y="1076502"/>
            <a:ext cx="140381" cy="154419"/>
          </a:xfrm>
          <a:prstGeom prst="chevron">
            <a:avLst/>
          </a:prstGeom>
          <a:solidFill>
            <a:srgbClr val="7AB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86342" y="938267"/>
            <a:ext cx="27375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마음과 마음의 </a:t>
            </a:r>
            <a:r>
              <a:rPr lang="ko-KR" altLang="en-US" sz="2200" b="1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첫만남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아침인사</a:t>
            </a:r>
            <a:r>
              <a:rPr lang="en-US" altLang="ko-KR" sz="2200" b="1" dirty="0" smtClean="0">
                <a:ln>
                  <a:solidFill>
                    <a:srgbClr val="7AB53D">
                      <a:alpha val="30000"/>
                    </a:srgbClr>
                  </a:solidFill>
                </a:ln>
                <a:solidFill>
                  <a:srgbClr val="7AB53D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graphicFrame>
        <p:nvGraphicFramePr>
          <p:cNvPr id="2" name="다이어그램 1"/>
          <p:cNvGraphicFramePr/>
          <p:nvPr>
            <p:extLst>
              <p:ext uri="{D42A27DB-BD31-4B8C-83A1-F6EECF244321}">
                <p14:modId xmlns:p14="http://schemas.microsoft.com/office/powerpoint/2010/main" val="3524678405"/>
              </p:ext>
            </p:extLst>
          </p:nvPr>
        </p:nvGraphicFramePr>
        <p:xfrm>
          <a:off x="1524000" y="1679322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2" name="직사각형 31"/>
          <p:cNvSpPr/>
          <p:nvPr/>
        </p:nvSpPr>
        <p:spPr>
          <a:xfrm>
            <a:off x="-28662" y="1796893"/>
            <a:ext cx="853704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각 삼각형 32"/>
          <p:cNvSpPr/>
          <p:nvPr/>
        </p:nvSpPr>
        <p:spPr>
          <a:xfrm rot="5400000">
            <a:off x="708807" y="2126966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TextBox 33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사업배경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 사업계획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429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직사각형 24"/>
          <p:cNvSpPr/>
          <p:nvPr/>
        </p:nvSpPr>
        <p:spPr>
          <a:xfrm>
            <a:off x="1250095" y="878203"/>
            <a:ext cx="1673426" cy="299539"/>
          </a:xfrm>
          <a:prstGeom prst="rect">
            <a:avLst/>
          </a:prstGeom>
          <a:solidFill>
            <a:srgbClr val="92D05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/>
          </a:p>
        </p:txBody>
      </p:sp>
      <p:sp>
        <p:nvSpPr>
          <p:cNvPr id="53" name="TextBox 52"/>
          <p:cNvSpPr txBox="1"/>
          <p:nvPr/>
        </p:nvSpPr>
        <p:spPr>
          <a:xfrm>
            <a:off x="1259631" y="636136"/>
            <a:ext cx="378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몸튼튼</a:t>
            </a:r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! </a:t>
            </a:r>
            <a:r>
              <a:rPr lang="ko-KR" altLang="en-US" sz="1600" dirty="0" err="1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마음든든</a:t>
            </a:r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!   </a:t>
            </a:r>
            <a:r>
              <a:rPr lang="en-US" altLang="ko-KR" sz="3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3</a:t>
            </a:r>
            <a:r>
              <a:rPr lang="ko-KR" altLang="en-US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스퀘어 ExtraBold" pitchFamily="50" charset="-127"/>
                <a:ea typeface="나눔스퀘어 ExtraBold" pitchFamily="50" charset="-127"/>
              </a:rPr>
              <a:t>가지 프로그램</a:t>
            </a:r>
            <a:endParaRPr lang="en-US" altLang="ko-KR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cxnSp>
        <p:nvCxnSpPr>
          <p:cNvPr id="4" name="직선 연결선 3"/>
          <p:cNvCxnSpPr/>
          <p:nvPr/>
        </p:nvCxnSpPr>
        <p:spPr>
          <a:xfrm>
            <a:off x="683568" y="-371068"/>
            <a:ext cx="0" cy="7472476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직선 연결선 4"/>
          <p:cNvCxnSpPr/>
          <p:nvPr/>
        </p:nvCxnSpPr>
        <p:spPr>
          <a:xfrm flipH="1">
            <a:off x="692540" y="548680"/>
            <a:ext cx="9295796" cy="0"/>
          </a:xfrm>
          <a:prstGeom prst="line">
            <a:avLst/>
          </a:prstGeom>
          <a:ln>
            <a:solidFill>
              <a:schemeClr val="bg1">
                <a:lumMod val="65000"/>
                <a:alpha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/>
          <p:cNvSpPr/>
          <p:nvPr/>
        </p:nvSpPr>
        <p:spPr>
          <a:xfrm>
            <a:off x="3502613" y="3141208"/>
            <a:ext cx="2160000" cy="2160000"/>
          </a:xfrm>
          <a:prstGeom prst="ellipse">
            <a:avLst/>
          </a:prstGeom>
          <a:noFill/>
          <a:ln w="22225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/>
          <p:cNvSpPr/>
          <p:nvPr/>
        </p:nvSpPr>
        <p:spPr>
          <a:xfrm>
            <a:off x="4469401" y="3073473"/>
            <a:ext cx="180000" cy="180000"/>
          </a:xfrm>
          <a:prstGeom prst="ellipse">
            <a:avLst/>
          </a:prstGeom>
          <a:solidFill>
            <a:srgbClr val="272123"/>
          </a:solidFill>
          <a:ln w="50800">
            <a:solidFill>
              <a:srgbClr val="AF906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3502493" y="4571572"/>
            <a:ext cx="180000" cy="180000"/>
          </a:xfrm>
          <a:prstGeom prst="ellipse">
            <a:avLst/>
          </a:prstGeom>
          <a:solidFill>
            <a:srgbClr val="272123"/>
          </a:solidFill>
          <a:ln w="50800">
            <a:solidFill>
              <a:srgbClr val="AF906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5482733" y="4571572"/>
            <a:ext cx="180000" cy="180000"/>
          </a:xfrm>
          <a:prstGeom prst="ellipse">
            <a:avLst/>
          </a:prstGeom>
          <a:solidFill>
            <a:srgbClr val="272123"/>
          </a:solidFill>
          <a:ln w="50800">
            <a:solidFill>
              <a:srgbClr val="AF9061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갈매기형 수장 25"/>
          <p:cNvSpPr/>
          <p:nvPr/>
        </p:nvSpPr>
        <p:spPr>
          <a:xfrm>
            <a:off x="1066281" y="996427"/>
            <a:ext cx="140381" cy="154419"/>
          </a:xfrm>
          <a:prstGeom prst="chevron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7" name="갈매기형 수장 26"/>
          <p:cNvSpPr/>
          <p:nvPr/>
        </p:nvSpPr>
        <p:spPr>
          <a:xfrm>
            <a:off x="918630" y="996427"/>
            <a:ext cx="140381" cy="154419"/>
          </a:xfrm>
          <a:prstGeom prst="chevron">
            <a:avLst/>
          </a:prstGeom>
          <a:solidFill>
            <a:srgbClr val="272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" name="설명선 1 2"/>
          <p:cNvSpPr/>
          <p:nvPr/>
        </p:nvSpPr>
        <p:spPr>
          <a:xfrm>
            <a:off x="6047167" y="1492898"/>
            <a:ext cx="2522274" cy="937177"/>
          </a:xfrm>
          <a:prstGeom prst="borderCallout1">
            <a:avLst/>
          </a:prstGeom>
          <a:solidFill>
            <a:schemeClr val="bg1"/>
          </a:solidFill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4" name="설명선 1 33"/>
          <p:cNvSpPr/>
          <p:nvPr/>
        </p:nvSpPr>
        <p:spPr>
          <a:xfrm>
            <a:off x="1259632" y="5330071"/>
            <a:ext cx="2522274" cy="937177"/>
          </a:xfrm>
          <a:prstGeom prst="borderCallout1">
            <a:avLst>
              <a:gd name="adj1" fmla="val -54428"/>
              <a:gd name="adj2" fmla="val 44536"/>
              <a:gd name="adj3" fmla="val -16576"/>
              <a:gd name="adj4" fmla="val 9627"/>
            </a:avLst>
          </a:prstGeom>
          <a:solidFill>
            <a:schemeClr val="bg1"/>
          </a:solidFill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설명선 1 34"/>
          <p:cNvSpPr/>
          <p:nvPr/>
        </p:nvSpPr>
        <p:spPr>
          <a:xfrm>
            <a:off x="6047167" y="5319951"/>
            <a:ext cx="2522274" cy="937177"/>
          </a:xfrm>
          <a:prstGeom prst="borderCallout1">
            <a:avLst>
              <a:gd name="adj1" fmla="val -67640"/>
              <a:gd name="adj2" fmla="val 48313"/>
              <a:gd name="adj3" fmla="val -26740"/>
              <a:gd name="adj4" fmla="val 89685"/>
            </a:avLst>
          </a:prstGeom>
          <a:solidFill>
            <a:schemeClr val="bg1"/>
          </a:solidFill>
          <a:ln w="6350">
            <a:solidFill>
              <a:srgbClr val="AF90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2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2743">
            <a:off x="3578256" y="3154353"/>
            <a:ext cx="2014415" cy="2016388"/>
          </a:xfrm>
          <a:prstGeom prst="rect">
            <a:avLst/>
          </a:prstGeom>
        </p:spPr>
      </p:pic>
      <p:sp>
        <p:nvSpPr>
          <p:cNvPr id="30" name="직사각형 29"/>
          <p:cNvSpPr/>
          <p:nvPr/>
        </p:nvSpPr>
        <p:spPr>
          <a:xfrm>
            <a:off x="-15128" y="2293411"/>
            <a:ext cx="834325" cy="34350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각 삼각형 30"/>
          <p:cNvSpPr/>
          <p:nvPr/>
        </p:nvSpPr>
        <p:spPr>
          <a:xfrm rot="5400000">
            <a:off x="705969" y="2623483"/>
            <a:ext cx="81142" cy="108000"/>
          </a:xfrm>
          <a:prstGeom prst="rtTriangl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/>
          <p:cNvSpPr txBox="1"/>
          <p:nvPr/>
        </p:nvSpPr>
        <p:spPr>
          <a:xfrm>
            <a:off x="137197" y="899006"/>
            <a:ext cx="5413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00</a:t>
            </a:r>
            <a:endParaRPr lang="en-US" altLang="ko-KR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chemeClr val="bg1">
                  <a:lumMod val="85000"/>
                </a:schemeClr>
              </a:solidFill>
              <a:latin typeface="Yoon 윤고딕 520_TT" pitchFamily="18" charset="-127"/>
              <a:ea typeface="Yoon 윤고딕 520_TT" pitchFamily="18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3549" y="134076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3549" y="1819563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02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23548" y="229835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03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3549" y="2780928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04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23549" y="3255059"/>
            <a:ext cx="4503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Yoon 윤고딕 520_TT" pitchFamily="18" charset="-127"/>
                <a:ea typeface="Yoon 윤고딕 520_TT" pitchFamily="18" charset="-127"/>
              </a:rPr>
              <a:t>05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987824" y="77532"/>
            <a:ext cx="66443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시설소개  사업배경   </a:t>
            </a:r>
            <a:r>
              <a:rPr lang="ko-KR" altLang="en-US" sz="1600" b="1" i="1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사업계획</a:t>
            </a:r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바른고딕 Light" pitchFamily="50" charset="-127"/>
                <a:ea typeface="나눔바른고딕 Light" pitchFamily="50" charset="-127"/>
              </a:rPr>
              <a:t>   사업진행  사업결과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272123"/>
              </a:solidFill>
              <a:latin typeface="나눔바른고딕 Light" pitchFamily="50" charset="-127"/>
              <a:ea typeface="나눔바른고딕 Light" pitchFamily="50" charset="-127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35945" y="1579795"/>
            <a:ext cx="2160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모든 어르신들이 진행하되 </a:t>
            </a: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보행이 제한된 어르신들은 </a:t>
            </a:r>
          </a:p>
          <a:p>
            <a:pPr algn="ctr"/>
            <a:r>
              <a:rPr lang="ko-KR" altLang="en-US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앉아서 진행한다</a:t>
            </a:r>
            <a:r>
              <a:rPr lang="en-US" altLang="ko-KR" sz="14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35945" y="547549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어르신들의 건강상태를 파악해 </a:t>
            </a:r>
          </a:p>
          <a:p>
            <a:pPr algn="ctr"/>
            <a:r>
              <a:rPr lang="ko-KR" altLang="en-US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개인별 필요한 프로그램을 제공한다</a:t>
            </a:r>
            <a:r>
              <a:rPr lang="en-US" altLang="ko-KR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432253" y="5475493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주</a:t>
            </a:r>
            <a:r>
              <a:rPr lang="en-US" altLang="ko-KR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1-2</a:t>
            </a:r>
            <a:r>
              <a:rPr lang="ko-KR" altLang="en-US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회 어르신들의 잔존기능 유지를 위한 다양한 프로그램을 제공한다</a:t>
            </a:r>
            <a:r>
              <a:rPr lang="en-US" altLang="ko-KR" sz="12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272123"/>
                </a:solidFill>
                <a:latin typeface="나눔고딕" pitchFamily="50" charset="-127"/>
                <a:ea typeface="나눔고딕" pitchFamily="50" charset="-127"/>
              </a:rPr>
              <a:t>.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120990" y="4458511"/>
            <a:ext cx="15615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신체향상 </a:t>
            </a:r>
            <a:endParaRPr lang="en-US" altLang="ko-KR" sz="1600" dirty="0" smtClean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1600" dirty="0" smtClean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FDA800"/>
                </a:solidFill>
                <a:latin typeface="나눔고딕" pitchFamily="50" charset="-127"/>
                <a:ea typeface="나눔고딕" pitchFamily="50" charset="-127"/>
              </a:rPr>
              <a:t>프로그램</a:t>
            </a:r>
            <a:endParaRPr lang="ko-KR" altLang="en-US" sz="1600" dirty="0">
              <a:ln>
                <a:solidFill>
                  <a:schemeClr val="tx1">
                    <a:alpha val="30000"/>
                  </a:schemeClr>
                </a:solidFill>
              </a:ln>
              <a:solidFill>
                <a:srgbClr val="FDA80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47441" y="4492295"/>
            <a:ext cx="1561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dirty="0">
                <a:ln>
                  <a:solidFill>
                    <a:schemeClr val="tx1">
                      <a:alpha val="30000"/>
                    </a:schemeClr>
                  </a:solidFill>
                </a:ln>
                <a:solidFill>
                  <a:srgbClr val="FF0000"/>
                </a:solidFill>
                <a:latin typeface="나눔고딕" pitchFamily="50" charset="-127"/>
                <a:ea typeface="나눔고딕" pitchFamily="50" charset="-127"/>
              </a:rPr>
              <a:t>개별 프로그램</a:t>
            </a:r>
          </a:p>
        </p:txBody>
      </p:sp>
      <p:sp>
        <p:nvSpPr>
          <p:cNvPr id="8" name="직사각형 7"/>
          <p:cNvSpPr/>
          <p:nvPr/>
        </p:nvSpPr>
        <p:spPr>
          <a:xfrm>
            <a:off x="3558165" y="2354317"/>
            <a:ext cx="20024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b="1" dirty="0" err="1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00B050"/>
                </a:solidFill>
                <a:latin typeface="나눔바른고딕 Light" pitchFamily="50" charset="-127"/>
                <a:ea typeface="나눔바른고딕 Light" pitchFamily="50" charset="-127"/>
              </a:rPr>
              <a:t>굿모닝</a:t>
            </a:r>
            <a:endParaRPr lang="ko-KR" altLang="en-US" b="1" dirty="0">
              <a:ln>
                <a:solidFill>
                  <a:srgbClr val="FDA800">
                    <a:alpha val="30000"/>
                  </a:srgbClr>
                </a:solidFill>
              </a:ln>
              <a:solidFill>
                <a:srgbClr val="00B050"/>
              </a:solidFill>
              <a:latin typeface="나눔바른고딕 Light" pitchFamily="50" charset="-127"/>
              <a:ea typeface="나눔바른고딕 Light" pitchFamily="50" charset="-127"/>
            </a:endParaRPr>
          </a:p>
          <a:p>
            <a:pPr algn="ctr"/>
            <a:r>
              <a:rPr lang="ko-KR" altLang="en-US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00B050"/>
                </a:solidFill>
                <a:latin typeface="나눔바른고딕 Light" pitchFamily="50" charset="-127"/>
                <a:ea typeface="나눔바른고딕 Light" pitchFamily="50" charset="-127"/>
              </a:rPr>
              <a:t>건강체조</a:t>
            </a:r>
            <a:r>
              <a:rPr lang="en-US" altLang="ko-KR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00B050"/>
                </a:solidFill>
                <a:latin typeface="나눔바른고딕 Light" pitchFamily="50" charset="-127"/>
                <a:ea typeface="나눔바른고딕 Light" pitchFamily="50" charset="-127"/>
              </a:rPr>
              <a:t>&amp;</a:t>
            </a:r>
            <a:r>
              <a:rPr lang="ko-KR" altLang="en-US" b="1" dirty="0">
                <a:ln>
                  <a:solidFill>
                    <a:srgbClr val="FDA800">
                      <a:alpha val="30000"/>
                    </a:srgbClr>
                  </a:solidFill>
                </a:ln>
                <a:solidFill>
                  <a:srgbClr val="00B050"/>
                </a:solidFill>
                <a:latin typeface="나눔바른고딕 Light" pitchFamily="50" charset="-127"/>
                <a:ea typeface="나눔바른고딕 Light" pitchFamily="50" charset="-127"/>
              </a:rPr>
              <a:t>아침인사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6459407"/>
            <a:ext cx="1143382" cy="22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69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</TotalTime>
  <Words>1178</Words>
  <Application>Microsoft Office PowerPoint</Application>
  <PresentationFormat>화면 슬라이드 쇼(4:3)</PresentationFormat>
  <Paragraphs>326</Paragraphs>
  <Slides>24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11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24</vt:i4>
      </vt:variant>
    </vt:vector>
  </HeadingPairs>
  <TitlesOfParts>
    <vt:vector size="36" baseType="lpstr">
      <vt:lpstr>굴림</vt:lpstr>
      <vt:lpstr>Arial</vt:lpstr>
      <vt:lpstr>a바른생각</vt:lpstr>
      <vt:lpstr>나눔스퀘어 ExtraBold</vt:lpstr>
      <vt:lpstr>Yoon 윤고딕 520_TT</vt:lpstr>
      <vt:lpstr>나눔고딕</vt:lpstr>
      <vt:lpstr>맑은 고딕</vt:lpstr>
      <vt:lpstr>Utsaah</vt:lpstr>
      <vt:lpstr>Wingdings</vt:lpstr>
      <vt:lpstr>나눔바른고딕</vt:lpstr>
      <vt:lpstr>나눔바른고딕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hp</dc:creator>
  <cp:lastModifiedBy>Windows 사용자</cp:lastModifiedBy>
  <cp:revision>221</cp:revision>
  <dcterms:created xsi:type="dcterms:W3CDTF">2013-09-05T09:43:46Z</dcterms:created>
  <dcterms:modified xsi:type="dcterms:W3CDTF">2020-09-15T00:13:09Z</dcterms:modified>
</cp:coreProperties>
</file>