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1" r:id="rId2"/>
    <p:sldId id="293" r:id="rId3"/>
    <p:sldId id="298" r:id="rId4"/>
    <p:sldId id="273" r:id="rId5"/>
    <p:sldId id="274" r:id="rId6"/>
    <p:sldId id="303" r:id="rId7"/>
    <p:sldId id="275" r:id="rId8"/>
    <p:sldId id="304" r:id="rId9"/>
    <p:sldId id="305" r:id="rId10"/>
    <p:sldId id="306" r:id="rId11"/>
    <p:sldId id="307" r:id="rId12"/>
    <p:sldId id="283" r:id="rId13"/>
    <p:sldId id="308" r:id="rId14"/>
    <p:sldId id="309" r:id="rId15"/>
    <p:sldId id="302" r:id="rId16"/>
    <p:sldId id="310" r:id="rId17"/>
    <p:sldId id="291" r:id="rId18"/>
  </p:sldIdLst>
  <p:sldSz cx="9906000" cy="6858000" type="A4"/>
  <p:notesSz cx="6797675" cy="9926638"/>
  <p:defaultTextStyle>
    <a:defPPr marL="0" marR="0" indent="0" algn="l" defTabSz="40233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100584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201168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301752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402336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502920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603504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704088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804672" algn="just" defTabSz="363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103"/>
    <a:srgbClr val="FFFFFF"/>
    <a:srgbClr val="FE90F1"/>
    <a:srgbClr val="C5FD7B"/>
    <a:srgbClr val="C202AB"/>
    <a:srgbClr val="627BBA"/>
    <a:srgbClr val="000000"/>
    <a:srgbClr val="1A78B9"/>
    <a:srgbClr val="E9F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464" autoAdjust="0"/>
  </p:normalViewPr>
  <p:slideViewPr>
    <p:cSldViewPr snapToGrid="0" snapToObjects="1">
      <p:cViewPr varScale="1">
        <p:scale>
          <a:sx n="86" d="100"/>
          <a:sy n="86" d="100"/>
        </p:scale>
        <p:origin x="-150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3740A-742D-47AC-ABD2-1527967AB1E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F1703602-D5AC-43CD-8AC3-6FFF16B12679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24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홍보담당</a:t>
          </a:r>
          <a:endParaRPr lang="ko-KR" altLang="en-US" sz="2400" b="1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7DE952E2-D167-4608-89A9-E7E69AB00365}" type="parTrans" cxnId="{88A163E8-93CB-4A61-989E-7D8CEC68C6EF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8A3E7A5-E64A-4BB8-81D2-0C497CC18F5C}" type="sibTrans" cxnId="{88A163E8-93CB-4A61-989E-7D8CEC68C6EF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9CD35A5-B516-49F7-9EBB-EBC7DA76D4E7}">
      <dgm:prSet phldrT="[텍스트]" custT="1"/>
      <dgm:spPr/>
      <dgm:t>
        <a:bodyPr/>
        <a:lstStyle/>
        <a:p>
          <a:pPr algn="l" latinLnBrk="1">
            <a:lnSpc>
              <a:spcPct val="150000"/>
            </a:lnSpc>
          </a:pP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보호자 면회진행 내용 홍보 및 예약자 관리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D04F62D-33AE-4535-9472-B466D8E3F206}" type="parTrans" cxnId="{6DF33E78-7366-4BE9-A4C4-1C8113978DBA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43AA5070-5273-4CCF-B513-7667EAFE2B14}" type="sibTrans" cxnId="{6DF33E78-7366-4BE9-A4C4-1C8113978DBA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6F92E72A-6D16-476D-90C4-1105E2C4EEC9}">
      <dgm:prSet phldrT="[텍스트]" custT="1"/>
      <dgm:spPr/>
      <dgm:t>
        <a:bodyPr/>
        <a:lstStyle/>
        <a:p>
          <a:pPr algn="just" latinLnBrk="1">
            <a:lnSpc>
              <a:spcPct val="150000"/>
            </a:lnSpc>
          </a:pP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예약 마감 후 면회 스케줄  </a:t>
          </a:r>
          <a:r>
            <a:rPr lang="ko-KR" altLang="en-US" sz="1600" b="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요양동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전달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49F8218F-C0DC-4531-92EF-0FD99D17CC0C}" type="parTrans" cxnId="{5569F216-5EB2-4E74-BFD8-B21254448A52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D1630B5-2FD2-4C06-9493-B15067FF74BC}" type="sibTrans" cxnId="{5569F216-5EB2-4E74-BFD8-B21254448A52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4ADB7156-6DB9-404C-8C07-040CA98F0BFE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24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안내데스크</a:t>
          </a:r>
          <a:endParaRPr lang="en-US" altLang="ko-KR" sz="2400" b="1" dirty="0" smtClean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>
            <a:lnSpc>
              <a:spcPct val="150000"/>
            </a:lnSpc>
          </a:pPr>
          <a:r>
            <a:rPr lang="en-US" altLang="ko-KR" sz="24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24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임시 검역소</a:t>
          </a:r>
          <a:r>
            <a:rPr lang="en-US" altLang="ko-KR" sz="24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2400" b="1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14E9743-6153-43E2-9E36-067545C9CBE1}" type="parTrans" cxnId="{D77FD145-E946-4ABF-AC23-51B52A5A8C0A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51F6A5A-0DA7-440A-B2C4-DE94E8E1000B}" type="sibTrans" cxnId="{D77FD145-E946-4ABF-AC23-51B52A5A8C0A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FDC0829-733B-4F28-8240-D6CCB1B59B08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1600" b="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요양동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연락 및 면회실적 관리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4FAA9095-74DA-42E0-B67D-8DBF43FDFF88}" type="parTrans" cxnId="{7D78E8B2-4C4D-4ACD-BE6E-A4567AD49EF6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55F62FC6-7DAA-404D-A973-AF86CB015E0C}" type="sibTrans" cxnId="{7D78E8B2-4C4D-4ACD-BE6E-A4567AD49EF6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EE5E4B2A-6714-46DA-A7A8-0C3608BE86B4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20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층별 </a:t>
          </a:r>
          <a:r>
            <a:rPr lang="ko-KR" altLang="en-US" sz="2000" b="1" dirty="0" err="1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요양동</a:t>
          </a:r>
          <a:endParaRPr lang="en-US" altLang="ko-KR" sz="2000" b="1" dirty="0" smtClean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>
            <a:lnSpc>
              <a:spcPct val="150000"/>
            </a:lnSpc>
          </a:pPr>
          <a:r>
            <a:rPr lang="en-US" altLang="ko-KR" sz="20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2000" b="1" dirty="0" err="1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요양보호사</a:t>
          </a:r>
          <a:r>
            <a:rPr lang="en-US" altLang="ko-KR" sz="2000" b="1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2000" b="1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7FD642F1-F8AA-481C-A8FB-4C319E3F735B}" type="parTrans" cxnId="{A59B923F-9966-42F2-A5F5-F8386A235730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06D74F5-2DE8-4D9A-ABE8-0619287EEE33}" type="sibTrans" cxnId="{A59B923F-9966-42F2-A5F5-F8386A235730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3BC845F2-4E60-4F01-BD2A-AD02ABB3BA2E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면회대상 어르신 이동지원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DBA15D4-5F71-4374-8F30-4BD7039DBE1F}" type="parTrans" cxnId="{1CFD53C9-E62B-4EA2-B925-E3E087DEBF54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F835E93-1D40-43D8-BEDE-88240DB6CCAF}" type="sibTrans" cxnId="{1CFD53C9-E62B-4EA2-B925-E3E087DEBF54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516C8D6-29A5-4EA8-9B62-14AC9BBECFDC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입장 시 </a:t>
          </a:r>
          <a:r>
            <a:rPr lang="ko-KR" altLang="en-US" sz="1600" b="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손소독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실시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EAE8CBA-EE57-48EF-BC73-5C1425265157}" type="parTrans" cxnId="{30C16DCA-4AA2-4924-BA2B-311B0403ECBF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3861816-3D39-42FE-AA48-60558DC593B0}" type="sibTrans" cxnId="{30C16DCA-4AA2-4924-BA2B-311B0403ECBF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E8FD47B-75C5-4BBF-A62E-B59F950C49C1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1600" b="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태블릿</a:t>
          </a:r>
          <a:r>
            <a:rPr lang="en-US" altLang="ko-KR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PC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관리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1B1BFD5-2A09-4DF1-9B92-18A47AC8B1A1}" type="parTrans" cxnId="{C66C5A55-9EB5-4620-BB5F-3F645F91F244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EFA1F165-D4D1-4897-A833-9DD4CFEC0567}" type="sibTrans" cxnId="{C66C5A55-9EB5-4620-BB5F-3F645F91F244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C6627423-5A4E-4E83-A0AD-6432F4F30278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면회 전</a:t>
          </a:r>
          <a:r>
            <a:rPr 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·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후 소독관리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AEF8DA7F-32D1-4405-81A4-592D3F04F74B}" type="parTrans" cxnId="{923AE108-C6FE-4DF1-B174-0B1A30278127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56E8640-0569-4431-8103-270DE2F7C2A8}" type="sibTrans" cxnId="{923AE108-C6FE-4DF1-B174-0B1A30278127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2748DFD0-B1CD-4C91-9596-03060415D6FC}">
      <dgm:prSet phldrT="[텍스트]" custT="1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어르신 면회 지원 </a:t>
          </a:r>
          <a:r>
            <a:rPr lang="en-US" altLang="ko-KR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1600" b="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태블릿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en-US" altLang="ko-KR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PC </a:t>
          </a:r>
          <a:r>
            <a:rPr lang="ko-KR" altLang="en-US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통화 지원</a:t>
          </a:r>
          <a:r>
            <a:rPr lang="en-US" altLang="ko-KR" sz="1600" b="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1600" b="0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B14BA05-0CFA-4AB3-A6AE-CC60705D189B}" type="parTrans" cxnId="{CFAEEE2E-3AF1-4FD9-A963-4E3153A90323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FA878C0C-3A96-4F13-96E2-3CA9F8207B64}" type="sibTrans" cxnId="{CFAEEE2E-3AF1-4FD9-A963-4E3153A90323}">
      <dgm:prSet/>
      <dgm:spPr/>
      <dgm:t>
        <a:bodyPr/>
        <a:lstStyle/>
        <a:p>
          <a:pPr latinLnBrk="1">
            <a:lnSpc>
              <a:spcPct val="150000"/>
            </a:lnSpc>
          </a:pPr>
          <a:endParaRPr lang="ko-KR" altLang="en-US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8A01E4CA-2F4F-4E0E-BBEE-FA9BE5FB372B}" type="pres">
      <dgm:prSet presAssocID="{DAC3740A-742D-47AC-ABD2-1527967AB1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BEE47C-85C5-4745-9C17-054F047AD041}" type="pres">
      <dgm:prSet presAssocID="{F1703602-D5AC-43CD-8AC3-6FFF16B12679}" presName="linNode" presStyleCnt="0"/>
      <dgm:spPr/>
    </dgm:pt>
    <dgm:pt modelId="{19FC3DB8-FECB-4F54-983F-EA02E84D7EE0}" type="pres">
      <dgm:prSet presAssocID="{F1703602-D5AC-43CD-8AC3-6FFF16B126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6A721C-0E41-4669-BF02-8CEAEE870082}" type="pres">
      <dgm:prSet presAssocID="{F1703602-D5AC-43CD-8AC3-6FFF16B12679}" presName="descendantText" presStyleLbl="alignAccFollowNode1" presStyleIdx="0" presStyleCnt="3" custScaleY="125379" custLinFactNeighborX="-6955" custLinFactNeighborY="-2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5EC614-A352-4DBF-AFFF-C6658BD469A3}" type="pres">
      <dgm:prSet presAssocID="{28A3E7A5-E64A-4BB8-81D2-0C497CC18F5C}" presName="sp" presStyleCnt="0"/>
      <dgm:spPr/>
    </dgm:pt>
    <dgm:pt modelId="{80DEDE84-9CCF-49F2-95A5-1031A2C82EF6}" type="pres">
      <dgm:prSet presAssocID="{4ADB7156-6DB9-404C-8C07-040CA98F0BFE}" presName="linNode" presStyleCnt="0"/>
      <dgm:spPr/>
    </dgm:pt>
    <dgm:pt modelId="{62F7010B-8928-4A89-A8C5-19F185C10C84}" type="pres">
      <dgm:prSet presAssocID="{4ADB7156-6DB9-404C-8C07-040CA98F0B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44B189-2A49-4A8D-8E78-DC1189C693FD}" type="pres">
      <dgm:prSet presAssocID="{4ADB7156-6DB9-404C-8C07-040CA98F0BFE}" presName="descendantText" presStyleLbl="alignAccFollowNode1" presStyleIdx="1" presStyleCnt="3" custScaleY="122044" custLinFactNeighborX="-6948" custLinFactNeighborY="7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C0B89B-2E8A-4D35-9E0D-A79A86B90AB4}" type="pres">
      <dgm:prSet presAssocID="{951F6A5A-0DA7-440A-B2C4-DE94E8E1000B}" presName="sp" presStyleCnt="0"/>
      <dgm:spPr/>
    </dgm:pt>
    <dgm:pt modelId="{3EBFA876-BC6E-4B32-A57A-818F4FD83B94}" type="pres">
      <dgm:prSet presAssocID="{EE5E4B2A-6714-46DA-A7A8-0C3608BE86B4}" presName="linNode" presStyleCnt="0"/>
      <dgm:spPr/>
    </dgm:pt>
    <dgm:pt modelId="{2F6FBDF1-3E42-4700-8D94-F1E645E15A67}" type="pres">
      <dgm:prSet presAssocID="{EE5E4B2A-6714-46DA-A7A8-0C3608BE86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FB2454-D09D-4189-99BD-C0A3EB3DA37F}" type="pres">
      <dgm:prSet presAssocID="{EE5E4B2A-6714-46DA-A7A8-0C3608BE86B4}" presName="descendantText" presStyleLbl="alignAccFollowNode1" presStyleIdx="2" presStyleCnt="3" custScaleY="123615" custLinFactNeighborX="-7552" custLinFactNeighborY="9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66C5A55-9EB5-4620-BB5F-3F645F91F244}" srcId="{4ADB7156-6DB9-404C-8C07-040CA98F0BFE}" destId="{0E8FD47B-75C5-4BBF-A62E-B59F950C49C1}" srcOrd="1" destOrd="0" parTransId="{A1B1BFD5-2A09-4DF1-9B92-18A47AC8B1A1}" sibTransId="{EFA1F165-D4D1-4897-A833-9DD4CFEC0567}"/>
    <dgm:cxn modelId="{90D8A897-CE2A-4FF4-A5B6-A1734F856D8C}" type="presOf" srcId="{C6627423-5A4E-4E83-A0AD-6432F4F30278}" destId="{7444B189-2A49-4A8D-8E78-DC1189C693FD}" srcOrd="0" destOrd="2" presId="urn:microsoft.com/office/officeart/2005/8/layout/vList5"/>
    <dgm:cxn modelId="{84AD06CC-4578-4748-9D36-3C488F3EBCB0}" type="presOf" srcId="{2748DFD0-B1CD-4C91-9596-03060415D6FC}" destId="{0EFB2454-D09D-4189-99BD-C0A3EB3DA37F}" srcOrd="0" destOrd="2" presId="urn:microsoft.com/office/officeart/2005/8/layout/vList5"/>
    <dgm:cxn modelId="{4BD500E1-732C-47DD-B37D-3E37039BDFF4}" type="presOf" srcId="{EE5E4B2A-6714-46DA-A7A8-0C3608BE86B4}" destId="{2F6FBDF1-3E42-4700-8D94-F1E645E15A67}" srcOrd="0" destOrd="0" presId="urn:microsoft.com/office/officeart/2005/8/layout/vList5"/>
    <dgm:cxn modelId="{1CFD53C9-E62B-4EA2-B925-E3E087DEBF54}" srcId="{EE5E4B2A-6714-46DA-A7A8-0C3608BE86B4}" destId="{3BC845F2-4E60-4F01-BD2A-AD02ABB3BA2E}" srcOrd="0" destOrd="0" parTransId="{9DBA15D4-5F71-4374-8F30-4BD7039DBE1F}" sibTransId="{AF835E93-1D40-43D8-BEDE-88240DB6CCAF}"/>
    <dgm:cxn modelId="{8C2A4698-0330-49DF-961F-C0EBC974D840}" type="presOf" srcId="{0516C8D6-29A5-4EA8-9B62-14AC9BBECFDC}" destId="{0EFB2454-D09D-4189-99BD-C0A3EB3DA37F}" srcOrd="0" destOrd="1" presId="urn:microsoft.com/office/officeart/2005/8/layout/vList5"/>
    <dgm:cxn modelId="{5569F216-5EB2-4E74-BFD8-B21254448A52}" srcId="{F1703602-D5AC-43CD-8AC3-6FFF16B12679}" destId="{6F92E72A-6D16-476D-90C4-1105E2C4EEC9}" srcOrd="1" destOrd="0" parTransId="{49F8218F-C0DC-4531-92EF-0FD99D17CC0C}" sibTransId="{0D1630B5-2FD2-4C06-9493-B15067FF74BC}"/>
    <dgm:cxn modelId="{CCEA958F-B90D-4CD8-AC70-641C7DDFC3C5}" type="presOf" srcId="{0E8FD47B-75C5-4BBF-A62E-B59F950C49C1}" destId="{7444B189-2A49-4A8D-8E78-DC1189C693FD}" srcOrd="0" destOrd="1" presId="urn:microsoft.com/office/officeart/2005/8/layout/vList5"/>
    <dgm:cxn modelId="{6DF33E78-7366-4BE9-A4C4-1C8113978DBA}" srcId="{F1703602-D5AC-43CD-8AC3-6FFF16B12679}" destId="{B9CD35A5-B516-49F7-9EBB-EBC7DA76D4E7}" srcOrd="0" destOrd="0" parTransId="{2D04F62D-33AE-4535-9472-B466D8E3F206}" sibTransId="{43AA5070-5273-4CCF-B513-7667EAFE2B14}"/>
    <dgm:cxn modelId="{B186FF19-E6A6-42B6-8DDF-F73C87419EB2}" type="presOf" srcId="{AFDC0829-733B-4F28-8240-D6CCB1B59B08}" destId="{7444B189-2A49-4A8D-8E78-DC1189C693FD}" srcOrd="0" destOrd="0" presId="urn:microsoft.com/office/officeart/2005/8/layout/vList5"/>
    <dgm:cxn modelId="{7D78E8B2-4C4D-4ACD-BE6E-A4567AD49EF6}" srcId="{4ADB7156-6DB9-404C-8C07-040CA98F0BFE}" destId="{AFDC0829-733B-4F28-8240-D6CCB1B59B08}" srcOrd="0" destOrd="0" parTransId="{4FAA9095-74DA-42E0-B67D-8DBF43FDFF88}" sibTransId="{55F62FC6-7DAA-404D-A973-AF86CB015E0C}"/>
    <dgm:cxn modelId="{A59B923F-9966-42F2-A5F5-F8386A235730}" srcId="{DAC3740A-742D-47AC-ABD2-1527967AB1E4}" destId="{EE5E4B2A-6714-46DA-A7A8-0C3608BE86B4}" srcOrd="2" destOrd="0" parTransId="{7FD642F1-F8AA-481C-A8FB-4C319E3F735B}" sibTransId="{006D74F5-2DE8-4D9A-ABE8-0619287EEE33}"/>
    <dgm:cxn modelId="{468DFE5E-9B7D-4AA6-AFDD-2760687DCCD5}" type="presOf" srcId="{DAC3740A-742D-47AC-ABD2-1527967AB1E4}" destId="{8A01E4CA-2F4F-4E0E-BBEE-FA9BE5FB372B}" srcOrd="0" destOrd="0" presId="urn:microsoft.com/office/officeart/2005/8/layout/vList5"/>
    <dgm:cxn modelId="{88A163E8-93CB-4A61-989E-7D8CEC68C6EF}" srcId="{DAC3740A-742D-47AC-ABD2-1527967AB1E4}" destId="{F1703602-D5AC-43CD-8AC3-6FFF16B12679}" srcOrd="0" destOrd="0" parTransId="{7DE952E2-D167-4608-89A9-E7E69AB00365}" sibTransId="{28A3E7A5-E64A-4BB8-81D2-0C497CC18F5C}"/>
    <dgm:cxn modelId="{73416497-CAB4-4782-B853-F3EF26E614E6}" type="presOf" srcId="{6F92E72A-6D16-476D-90C4-1105E2C4EEC9}" destId="{B66A721C-0E41-4669-BF02-8CEAEE870082}" srcOrd="0" destOrd="1" presId="urn:microsoft.com/office/officeart/2005/8/layout/vList5"/>
    <dgm:cxn modelId="{30C16DCA-4AA2-4924-BA2B-311B0403ECBF}" srcId="{EE5E4B2A-6714-46DA-A7A8-0C3608BE86B4}" destId="{0516C8D6-29A5-4EA8-9B62-14AC9BBECFDC}" srcOrd="1" destOrd="0" parTransId="{BEAE8CBA-EE57-48EF-BC73-5C1425265157}" sibTransId="{93861816-3D39-42FE-AA48-60558DC593B0}"/>
    <dgm:cxn modelId="{CFAEEE2E-3AF1-4FD9-A963-4E3153A90323}" srcId="{EE5E4B2A-6714-46DA-A7A8-0C3608BE86B4}" destId="{2748DFD0-B1CD-4C91-9596-03060415D6FC}" srcOrd="2" destOrd="0" parTransId="{FB14BA05-0CFA-4AB3-A6AE-CC60705D189B}" sibTransId="{FA878C0C-3A96-4F13-96E2-3CA9F8207B64}"/>
    <dgm:cxn modelId="{D77FD145-E946-4ABF-AC23-51B52A5A8C0A}" srcId="{DAC3740A-742D-47AC-ABD2-1527967AB1E4}" destId="{4ADB7156-6DB9-404C-8C07-040CA98F0BFE}" srcOrd="1" destOrd="0" parTransId="{014E9743-6153-43E2-9E36-067545C9CBE1}" sibTransId="{951F6A5A-0DA7-440A-B2C4-DE94E8E1000B}"/>
    <dgm:cxn modelId="{3676A81A-FB7D-40BA-AA45-8371EA474D3F}" type="presOf" srcId="{4ADB7156-6DB9-404C-8C07-040CA98F0BFE}" destId="{62F7010B-8928-4A89-A8C5-19F185C10C84}" srcOrd="0" destOrd="0" presId="urn:microsoft.com/office/officeart/2005/8/layout/vList5"/>
    <dgm:cxn modelId="{C92E422B-7C39-4369-AA40-79707EC39CEE}" type="presOf" srcId="{B9CD35A5-B516-49F7-9EBB-EBC7DA76D4E7}" destId="{B66A721C-0E41-4669-BF02-8CEAEE870082}" srcOrd="0" destOrd="0" presId="urn:microsoft.com/office/officeart/2005/8/layout/vList5"/>
    <dgm:cxn modelId="{3D8DA6F9-7198-4BE1-B612-CC91F3CB9638}" type="presOf" srcId="{3BC845F2-4E60-4F01-BD2A-AD02ABB3BA2E}" destId="{0EFB2454-D09D-4189-99BD-C0A3EB3DA37F}" srcOrd="0" destOrd="0" presId="urn:microsoft.com/office/officeart/2005/8/layout/vList5"/>
    <dgm:cxn modelId="{923AE108-C6FE-4DF1-B174-0B1A30278127}" srcId="{4ADB7156-6DB9-404C-8C07-040CA98F0BFE}" destId="{C6627423-5A4E-4E83-A0AD-6432F4F30278}" srcOrd="2" destOrd="0" parTransId="{AEF8DA7F-32D1-4405-81A4-592D3F04F74B}" sibTransId="{956E8640-0569-4431-8103-270DE2F7C2A8}"/>
    <dgm:cxn modelId="{72E1580E-C32F-492B-BEDD-32963C6FAF56}" type="presOf" srcId="{F1703602-D5AC-43CD-8AC3-6FFF16B12679}" destId="{19FC3DB8-FECB-4F54-983F-EA02E84D7EE0}" srcOrd="0" destOrd="0" presId="urn:microsoft.com/office/officeart/2005/8/layout/vList5"/>
    <dgm:cxn modelId="{20516723-D47D-4594-BF91-7F231117396A}" type="presParOf" srcId="{8A01E4CA-2F4F-4E0E-BBEE-FA9BE5FB372B}" destId="{7BBEE47C-85C5-4745-9C17-054F047AD041}" srcOrd="0" destOrd="0" presId="urn:microsoft.com/office/officeart/2005/8/layout/vList5"/>
    <dgm:cxn modelId="{D72FAD53-AEFB-4F6A-9549-B061F4EE9161}" type="presParOf" srcId="{7BBEE47C-85C5-4745-9C17-054F047AD041}" destId="{19FC3DB8-FECB-4F54-983F-EA02E84D7EE0}" srcOrd="0" destOrd="0" presId="urn:microsoft.com/office/officeart/2005/8/layout/vList5"/>
    <dgm:cxn modelId="{E3DEB7FF-B965-4AEB-9813-19604F7F437E}" type="presParOf" srcId="{7BBEE47C-85C5-4745-9C17-054F047AD041}" destId="{B66A721C-0E41-4669-BF02-8CEAEE870082}" srcOrd="1" destOrd="0" presId="urn:microsoft.com/office/officeart/2005/8/layout/vList5"/>
    <dgm:cxn modelId="{8486409E-176F-4738-9B52-4C61C2A63FB0}" type="presParOf" srcId="{8A01E4CA-2F4F-4E0E-BBEE-FA9BE5FB372B}" destId="{BE5EC614-A352-4DBF-AFFF-C6658BD469A3}" srcOrd="1" destOrd="0" presId="urn:microsoft.com/office/officeart/2005/8/layout/vList5"/>
    <dgm:cxn modelId="{F9FA02AB-B265-41B0-ABD0-6CDF96C8D9D7}" type="presParOf" srcId="{8A01E4CA-2F4F-4E0E-BBEE-FA9BE5FB372B}" destId="{80DEDE84-9CCF-49F2-95A5-1031A2C82EF6}" srcOrd="2" destOrd="0" presId="urn:microsoft.com/office/officeart/2005/8/layout/vList5"/>
    <dgm:cxn modelId="{F35A691C-B98E-4340-92D6-4E077BC6B1BB}" type="presParOf" srcId="{80DEDE84-9CCF-49F2-95A5-1031A2C82EF6}" destId="{62F7010B-8928-4A89-A8C5-19F185C10C84}" srcOrd="0" destOrd="0" presId="urn:microsoft.com/office/officeart/2005/8/layout/vList5"/>
    <dgm:cxn modelId="{2821F730-C5B6-4FAA-B31D-468571D7DB47}" type="presParOf" srcId="{80DEDE84-9CCF-49F2-95A5-1031A2C82EF6}" destId="{7444B189-2A49-4A8D-8E78-DC1189C693FD}" srcOrd="1" destOrd="0" presId="urn:microsoft.com/office/officeart/2005/8/layout/vList5"/>
    <dgm:cxn modelId="{C62A132E-359C-4F4F-ADC1-C2BD278B9AB6}" type="presParOf" srcId="{8A01E4CA-2F4F-4E0E-BBEE-FA9BE5FB372B}" destId="{C0C0B89B-2E8A-4D35-9E0D-A79A86B90AB4}" srcOrd="3" destOrd="0" presId="urn:microsoft.com/office/officeart/2005/8/layout/vList5"/>
    <dgm:cxn modelId="{009BA9AC-9FB8-4509-8286-F6EC3F744002}" type="presParOf" srcId="{8A01E4CA-2F4F-4E0E-BBEE-FA9BE5FB372B}" destId="{3EBFA876-BC6E-4B32-A57A-818F4FD83B94}" srcOrd="4" destOrd="0" presId="urn:microsoft.com/office/officeart/2005/8/layout/vList5"/>
    <dgm:cxn modelId="{B2FD6D7F-2113-4CFD-8838-FB718134DFFA}" type="presParOf" srcId="{3EBFA876-BC6E-4B32-A57A-818F4FD83B94}" destId="{2F6FBDF1-3E42-4700-8D94-F1E645E15A67}" srcOrd="0" destOrd="0" presId="urn:microsoft.com/office/officeart/2005/8/layout/vList5"/>
    <dgm:cxn modelId="{0B93B9CE-8523-4759-8531-E598E3B0F404}" type="presParOf" srcId="{3EBFA876-BC6E-4B32-A57A-818F4FD83B94}" destId="{0EFB2454-D09D-4189-99BD-C0A3EB3DA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A721C-0E41-4669-BF02-8CEAEE870082}">
      <dsp:nvSpPr>
        <dsp:cNvPr id="0" name=""/>
        <dsp:cNvSpPr/>
      </dsp:nvSpPr>
      <dsp:spPr>
        <a:xfrm rot="5400000">
          <a:off x="4452553" y="-1798083"/>
          <a:ext cx="1475626" cy="507179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보호자 면회진행 내용 홍보 및 예약자 관리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171450" lvl="1" indent="-171450" algn="just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예약 마감 후 면회 스케줄  </a:t>
          </a:r>
          <a:r>
            <a:rPr lang="ko-KR" altLang="en-US" sz="1600" b="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요양동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전달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2654467" y="72037"/>
        <a:ext cx="4999764" cy="1331558"/>
      </dsp:txXfrm>
    </dsp:sp>
    <dsp:sp modelId="{19FC3DB8-FECB-4F54-983F-EA02E84D7EE0}">
      <dsp:nvSpPr>
        <dsp:cNvPr id="0" name=""/>
        <dsp:cNvSpPr/>
      </dsp:nvSpPr>
      <dsp:spPr>
        <a:xfrm>
          <a:off x="0" y="5692"/>
          <a:ext cx="2852886" cy="14711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홍보담당</a:t>
          </a:r>
          <a:endParaRPr lang="ko-KR" altLang="en-US" sz="2400" b="1" kern="1200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71816" y="77508"/>
        <a:ext cx="2709254" cy="1327534"/>
      </dsp:txXfrm>
    </dsp:sp>
    <dsp:sp modelId="{7444B189-2A49-4A8D-8E78-DC1189C693FD}">
      <dsp:nvSpPr>
        <dsp:cNvPr id="0" name=""/>
        <dsp:cNvSpPr/>
      </dsp:nvSpPr>
      <dsp:spPr>
        <a:xfrm rot="5400000">
          <a:off x="4477452" y="-241520"/>
          <a:ext cx="1436375" cy="5076755"/>
        </a:xfrm>
        <a:prstGeom prst="round2SameRect">
          <a:avLst/>
        </a:prstGeom>
        <a:solidFill>
          <a:schemeClr val="accent3">
            <a:tint val="40000"/>
            <a:alpha val="90000"/>
            <a:hueOff val="-928134"/>
            <a:satOff val="1108"/>
            <a:lumOff val="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928134"/>
              <a:satOff val="1108"/>
              <a:lumOff val="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요양동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연락 및 면회실적 관리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태블릿</a:t>
          </a:r>
          <a:r>
            <a:rPr lang="en-US" altLang="ko-KR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PC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관리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면회 전</a:t>
          </a:r>
          <a:r>
            <a:rPr 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·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후 소독관리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2657262" y="1648788"/>
        <a:ext cx="5006637" cy="1296139"/>
      </dsp:txXfrm>
    </dsp:sp>
    <dsp:sp modelId="{62F7010B-8928-4A89-A8C5-19F185C10C84}">
      <dsp:nvSpPr>
        <dsp:cNvPr id="0" name=""/>
        <dsp:cNvSpPr/>
      </dsp:nvSpPr>
      <dsp:spPr>
        <a:xfrm>
          <a:off x="0" y="1552647"/>
          <a:ext cx="2855675" cy="1471166"/>
        </a:xfrm>
        <a:prstGeom prst="roundRect">
          <a:avLst/>
        </a:prstGeom>
        <a:solidFill>
          <a:schemeClr val="accent3">
            <a:hueOff val="-711944"/>
            <a:satOff val="7004"/>
            <a:lumOff val="-16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안내데스크</a:t>
          </a:r>
          <a:endParaRPr lang="en-US" altLang="ko-KR" sz="2400" b="1" kern="1200" dirty="0" smtClean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10668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24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임시 검역소</a:t>
          </a:r>
          <a:r>
            <a:rPr lang="en-US" altLang="ko-KR" sz="24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2400" b="1" kern="1200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71816" y="1624463"/>
        <a:ext cx="2712043" cy="1327534"/>
      </dsp:txXfrm>
    </dsp:sp>
    <dsp:sp modelId="{0EFB2454-D09D-4189-99BD-C0A3EB3DA37F}">
      <dsp:nvSpPr>
        <dsp:cNvPr id="0" name=""/>
        <dsp:cNvSpPr/>
      </dsp:nvSpPr>
      <dsp:spPr>
        <a:xfrm rot="5400000">
          <a:off x="4450959" y="1306189"/>
          <a:ext cx="1454865" cy="5076755"/>
        </a:xfrm>
        <a:prstGeom prst="round2SameRect">
          <a:avLst/>
        </a:prstGeom>
        <a:solidFill>
          <a:schemeClr val="accent3">
            <a:tint val="40000"/>
            <a:alpha val="90000"/>
            <a:hueOff val="-1856268"/>
            <a:satOff val="2216"/>
            <a:lumOff val="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856268"/>
              <a:satOff val="2216"/>
              <a:lumOff val="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면회대상 어르신 이동지원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입장 시 </a:t>
          </a:r>
          <a:r>
            <a:rPr lang="ko-KR" altLang="en-US" sz="1600" b="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손소독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실시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171450" lvl="1" indent="-171450" algn="l" defTabSz="71120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어르신 면회 지원 </a:t>
          </a:r>
          <a:r>
            <a:rPr lang="en-US" altLang="ko-KR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1600" b="0" kern="1200" dirty="0" err="1" smtClean="0">
              <a:latin typeface="HY견고딕" panose="02030600000101010101" pitchFamily="18" charset="-127"/>
              <a:ea typeface="HY견고딕" panose="02030600000101010101" pitchFamily="18" charset="-127"/>
            </a:rPr>
            <a:t>태블릿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 </a:t>
          </a:r>
          <a:r>
            <a:rPr lang="en-US" altLang="ko-KR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PC </a:t>
          </a:r>
          <a:r>
            <a:rPr lang="ko-KR" altLang="en-US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통화 지원</a:t>
          </a:r>
          <a:r>
            <a:rPr lang="en-US" altLang="ko-KR" sz="1600" b="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1600" b="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2640015" y="3188155"/>
        <a:ext cx="5005734" cy="1312823"/>
      </dsp:txXfrm>
    </dsp:sp>
    <dsp:sp modelId="{2F6FBDF1-3E42-4700-8D94-F1E645E15A67}">
      <dsp:nvSpPr>
        <dsp:cNvPr id="0" name=""/>
        <dsp:cNvSpPr/>
      </dsp:nvSpPr>
      <dsp:spPr>
        <a:xfrm>
          <a:off x="0" y="3097371"/>
          <a:ext cx="2855675" cy="1471166"/>
        </a:xfrm>
        <a:prstGeom prst="roundRect">
          <a:avLst/>
        </a:prstGeom>
        <a:solidFill>
          <a:schemeClr val="accent3">
            <a:hueOff val="-1423888"/>
            <a:satOff val="14009"/>
            <a:lumOff val="-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층별 </a:t>
          </a:r>
          <a:r>
            <a:rPr lang="ko-KR" altLang="en-US" sz="2000" b="1" kern="1200" dirty="0" err="1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요양동</a:t>
          </a:r>
          <a:endParaRPr lang="en-US" altLang="ko-KR" sz="2000" b="1" kern="1200" dirty="0" smtClean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(</a:t>
          </a:r>
          <a:r>
            <a:rPr lang="ko-KR" altLang="en-US" sz="2000" b="1" kern="1200" dirty="0" err="1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요양보호사</a:t>
          </a:r>
          <a:r>
            <a:rPr lang="en-US" altLang="ko-KR" sz="2000" b="1" kern="1200" dirty="0" smtClean="0">
              <a:solidFill>
                <a:schemeClr val="bg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rPr>
            <a:t>)</a:t>
          </a:r>
          <a:endParaRPr lang="ko-KR" altLang="en-US" sz="2000" b="1" kern="1200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71816" y="3169187"/>
        <a:ext cx="2712043" cy="1327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D77C-C573-4F13-9E68-EDB9961F5DA2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1801-2C0C-416A-82FB-FC75E7527C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19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1pPr>
    <a:lvl2pPr indent="100584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2pPr>
    <a:lvl3pPr indent="201168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3pPr>
    <a:lvl4pPr indent="301752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4pPr>
    <a:lvl5pPr indent="402336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5pPr>
    <a:lvl6pPr indent="502920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6pPr>
    <a:lvl7pPr indent="603504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7pPr>
    <a:lvl8pPr indent="704088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8pPr>
    <a:lvl9pPr indent="804672" defTabSz="201168" latinLnBrk="0">
      <a:lnSpc>
        <a:spcPct val="117999"/>
      </a:lnSpc>
      <a:defRPr sz="1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69132" y="1757522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09630" y="1757522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0127" y="1757522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90625" y="1757522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31122" y="1757522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69132" y="3530441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09630" y="3530441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50127" y="3530441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790625" y="3530441"/>
            <a:ext cx="1180852" cy="145335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231122" y="3530441"/>
            <a:ext cx="1180852" cy="14533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/>
        </p:nvSpPr>
        <p:spPr>
          <a:xfrm>
            <a:off x="8598785" y="422542"/>
            <a:ext cx="110202" cy="108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407235" y="405342"/>
            <a:ext cx="60691" cy="142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8835903" y="409867"/>
            <a:ext cx="68572" cy="13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9027889" y="424587"/>
            <a:ext cx="117209" cy="10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9375196" y="685624"/>
            <a:ext cx="664834" cy="1"/>
          </a:xfrm>
          <a:prstGeom prst="line">
            <a:avLst/>
          </a:prstGeom>
          <a:ln w="50800">
            <a:solidFill>
              <a:srgbClr val="1A78B9"/>
            </a:solidFill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8598785" y="422542"/>
            <a:ext cx="110202" cy="108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407235" y="405342"/>
            <a:ext cx="60691" cy="142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8835903" y="409867"/>
            <a:ext cx="68572" cy="13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9027889" y="424587"/>
            <a:ext cx="117209" cy="10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9375196" y="685624"/>
            <a:ext cx="664834" cy="1"/>
          </a:xfrm>
          <a:prstGeom prst="line">
            <a:avLst/>
          </a:prstGeom>
          <a:ln w="50800">
            <a:solidFill>
              <a:srgbClr val="1A78B9"/>
            </a:solidFill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023" y="1940878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58735" y="1940878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1448" y="1940878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24160" y="1940878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06873" y="1940878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76023" y="3591877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058735" y="3591877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41448" y="3591877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824160" y="3591877"/>
            <a:ext cx="1073150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206873" y="3591877"/>
            <a:ext cx="1073150" cy="132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4"/>
          <p:cNvSpPr>
            <a:spLocks/>
          </p:cNvSpPr>
          <p:nvPr userDrawn="1"/>
        </p:nvSpPr>
        <p:spPr bwMode="gray">
          <a:xfrm>
            <a:off x="1" y="1"/>
            <a:ext cx="8327231" cy="6943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04" y="0"/>
              </a:cxn>
              <a:cxn ang="0">
                <a:pos x="0" y="3258"/>
              </a:cxn>
              <a:cxn ang="0">
                <a:pos x="0" y="0"/>
              </a:cxn>
            </a:cxnLst>
            <a:rect l="0" t="0" r="r" b="b"/>
            <a:pathLst>
              <a:path w="4842" h="4374">
                <a:moveTo>
                  <a:pt x="0" y="0"/>
                </a:moveTo>
                <a:cubicBezTo>
                  <a:pt x="0" y="0"/>
                  <a:pt x="1752" y="0"/>
                  <a:pt x="3504" y="0"/>
                </a:cubicBezTo>
                <a:cubicBezTo>
                  <a:pt x="4842" y="3396"/>
                  <a:pt x="1446" y="4374"/>
                  <a:pt x="0" y="3258"/>
                </a:cubicBezTo>
                <a:cubicBezTo>
                  <a:pt x="0" y="1626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7995312" y="1"/>
            <a:ext cx="1910688" cy="2276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  <a:alpha val="50000"/>
                </a:schemeClr>
              </a:gs>
              <a:gs pos="100000">
                <a:schemeClr val="hlink">
                  <a:alpha val="70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sp>
        <p:nvSpPr>
          <p:cNvPr id="7" name="Oval 16"/>
          <p:cNvSpPr>
            <a:spLocks noChangeArrowheads="1"/>
          </p:cNvSpPr>
          <p:nvPr userDrawn="1"/>
        </p:nvSpPr>
        <p:spPr bwMode="gray">
          <a:xfrm>
            <a:off x="7684029" y="4064000"/>
            <a:ext cx="1403350" cy="129540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E9E9E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ko-KR" altLang="en-US" smtClean="0">
              <a:ea typeface="굴림" pitchFamily="50" charset="-127"/>
            </a:endParaRPr>
          </a:p>
        </p:txBody>
      </p:sp>
      <p:sp>
        <p:nvSpPr>
          <p:cNvPr id="8" name="Oval 17"/>
          <p:cNvSpPr>
            <a:spLocks noChangeArrowheads="1"/>
          </p:cNvSpPr>
          <p:nvPr userDrawn="1"/>
        </p:nvSpPr>
        <p:spPr bwMode="gray">
          <a:xfrm>
            <a:off x="5393267" y="4076701"/>
            <a:ext cx="2418027" cy="2232025"/>
          </a:xfrm>
          <a:prstGeom prst="ellipse">
            <a:avLst/>
          </a:prstGeom>
          <a:gradFill rotWithShape="1">
            <a:gsLst>
              <a:gs pos="0">
                <a:schemeClr val="accent2">
                  <a:alpha val="89999"/>
                </a:schemeClr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pic>
        <p:nvPicPr>
          <p:cNvPr id="9" name="Picture 18" descr="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 bwMode="gray">
          <a:xfrm>
            <a:off x="495300" y="1295401"/>
            <a:ext cx="5448300" cy="1470025"/>
          </a:xfrm>
          <a:ln algn="ctr"/>
        </p:spPr>
        <p:txBody>
          <a:bodyPr/>
          <a:lstStyle>
            <a:lvl1pPr eaLnBrk="1" hangingPunct="1">
              <a:defRPr sz="5000" smtClean="0">
                <a:solidFill>
                  <a:srgbClr val="FFFFFF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95300" y="2768600"/>
            <a:ext cx="5448300" cy="685800"/>
          </a:xfrm>
          <a:ln algn="ctr"/>
        </p:spPr>
        <p:txBody>
          <a:bodyPr/>
          <a:lstStyle>
            <a:lvl1pPr marL="0" indent="0" eaLnBrk="1" hangingPunct="1">
              <a:buFontTx/>
              <a:buNone/>
              <a:defRPr sz="22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altLang="ko-KR" smtClean="0"/>
              <a:t>Click to edit Master subtitle style</a:t>
            </a:r>
          </a:p>
        </p:txBody>
      </p:sp>
      <p:sp>
        <p:nvSpPr>
          <p:cNvPr id="10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448425"/>
            <a:ext cx="1238250" cy="2984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5225F8-530C-4E1E-8B72-2888B6D2A9A0}" type="datetimeFigureOut">
              <a:rPr lang="en-US" altLang="ko-KR"/>
              <a:pPr>
                <a:defRPr/>
              </a:pPr>
              <a:t>9/18/2020</a:t>
            </a:fld>
            <a:endParaRPr lang="en-US" altLang="ko-KR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1651000" y="6448425"/>
            <a:ext cx="3136900" cy="2984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70450" y="6448425"/>
            <a:ext cx="660400" cy="218521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B347553-07F1-47E7-ABAF-B925A76696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01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61997" y="1139707"/>
            <a:ext cx="6696105" cy="10884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6764" tIns="16764" rIns="16764" bIns="1676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80744" y="2315022"/>
            <a:ext cx="8318520" cy="35096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6764" tIns="16764" rIns="16764" bIns="1676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8598785" y="422542"/>
            <a:ext cx="110202" cy="108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8407235" y="405342"/>
            <a:ext cx="60691" cy="142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8835903" y="409867"/>
            <a:ext cx="68572" cy="13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9027889" y="424587"/>
            <a:ext cx="117209" cy="10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20116" tIns="20117" rIns="20116" bIns="20117"/>
          <a:lstStyle/>
          <a:p>
            <a:pPr algn="l" defTabSz="201168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358564" y="381348"/>
            <a:ext cx="246962" cy="310854"/>
          </a:xfrm>
          <a:prstGeom prst="rect">
            <a:avLst/>
          </a:prstGeom>
          <a:ln w="3175">
            <a:miter lim="400000"/>
          </a:ln>
        </p:spPr>
        <p:txBody>
          <a:bodyPr lIns="16764" tIns="16764" rIns="16764" bIns="16764">
            <a:spAutoFit/>
          </a:bodyPr>
          <a:lstStyle>
            <a:lvl1pPr algn="l">
              <a:defRPr sz="900" cap="all" spc="176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9375196" y="685624"/>
            <a:ext cx="664834" cy="1"/>
          </a:xfrm>
          <a:prstGeom prst="line">
            <a:avLst/>
          </a:prstGeom>
          <a:ln w="50800">
            <a:solidFill>
              <a:srgbClr val="1A78B9"/>
            </a:solidFill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  <p:sldLayoutId id="2147483655" r:id="rId5"/>
  </p:sldLayoutIdLst>
  <p:transition spd="med"/>
  <p:txStyles>
    <p:titleStyle>
      <a:lvl1pPr marL="0" marR="0" indent="0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100584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201168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301752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402336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502920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603504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704088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804672" algn="l" defTabSz="3632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100584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201168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301752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402336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502920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603504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704088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804672" algn="just" defTabSz="3632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100584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201168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301752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402336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502920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603504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704088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804672" algn="l" defTabSz="3632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76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633" y="3908425"/>
            <a:ext cx="8337550" cy="553406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국민건강보험공단 주관 </a:t>
            </a:r>
            <a:r>
              <a:rPr lang="en-US" altLang="ko-K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‘2020</a:t>
            </a:r>
            <a:r>
              <a:rPr lang="ko-KR" alt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년 장기요양 급여제공 우수 사례 선정 </a:t>
            </a:r>
            <a:r>
              <a:rPr lang="ko-KR" alt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대회</a:t>
            </a:r>
            <a:r>
              <a:rPr lang="en-US" altLang="ko-K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’</a:t>
            </a:r>
            <a:r>
              <a:rPr lang="ko-KR" alt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Y동녘M" pitchFamily="18" charset="-127"/>
                <a:ea typeface="HY동녘M" pitchFamily="18" charset="-127"/>
              </a:rPr>
              <a:t>출품작  </a:t>
            </a:r>
            <a:endParaRPr lang="en-US" altLang="ko-KR" sz="1600" dirty="0">
              <a:solidFill>
                <a:schemeClr val="accent4">
                  <a:lumMod val="60000"/>
                  <a:lumOff val="40000"/>
                </a:schemeClr>
              </a:solidFill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7140" y="6019801"/>
            <a:ext cx="9417513" cy="595321"/>
            <a:chOff x="163513" y="6019800"/>
            <a:chExt cx="8693089" cy="595321"/>
          </a:xfrm>
        </p:grpSpPr>
        <p:grpSp>
          <p:nvGrpSpPr>
            <p:cNvPr id="2" name="그룹 1"/>
            <p:cNvGrpSpPr>
              <a:grpSpLocks/>
            </p:cNvGrpSpPr>
            <p:nvPr/>
          </p:nvGrpSpPr>
          <p:grpSpPr bwMode="auto">
            <a:xfrm>
              <a:off x="163513" y="6019800"/>
              <a:ext cx="8693089" cy="534988"/>
              <a:chOff x="163285" y="6019800"/>
              <a:chExt cx="8693314" cy="534988"/>
            </a:xfrm>
          </p:grpSpPr>
          <p:pic>
            <p:nvPicPr>
              <p:cNvPr id="3078" name="Picture 10" descr="D:\DATA\바탕 화면\222222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6936" y="6019800"/>
                <a:ext cx="2379663" cy="534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9" name="직사각형 7"/>
              <p:cNvSpPr>
                <a:spLocks noChangeArrowheads="1"/>
              </p:cNvSpPr>
              <p:nvPr/>
            </p:nvSpPr>
            <p:spPr bwMode="auto">
              <a:xfrm>
                <a:off x="163285" y="6276975"/>
                <a:ext cx="4332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1200" dirty="0" smtClean="0">
                    <a:latin typeface="HY동녘M" pitchFamily="18" charset="-127"/>
                    <a:ea typeface="HY동녘M" pitchFamily="18" charset="-127"/>
                    <a:cs typeface="Arial" charset="0"/>
                  </a:rPr>
                  <a:t>        복권위원회 와          국가보훈처  가 </a:t>
                </a:r>
                <a:r>
                  <a:rPr lang="ko-KR" altLang="en-US" sz="1200" dirty="0">
                    <a:latin typeface="HY동녘M" pitchFamily="18" charset="-127"/>
                    <a:ea typeface="HY동녘M" pitchFamily="18" charset="-127"/>
                    <a:cs typeface="Arial" charset="0"/>
                  </a:rPr>
                  <a:t>함께합니다</a:t>
                </a:r>
                <a:r>
                  <a:rPr lang="en-US" altLang="ko-KR" sz="1200" dirty="0">
                    <a:latin typeface="HY동녘M" pitchFamily="18" charset="-127"/>
                    <a:ea typeface="HY동녘M" pitchFamily="18" charset="-127"/>
                    <a:cs typeface="Arial" charset="0"/>
                  </a:rPr>
                  <a:t>.</a:t>
                </a:r>
              </a:p>
            </p:txBody>
          </p:sp>
        </p:grpSp>
        <p:pic>
          <p:nvPicPr>
            <p:cNvPr id="10" name="_x189332896" descr="EMB00002134bf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96" b="70746"/>
            <a:stretch>
              <a:fillRect/>
            </a:stretch>
          </p:blipFill>
          <p:spPr bwMode="auto">
            <a:xfrm>
              <a:off x="209797" y="6223915"/>
              <a:ext cx="365125" cy="39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_x189332896" descr="EMB00002134bf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96" b="70746"/>
            <a:stretch>
              <a:fillRect/>
            </a:stretch>
          </p:blipFill>
          <p:spPr bwMode="auto">
            <a:xfrm>
              <a:off x="1584419" y="6223915"/>
              <a:ext cx="365125" cy="39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057159" y="711505"/>
            <a:ext cx="8252093" cy="2902027"/>
          </a:xfrm>
        </p:spPr>
        <p:txBody>
          <a:bodyPr>
            <a:normAutofit fontScale="90000"/>
          </a:bodyPr>
          <a:lstStyle/>
          <a:p>
            <a:r>
              <a:rPr lang="ko-KR" altLang="en-US" sz="4000" dirty="0" smtClean="0">
                <a:solidFill>
                  <a:srgbClr val="FFFF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코로나</a:t>
            </a:r>
            <a:r>
              <a:rPr lang="en-US" altLang="ko-KR" sz="4000" dirty="0" smtClean="0">
                <a:solidFill>
                  <a:srgbClr val="FFFF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-19 </a:t>
            </a:r>
            <a:r>
              <a:rPr lang="ko-KR" altLang="en-US" sz="4000" dirty="0" smtClean="0">
                <a:solidFill>
                  <a:srgbClr val="FFFF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극복을 위한</a:t>
            </a:r>
            <a:r>
              <a:rPr lang="en-US" altLang="ko-KR" sz="4000" dirty="0" smtClean="0">
                <a:solidFill>
                  <a:srgbClr val="FFC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/>
            </a:r>
            <a:br>
              <a:rPr lang="en-US" altLang="ko-KR" sz="4000" dirty="0" smtClean="0">
                <a:solidFill>
                  <a:srgbClr val="FFC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</a:br>
            <a:r>
              <a:rPr lang="en-US" altLang="ko-KR" sz="5400" dirty="0">
                <a:solidFill>
                  <a:srgbClr val="FFC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/>
            </a:r>
            <a:br>
              <a:rPr lang="en-US" altLang="ko-KR" sz="5400" dirty="0">
                <a:solidFill>
                  <a:srgbClr val="FFC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</a:br>
            <a:r>
              <a:rPr lang="ko-KR" altLang="en-US" sz="5400" dirty="0" smtClean="0">
                <a:solidFill>
                  <a:srgbClr val="00B05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비대면 안심면회 서비스</a:t>
            </a:r>
            <a:r>
              <a:rPr lang="en-US" altLang="ko-KR" sz="5400" dirty="0" smtClean="0">
                <a:solidFill>
                  <a:schemeClr val="accent5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/>
            </a:r>
            <a:br>
              <a:rPr lang="en-US" altLang="ko-KR" sz="5400" dirty="0" smtClean="0">
                <a:solidFill>
                  <a:schemeClr val="accent5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</a:br>
            <a:r>
              <a:rPr lang="en-US" altLang="ko-KR" sz="5400" dirty="0">
                <a:solidFill>
                  <a:srgbClr val="FFC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/>
            </a:r>
            <a:br>
              <a:rPr lang="en-US" altLang="ko-KR" sz="5400" dirty="0">
                <a:solidFill>
                  <a:srgbClr val="FFC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</a:br>
            <a:r>
              <a:rPr lang="ko-KR" altLang="en-US" sz="54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만남애</a:t>
            </a:r>
            <a:r>
              <a:rPr lang="en-US" altLang="ko-KR" sz="5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ko-KR" altLang="en-US" sz="5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愛</a:t>
            </a:r>
            <a:r>
              <a:rPr lang="en-US" altLang="ko-KR" sz="5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) </a:t>
            </a:r>
            <a:r>
              <a:rPr lang="ko-KR" altLang="en-US" sz="5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창</a:t>
            </a:r>
            <a:endParaRPr lang="ko-KR" altLang="en-US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71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/>
          <p:cNvSpPr/>
          <p:nvPr/>
        </p:nvSpPr>
        <p:spPr>
          <a:xfrm>
            <a:off x="0" y="374261"/>
            <a:ext cx="9906000" cy="1025008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6708" y="634741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과정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gray">
          <a:xfrm>
            <a:off x="443548" y="1562100"/>
            <a:ext cx="5382327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면회장소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endParaRPr kumimoji="1" lang="en-US" altLang="ko-KR" sz="200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7" name="Picture 12" descr="볼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 flipH="1" flipV="1">
            <a:off x="291148" y="17145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볼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 flipH="1" flipV="1">
            <a:off x="367348" y="539826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89090"/>
              </p:ext>
            </p:extLst>
          </p:nvPr>
        </p:nvGraphicFramePr>
        <p:xfrm>
          <a:off x="1285875" y="2184432"/>
          <a:ext cx="7467600" cy="2692368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21804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둥근헤드라인" panose="02030504000101010101" pitchFamily="18" charset="-127"/>
                          <a:ea typeface="휴먼둥근헤드라인" panose="02030504000101010101" pitchFamily="18" charset="-127"/>
                        </a:rPr>
                        <a:t>내부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둥근헤드라인" panose="02030504000101010101" pitchFamily="18" charset="-127"/>
                          <a:ea typeface="휴먼둥근헤드라인" panose="02030504000101010101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둥근헤드라인" panose="02030504000101010101" pitchFamily="18" charset="-127"/>
                          <a:ea typeface="휴먼둥근헤드라인" panose="02030504000101010101" pitchFamily="18" charset="-127"/>
                        </a:rPr>
                        <a:t>어르신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둥근헤드라인" panose="02030504000101010101" pitchFamily="18" charset="-127"/>
                          <a:ea typeface="휴먼둥근헤드라인" panose="02030504000101010101" pitchFamily="18" charset="-127"/>
                        </a:rPr>
                        <a:t>외부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둥근헤드라인" panose="02030504000101010101" pitchFamily="18" charset="-127"/>
                          <a:ea typeface="휴먼둥근헤드라인" panose="02030504000101010101" pitchFamily="18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둥근헤드라인" panose="02030504000101010101" pitchFamily="18" charset="-127"/>
                          <a:ea typeface="휴먼둥근헤드라인" panose="02030504000101010101" pitchFamily="18" charset="-127"/>
                        </a:rPr>
                        <a:t>보호자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45"/>
          <p:cNvSpPr txBox="1">
            <a:spLocks noChangeArrowheads="1"/>
          </p:cNvSpPr>
          <p:nvPr/>
        </p:nvSpPr>
        <p:spPr bwMode="gray">
          <a:xfrm>
            <a:off x="728663" y="5197446"/>
            <a:ext cx="5589634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면회 장소 내부 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</a:t>
            </a: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소독제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</a:t>
            </a: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마스크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</a:t>
            </a: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시계배치</a:t>
            </a:r>
            <a:endParaRPr kumimoji="1" lang="en-US" altLang="ko-KR" sz="2000" dirty="0" smtClean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면회 장소 외부 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</a:t>
            </a: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테이블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</a:t>
            </a: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의자</a:t>
            </a:r>
            <a:r>
              <a:rPr kumimoji="1"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</a:t>
            </a:r>
            <a:r>
              <a:rPr kumimoji="1"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소독제 비치</a:t>
            </a:r>
            <a:endParaRPr kumimoji="1" lang="en-US" altLang="ko-KR" sz="200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13" name="Picture 12" descr="볼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 flipH="1" flipV="1">
            <a:off x="387544" y="588117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DATA\바탕 화면\새 폴더 (2)\DSC01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58" y="2203482"/>
            <a:ext cx="3120905" cy="20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ATA\바탕 화면\새 폴더 (2)\IMG_9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03" y="2222532"/>
            <a:ext cx="3110865" cy="20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0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/>
          <p:cNvSpPr/>
          <p:nvPr/>
        </p:nvSpPr>
        <p:spPr>
          <a:xfrm>
            <a:off x="0" y="374261"/>
            <a:ext cx="9906000" cy="1025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6708" y="634742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 defTabSz="825500"/>
            <a:r>
              <a:rPr lang="ko-KR" altLang="en-US" sz="3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결과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실적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_x280458824" descr="DRW000032ac3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1300"/>
            <a:ext cx="6400800" cy="31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gray">
          <a:xfrm>
            <a:off x="957898" y="1676400"/>
            <a:ext cx="7786052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비대면 안심면회 서비스 진행 실적 </a:t>
            </a:r>
            <a:r>
              <a:rPr kumimoji="1"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(2020</a:t>
            </a:r>
            <a:r>
              <a:rPr kumimoji="1"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년 </a:t>
            </a:r>
            <a:r>
              <a:rPr kumimoji="1"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8</a:t>
            </a:r>
            <a:r>
              <a:rPr kumimoji="1"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월 </a:t>
            </a:r>
            <a:r>
              <a:rPr kumimoji="1"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26</a:t>
            </a:r>
            <a:r>
              <a:rPr kumimoji="1"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 기준</a:t>
            </a:r>
            <a:r>
              <a:rPr kumimoji="1"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) </a:t>
            </a:r>
            <a:endParaRPr kumimoji="1" lang="en-US" altLang="ko-KR" sz="2000" dirty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 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kumimoji="1"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면회 진행 건수 </a:t>
            </a:r>
            <a:r>
              <a:rPr kumimoji="1"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</a:t>
            </a:r>
            <a:r>
              <a:rPr kumimoji="1" lang="en-US" altLang="ko-KR" sz="2000" dirty="0" smtClean="0">
                <a:solidFill>
                  <a:schemeClr val="accent5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816</a:t>
            </a:r>
            <a:r>
              <a:rPr kumimoji="1" lang="ko-KR" altLang="en-US" sz="2000" dirty="0" smtClean="0">
                <a:solidFill>
                  <a:schemeClr val="accent5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건</a:t>
            </a:r>
            <a:endParaRPr kumimoji="1" lang="en-US" altLang="ko-KR" sz="2000" dirty="0" smtClean="0">
              <a:solidFill>
                <a:schemeClr val="accent5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8" name="Picture 12" descr="볼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 flipH="1">
            <a:off x="827888" y="1816864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5"/>
          <p:cNvSpPr txBox="1">
            <a:spLocks noChangeArrowheads="1"/>
          </p:cNvSpPr>
          <p:nvPr/>
        </p:nvSpPr>
        <p:spPr bwMode="gray">
          <a:xfrm>
            <a:off x="1519555" y="5905702"/>
            <a:ext cx="6662737" cy="4821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사회적거리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2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 상향에 따라 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8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월 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26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 이후 면회 금지</a:t>
            </a:r>
            <a:endParaRPr kumimoji="1" lang="en-US" altLang="ko-KR" sz="20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15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962" y="1969264"/>
            <a:ext cx="8800882" cy="2846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어르신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보호자의 만족도 향상</a:t>
            </a:r>
            <a:endParaRPr lang="en-US" altLang="ko-KR" sz="20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ko-KR" sz="20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보호자 만족도 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98%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이상</a:t>
            </a:r>
            <a:endParaRPr lang="en-US" altLang="ko-KR" sz="20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면회 후 소감 작성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개선사항 확인</a:t>
            </a:r>
            <a:endParaRPr lang="en-US" altLang="ko-KR" sz="20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불만족 사항 개선 노력</a:t>
            </a:r>
            <a:endParaRPr lang="en-US" altLang="ko-KR" sz="20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925792" y="1924549"/>
            <a:ext cx="3587987" cy="4662175"/>
            <a:chOff x="5303492" y="1988049"/>
            <a:chExt cx="3587987" cy="466217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492" y="1988049"/>
              <a:ext cx="3587987" cy="466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타원 19"/>
            <p:cNvSpPr/>
            <p:nvPr/>
          </p:nvSpPr>
          <p:spPr>
            <a:xfrm>
              <a:off x="7467600" y="4419600"/>
              <a:ext cx="295275" cy="2377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6426200" y="4453149"/>
              <a:ext cx="295275" cy="2377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아래쪽 화살표 21"/>
          <p:cNvSpPr/>
          <p:nvPr/>
        </p:nvSpPr>
        <p:spPr>
          <a:xfrm rot="16200000">
            <a:off x="881963" y="4384480"/>
            <a:ext cx="533400" cy="3857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3" name="Shape 230"/>
          <p:cNvSpPr/>
          <p:nvPr/>
        </p:nvSpPr>
        <p:spPr>
          <a:xfrm>
            <a:off x="0" y="374261"/>
            <a:ext cx="9906000" cy="1025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46708" y="634741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결과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만족도 향상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Picture 12" descr="볼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 flipH="1">
            <a:off x="358895" y="217322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689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/>
          <p:cNvSpPr/>
          <p:nvPr/>
        </p:nvSpPr>
        <p:spPr>
          <a:xfrm>
            <a:off x="0" y="374261"/>
            <a:ext cx="9906000" cy="1025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6708" y="634741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결과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우울증 개선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gray">
          <a:xfrm>
            <a:off x="1312866" y="1557510"/>
            <a:ext cx="7004772" cy="16312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우울증 검사 결과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</a:t>
            </a: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한국형 노인우울증 척도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KGDS)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ko-KR" sz="20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사전</a:t>
            </a:r>
            <a:r>
              <a:rPr lang="en-US" altLang="ko-KR" sz="2000" b="1" dirty="0" smtClean="0">
                <a:solidFill>
                  <a:schemeClr val="bg2"/>
                </a:solidFill>
              </a:rPr>
              <a:t>·</a:t>
            </a:r>
            <a:r>
              <a:rPr kumimoji="1" lang="ko-KR" altLang="en-US" sz="20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사후</a:t>
            </a: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평가 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</a:t>
            </a:r>
            <a:r>
              <a:rPr kumimoji="1" lang="ko-KR" altLang="en-US" sz="20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비접촉</a:t>
            </a: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안심면회 서비스 이전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/</a:t>
            </a: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이후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-   </a:t>
            </a: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참여 어르신 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(64</a:t>
            </a:r>
            <a:r>
              <a:rPr kumimoji="1" lang="ko-KR" altLang="en-US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명</a:t>
            </a:r>
            <a:r>
              <a: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)</a:t>
            </a:r>
          </a:p>
        </p:txBody>
      </p:sp>
      <p:pic>
        <p:nvPicPr>
          <p:cNvPr id="7" name="Picture 12" descr="볼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 flipH="1" flipV="1">
            <a:off x="1141186" y="1727349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5"/>
          <p:cNvSpPr txBox="1">
            <a:spLocks noChangeArrowheads="1"/>
          </p:cNvSpPr>
          <p:nvPr/>
        </p:nvSpPr>
        <p:spPr bwMode="gray">
          <a:xfrm>
            <a:off x="1764438" y="5877145"/>
            <a:ext cx="672618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kumimoji="1" lang="ko-KR" altLang="en-US" sz="2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우울위험에서 정상으로  </a:t>
            </a:r>
            <a:r>
              <a:rPr kumimoji="1" lang="ko-KR" altLang="en-US" sz="24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우울증 개선 효과</a:t>
            </a:r>
            <a:endParaRPr kumimoji="1" lang="en-US" altLang="ko-KR" sz="24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993038" y="3470682"/>
            <a:ext cx="2286000" cy="175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0" hangingPunct="1">
              <a:defRPr/>
            </a:pPr>
            <a:r>
              <a:rPr kumimoji="0" lang="ko-KR" altLang="en-US" sz="2400" b="1" dirty="0" smtClean="0">
                <a:solidFill>
                  <a:schemeClr val="bg2"/>
                </a:solidFill>
                <a:ea typeface="굴림" pitchFamily="50" charset="-127"/>
              </a:rPr>
              <a:t>사전평가</a:t>
            </a:r>
            <a:endParaRPr kumimoji="0" lang="en-US" altLang="ko-KR" sz="2400" b="1" dirty="0" smtClean="0">
              <a:solidFill>
                <a:schemeClr val="bg2"/>
              </a:solidFill>
              <a:ea typeface="굴림" pitchFamily="50" charset="-127"/>
            </a:endParaRPr>
          </a:p>
          <a:p>
            <a:pPr algn="ctr" eaLnBrk="1" latinLnBrk="0" hangingPunct="1">
              <a:defRPr/>
            </a:pPr>
            <a:r>
              <a:rPr kumimoji="0" lang="ko-KR" altLang="en-US" sz="2400" b="1" dirty="0" smtClean="0">
                <a:solidFill>
                  <a:schemeClr val="bg2"/>
                </a:solidFill>
                <a:ea typeface="굴림" pitchFamily="50" charset="-127"/>
              </a:rPr>
              <a:t>평균치 </a:t>
            </a:r>
            <a:r>
              <a:rPr kumimoji="0" lang="en-US" altLang="ko-KR" sz="2400" b="1" dirty="0" smtClean="0">
                <a:solidFill>
                  <a:schemeClr val="bg2"/>
                </a:solidFill>
                <a:ea typeface="굴림" pitchFamily="50" charset="-127"/>
              </a:rPr>
              <a:t>14.8</a:t>
            </a:r>
            <a:r>
              <a:rPr lang="ko-KR" altLang="en-US" sz="2400" b="1" dirty="0" smtClean="0">
                <a:solidFill>
                  <a:schemeClr val="bg2"/>
                </a:solidFill>
                <a:ea typeface="굴림" pitchFamily="50" charset="-127"/>
              </a:rPr>
              <a:t>점</a:t>
            </a:r>
            <a:endParaRPr lang="en-US" altLang="ko-KR" sz="2400" b="1" dirty="0" smtClean="0">
              <a:solidFill>
                <a:schemeClr val="bg2"/>
              </a:solidFill>
              <a:ea typeface="굴림" pitchFamily="50" charset="-127"/>
            </a:endParaRPr>
          </a:p>
          <a:p>
            <a:pPr algn="ctr" eaLnBrk="1" latinLnBrk="0" hangingPunct="1">
              <a:defRPr/>
            </a:pPr>
            <a:r>
              <a:rPr kumimoji="0" lang="en-US" altLang="ko-KR" sz="2400" b="1" dirty="0" smtClean="0">
                <a:solidFill>
                  <a:schemeClr val="bg2"/>
                </a:solidFill>
                <a:ea typeface="굴림" pitchFamily="50" charset="-127"/>
              </a:rPr>
              <a:t>(</a:t>
            </a:r>
            <a:r>
              <a:rPr kumimoji="0" lang="ko-KR" altLang="en-US" sz="2400" b="1" dirty="0" smtClean="0">
                <a:solidFill>
                  <a:schemeClr val="bg2"/>
                </a:solidFill>
                <a:ea typeface="굴림" pitchFamily="50" charset="-127"/>
              </a:rPr>
              <a:t>우울위험</a:t>
            </a:r>
            <a:r>
              <a:rPr kumimoji="0" lang="en-US" altLang="ko-KR" sz="2400" b="1" dirty="0" smtClean="0">
                <a:solidFill>
                  <a:schemeClr val="bg2"/>
                </a:solidFill>
                <a:ea typeface="굴림" pitchFamily="50" charset="-127"/>
              </a:rPr>
              <a:t>)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4767053" y="3987212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0" hangingPunct="1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31638" y="3446835"/>
            <a:ext cx="2458984" cy="17097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0" hangingPunct="1">
              <a:defRPr/>
            </a:pPr>
            <a:r>
              <a:rPr kumimoji="0" lang="ko-KR" altLang="en-US" sz="2400" b="1" dirty="0" smtClean="0">
                <a:solidFill>
                  <a:srgbClr val="FFFFFF"/>
                </a:solidFill>
                <a:ea typeface="굴림" pitchFamily="50" charset="-127"/>
              </a:rPr>
              <a:t>사후평가</a:t>
            </a:r>
            <a:endParaRPr kumimoji="0" lang="en-US" altLang="ko-KR" sz="2400" b="1" dirty="0" smtClean="0">
              <a:solidFill>
                <a:srgbClr val="FFFFFF"/>
              </a:solidFill>
              <a:ea typeface="굴림" pitchFamily="50" charset="-127"/>
            </a:endParaRPr>
          </a:p>
          <a:p>
            <a:pPr algn="ctr" eaLnBrk="1" latinLnBrk="0" hangingPunct="1">
              <a:defRPr/>
            </a:pPr>
            <a:r>
              <a:rPr kumimoji="0" lang="ko-KR" altLang="en-US" sz="2400" b="1" dirty="0" smtClean="0">
                <a:solidFill>
                  <a:srgbClr val="FFFFFF"/>
                </a:solidFill>
                <a:ea typeface="굴림" pitchFamily="50" charset="-127"/>
              </a:rPr>
              <a:t>평균치 </a:t>
            </a:r>
            <a:r>
              <a:rPr lang="en-US" altLang="ko-KR" sz="2400" b="1" dirty="0" smtClean="0">
                <a:solidFill>
                  <a:srgbClr val="FFFFFF"/>
                </a:solidFill>
                <a:ea typeface="굴림" pitchFamily="50" charset="-127"/>
              </a:rPr>
              <a:t>11</a:t>
            </a:r>
            <a:r>
              <a:rPr kumimoji="0" lang="ko-KR" altLang="en-US" sz="2400" b="1" dirty="0" smtClean="0">
                <a:solidFill>
                  <a:srgbClr val="FFFFFF"/>
                </a:solidFill>
                <a:ea typeface="굴림" pitchFamily="50" charset="-127"/>
              </a:rPr>
              <a:t>점</a:t>
            </a:r>
            <a:endParaRPr kumimoji="0" lang="en-US" altLang="ko-KR" sz="2400" b="1" dirty="0" smtClean="0">
              <a:solidFill>
                <a:srgbClr val="FFFFFF"/>
              </a:solidFill>
              <a:ea typeface="굴림" pitchFamily="50" charset="-127"/>
            </a:endParaRPr>
          </a:p>
          <a:p>
            <a:pPr algn="ctr" eaLnBrk="1" latinLnBrk="0" hangingPunct="1">
              <a:defRPr/>
            </a:pPr>
            <a:r>
              <a:rPr lang="en-US" altLang="ko-KR" sz="2400" b="1" dirty="0" smtClean="0">
                <a:solidFill>
                  <a:srgbClr val="FFFFFF"/>
                </a:solidFill>
                <a:ea typeface="굴림" pitchFamily="50" charset="-127"/>
              </a:rPr>
              <a:t>(</a:t>
            </a:r>
            <a:r>
              <a:rPr lang="ko-KR" altLang="en-US" sz="2400" b="1" dirty="0" smtClean="0">
                <a:solidFill>
                  <a:srgbClr val="FFFFFF"/>
                </a:solidFill>
                <a:ea typeface="굴림" pitchFamily="50" charset="-127"/>
              </a:rPr>
              <a:t>정상</a:t>
            </a:r>
            <a:r>
              <a:rPr lang="en-US" altLang="ko-KR" sz="2400" b="1" dirty="0" smtClean="0">
                <a:solidFill>
                  <a:srgbClr val="FFFFFF"/>
                </a:solidFill>
                <a:ea typeface="굴림" pitchFamily="50" charset="-127"/>
              </a:rPr>
              <a:t>)</a:t>
            </a:r>
            <a:endParaRPr kumimoji="0" lang="en-US" altLang="ko-KR" sz="2400" b="1" dirty="0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gray">
          <a:xfrm>
            <a:off x="3672097" y="5216019"/>
            <a:ext cx="5475424" cy="4385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5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0~11</a:t>
            </a:r>
            <a:r>
              <a:rPr kumimoji="1" lang="ko-KR" altLang="en-US" sz="15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점 우울</a:t>
            </a:r>
            <a:r>
              <a:rPr kumimoji="1" lang="en-US" altLang="ko-KR" sz="15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12~14</a:t>
            </a:r>
            <a:r>
              <a:rPr kumimoji="1" lang="ko-KR" altLang="en-US" sz="15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점 우울 위험</a:t>
            </a:r>
            <a:r>
              <a:rPr kumimoji="1" lang="en-US" altLang="ko-KR" sz="15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, 15~24 </a:t>
            </a:r>
            <a:r>
              <a:rPr kumimoji="1" lang="ko-KR" altLang="en-US" sz="15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우울</a:t>
            </a:r>
            <a:endParaRPr kumimoji="1" lang="en-US" altLang="ko-KR" sz="15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12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0"/>
          <p:cNvSpPr/>
          <p:nvPr/>
        </p:nvSpPr>
        <p:spPr>
          <a:xfrm>
            <a:off x="0" y="374261"/>
            <a:ext cx="9906000" cy="1025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46708" y="634741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결과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언론보도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70548" y="1435100"/>
            <a:ext cx="8395652" cy="1323439"/>
            <a:chOff x="570548" y="1435100"/>
            <a:chExt cx="8395652" cy="1323439"/>
          </a:xfrm>
        </p:grpSpPr>
        <p:sp>
          <p:nvSpPr>
            <p:cNvPr id="10" name="Text Box 45"/>
            <p:cNvSpPr txBox="1">
              <a:spLocks noChangeArrowheads="1"/>
            </p:cNvSpPr>
            <p:nvPr/>
          </p:nvSpPr>
          <p:spPr bwMode="gray">
            <a:xfrm>
              <a:off x="742228" y="1435100"/>
              <a:ext cx="8223972" cy="132343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최초 언론 홍보를 통한 </a:t>
              </a:r>
              <a:r>
                <a:rPr kumimoji="1" lang="ko-KR" altLang="en-US" sz="2000" dirty="0" err="1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비접촉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안심면회 전국 요양원에 전파</a:t>
              </a:r>
              <a:endPara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ko-KR" sz="20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endParaRPr>
            </a:p>
            <a:p>
              <a:pPr marL="342900" indent="-342900" eaLnBrk="1" hangingPunct="1">
                <a:spcBef>
                  <a:spcPct val="0"/>
                </a:spcBef>
                <a:buFontTx/>
                <a:buChar char="-"/>
              </a:pP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비대면 안심면회 주요 언론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사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64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건 보도 </a:t>
              </a:r>
              <a:endParaRPr kumimoji="1" lang="en-US" altLang="ko-KR" sz="20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  (MBC, SBS, YTN, KBS, MBN, JTBC, 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연합뉴스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, 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조선일보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, </a:t>
              </a:r>
              <a:r>
                <a:rPr kumimoji="1" lang="ko-KR" altLang="en-US" sz="2000" dirty="0" err="1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한겨레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21 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등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) </a:t>
              </a:r>
              <a:r>
                <a:rPr kumimoji="1" lang="en-US" altLang="ko-KR" sz="2000" u="sng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 </a:t>
              </a:r>
            </a:p>
          </p:txBody>
        </p:sp>
        <p:pic>
          <p:nvPicPr>
            <p:cNvPr id="11" name="Picture 12" descr="볼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5" t="22037" r="79791" b="66251"/>
            <a:stretch>
              <a:fillRect/>
            </a:stretch>
          </p:blipFill>
          <p:spPr bwMode="auto">
            <a:xfrm flipH="1" flipV="1">
              <a:off x="570548" y="1604939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23846"/>
              </p:ext>
            </p:extLst>
          </p:nvPr>
        </p:nvGraphicFramePr>
        <p:xfrm>
          <a:off x="1176418" y="2858724"/>
          <a:ext cx="7620000" cy="3629445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32484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연합뉴스 보도</a:t>
                      </a:r>
                      <a:r>
                        <a:rPr lang="ko-KR" altLang="en-US" sz="1000" b="1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(2020.05.07.)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SBS </a:t>
                      </a:r>
                      <a:r>
                        <a:rPr lang="ko-KR" altLang="en-US" sz="1000" b="1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뉴스</a:t>
                      </a:r>
                      <a:r>
                        <a:rPr lang="en-US" altLang="ko-KR" sz="1000" b="1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000" b="1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보도 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(2020.05.07.)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YTN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뉴스특보 생방송 인터뷰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(2020.05.07.)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9" y="2889082"/>
            <a:ext cx="2438399" cy="31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393" y="2889083"/>
            <a:ext cx="2514600" cy="3194075"/>
          </a:xfrm>
          <a:prstGeom prst="rect">
            <a:avLst/>
          </a:prstGeom>
        </p:spPr>
      </p:pic>
      <p:pic>
        <p:nvPicPr>
          <p:cNvPr id="20" name="_x148470296" descr="EMB000030a80b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6201"/>
          <a:stretch>
            <a:fillRect/>
          </a:stretch>
        </p:blipFill>
        <p:spPr bwMode="auto">
          <a:xfrm>
            <a:off x="6286044" y="2880758"/>
            <a:ext cx="2488340" cy="32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59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0"/>
          <p:cNvSpPr/>
          <p:nvPr/>
        </p:nvSpPr>
        <p:spPr>
          <a:xfrm>
            <a:off x="0" y="382252"/>
            <a:ext cx="9906000" cy="1025008"/>
          </a:xfrm>
          <a:prstGeom prst="rect">
            <a:avLst/>
          </a:prstGeom>
          <a:solidFill>
            <a:srgbClr val="00B050"/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46707" y="655418"/>
            <a:ext cx="7971875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err="1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향후계획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07" y="1764045"/>
            <a:ext cx="8668693" cy="432426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342900" marR="0" indent="-34290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성과공유</a:t>
            </a:r>
            <a:endParaRPr lang="en-US" altLang="ko-KR" sz="23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보훈요양원 외 민간요양원</a:t>
            </a: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병원</a:t>
            </a: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등에서 채택</a:t>
            </a: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운영 중</a:t>
            </a: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defTabSz="825500">
              <a:lnSpc>
                <a:spcPct val="150000"/>
              </a:lnSpc>
            </a:pP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- </a:t>
            </a:r>
            <a:r>
              <a:rPr lang="ko-KR" altLang="en-US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노하우 및 운영방안 공유</a:t>
            </a:r>
            <a:endParaRPr lang="en-US" altLang="ko-KR" sz="2300" dirty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marR="0" indent="-34290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altLang="ko-KR" sz="23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marR="0" indent="-34290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사회적 거리 두기 </a:t>
            </a: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단계에서도 적용 가능한 면회 방법 개발</a:t>
            </a:r>
            <a:endParaRPr lang="en-US" altLang="ko-KR" sz="2300" dirty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사회적 거리 두기 </a:t>
            </a: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단계 후 비대면 면회 중단</a:t>
            </a:r>
            <a:endParaRPr lang="en-US" altLang="ko-KR" sz="23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- 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코로나</a:t>
            </a: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19 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종결 이후 독감 등 </a:t>
            </a:r>
            <a:r>
              <a:rPr lang="ko-KR" altLang="en-US" sz="2300" dirty="0" err="1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감염병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유행 기간 중 추후 적용 </a:t>
            </a:r>
            <a:endParaRPr lang="en-US" altLang="ko-KR" sz="23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3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- </a:t>
            </a: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신규 면회 방법 개발 및 공유</a:t>
            </a:r>
            <a:endParaRPr lang="en-US" altLang="ko-KR" sz="23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7793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/>
          <p:cNvSpPr/>
          <p:nvPr/>
        </p:nvSpPr>
        <p:spPr>
          <a:xfrm>
            <a:off x="0" y="382252"/>
            <a:ext cx="9906000" cy="1025008"/>
          </a:xfrm>
          <a:prstGeom prst="rect">
            <a:avLst/>
          </a:prstGeom>
          <a:solidFill>
            <a:srgbClr val="00B050"/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6707" y="655418"/>
            <a:ext cx="7971875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err="1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만남애</a:t>
            </a:r>
            <a:r>
              <a:rPr lang="en-US" altLang="ko-KR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愛</a:t>
            </a:r>
            <a:r>
              <a:rPr lang="en-US" altLang="ko-KR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 진행 사진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152" name="Picture 8" descr="D:\DATA\바탕 화면\새 폴더 (2)\IMG_9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84760" y="-682625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:\DATA\바탕 화면\새 폴더 (2)\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66" y="1575971"/>
            <a:ext cx="5067486" cy="50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79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92245" y="2404260"/>
            <a:ext cx="655161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7000" dirty="0">
                <a:solidFill>
                  <a:srgbClr val="00B05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감 사 합 </a:t>
            </a:r>
            <a:r>
              <a:rPr kumimoji="0" lang="ko-KR" altLang="en-US" sz="7000" dirty="0" err="1">
                <a:solidFill>
                  <a:srgbClr val="00B05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니</a:t>
            </a:r>
            <a:r>
              <a:rPr kumimoji="0" lang="ko-KR" altLang="en-US" sz="7000" dirty="0">
                <a:solidFill>
                  <a:srgbClr val="00B05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다</a:t>
            </a:r>
            <a:r>
              <a:rPr kumimoji="0" lang="en-US" altLang="ko-KR" sz="7000" dirty="0">
                <a:solidFill>
                  <a:srgbClr val="FFFFFF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kumimoji="0" lang="ko-KR" altLang="en-US" sz="7000" dirty="0">
              <a:solidFill>
                <a:srgbClr val="FFFFFF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052" name="Picture 4" descr="\\192.168.16.78\복지과업무공유폴더\공단 로고\(배경없음)공단로고(전체이름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59" y="5829300"/>
            <a:ext cx="237325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31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>
            <a:grpSpLocks/>
          </p:cNvGrpSpPr>
          <p:nvPr/>
        </p:nvGrpSpPr>
        <p:grpSpPr bwMode="auto">
          <a:xfrm>
            <a:off x="655608" y="940279"/>
            <a:ext cx="8126083" cy="5262113"/>
            <a:chOff x="1533525" y="1828800"/>
            <a:chExt cx="5838825" cy="3295650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gray">
            <a:xfrm>
              <a:off x="2657475" y="1857375"/>
              <a:ext cx="4686300" cy="374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>
                <a:defRPr/>
              </a:pPr>
              <a:endParaRPr lang="ko-KR" altLang="en-US" sz="2400">
                <a:ea typeface="굴림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gray">
            <a:xfrm>
              <a:off x="1533525" y="1879493"/>
              <a:ext cx="1138238" cy="28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latin typeface="Candara" pitchFamily="34" charset="0"/>
                  <a:ea typeface="굴림" charset="-127"/>
                  <a:cs typeface="Arial" charset="0"/>
                </a:rPr>
                <a:t>Chapter 1</a:t>
              </a:r>
            </a:p>
          </p:txBody>
        </p:sp>
        <p:sp>
          <p:nvSpPr>
            <p:cNvPr id="8" name="Text Box 45"/>
            <p:cNvSpPr txBox="1">
              <a:spLocks noChangeArrowheads="1"/>
            </p:cNvSpPr>
            <p:nvPr/>
          </p:nvSpPr>
          <p:spPr bwMode="gray">
            <a:xfrm>
              <a:off x="3205277" y="1909686"/>
              <a:ext cx="2196720" cy="28914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>
                  <a:latin typeface="HY동녘M" pitchFamily="18" charset="-127"/>
                  <a:ea typeface="HY동녘M" pitchFamily="18" charset="-127"/>
                  <a:cs typeface="Arial" charset="0"/>
                </a:rPr>
                <a:t>대전보훈요양원 소개</a:t>
              </a:r>
              <a:endParaRPr lang="en-US" altLang="ko-KR" sz="2400" dirty="0">
                <a:latin typeface="HY동녘M" pitchFamily="18" charset="-127"/>
                <a:ea typeface="HY동녘M" pitchFamily="18" charset="-127"/>
                <a:cs typeface="Arial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619375" y="1828800"/>
              <a:ext cx="4752975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>
                <a:ea typeface="굴림" charset="-127"/>
              </a:endParaRP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720975" y="1955800"/>
              <a:ext cx="238125" cy="238125"/>
              <a:chOff x="1816" y="1900"/>
              <a:chExt cx="160" cy="160"/>
            </a:xfrm>
          </p:grpSpPr>
          <p:pic>
            <p:nvPicPr>
              <p:cNvPr id="38" name="Picture 8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>
                    <a:defRPr/>
                  </a:pPr>
                  <a:endParaRPr lang="ko-KR" altLang="en-US" sz="2400">
                    <a:ea typeface="굴림" charset="-127"/>
                  </a:endParaRPr>
                </a:p>
              </p:txBody>
            </p:sp>
            <p:sp>
              <p:nvSpPr>
                <p:cNvPr id="41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 anchorCtr="0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2400">
                    <a:ea typeface="굴림" charset="-127"/>
                  </a:endParaRPr>
                </a:p>
              </p:txBody>
            </p:sp>
          </p:grpSp>
        </p:grpSp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2657475" y="2806700"/>
              <a:ext cx="4686300" cy="374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>
                <a:defRPr/>
              </a:pPr>
              <a:endParaRPr lang="ko-KR" altLang="en-US" sz="2400">
                <a:ea typeface="굴림" charset="-127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gray">
            <a:xfrm>
              <a:off x="1533525" y="2828819"/>
              <a:ext cx="1138238" cy="28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>
                  <a:latin typeface="Candara" pitchFamily="34" charset="0"/>
                  <a:ea typeface="굴림" charset="-127"/>
                  <a:cs typeface="Arial" charset="0"/>
                </a:rPr>
                <a:t>Chapter 2</a:t>
              </a:r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gray">
            <a:xfrm>
              <a:off x="3303043" y="2849456"/>
              <a:ext cx="1164704" cy="28914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동녘M" pitchFamily="18" charset="-127"/>
                  <a:ea typeface="HY동녘M" pitchFamily="18" charset="-127"/>
                  <a:cs typeface="Arial" charset="0"/>
                </a:rPr>
                <a:t>추진 배경 </a:t>
              </a:r>
              <a:endParaRPr lang="en-US" altLang="ko-KR" sz="2400" dirty="0">
                <a:latin typeface="HY동녘M" pitchFamily="18" charset="-127"/>
                <a:ea typeface="HY동녘M" pitchFamily="18" charset="-127"/>
                <a:cs typeface="Arial" charset="0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gray">
            <a:xfrm>
              <a:off x="2619375" y="2778125"/>
              <a:ext cx="4752975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>
                <a:ea typeface="굴림" charset="-127"/>
              </a:endParaRPr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2692400" y="2879725"/>
              <a:ext cx="238125" cy="238125"/>
              <a:chOff x="1816" y="1900"/>
              <a:chExt cx="160" cy="160"/>
            </a:xfrm>
          </p:grpSpPr>
          <p:pic>
            <p:nvPicPr>
              <p:cNvPr id="34" name="Picture 18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1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6" name="Oval 2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>
                    <a:defRPr/>
                  </a:pPr>
                  <a:endParaRPr lang="ko-KR" altLang="en-US" sz="2400">
                    <a:ea typeface="굴림" charset="-127"/>
                  </a:endParaRPr>
                </a:p>
              </p:txBody>
            </p:sp>
            <p:sp>
              <p:nvSpPr>
                <p:cNvPr id="37" name="Oval 2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 anchorCtr="0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2400">
                    <a:ea typeface="굴림" charset="-127"/>
                  </a:endParaRPr>
                </a:p>
              </p:txBody>
            </p:sp>
          </p:grpSp>
        </p:grpSp>
        <p:sp>
          <p:nvSpPr>
            <p:cNvPr id="16" name="AutoShape 22"/>
            <p:cNvSpPr>
              <a:spLocks noChangeArrowheads="1"/>
            </p:cNvSpPr>
            <p:nvPr/>
          </p:nvSpPr>
          <p:spPr bwMode="gray">
            <a:xfrm>
              <a:off x="2657475" y="3746500"/>
              <a:ext cx="4686300" cy="374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>
                <a:defRPr/>
              </a:pPr>
              <a:endParaRPr lang="ko-KR" altLang="en-US" sz="2400">
                <a:ea typeface="굴림" charset="-127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gray">
            <a:xfrm>
              <a:off x="1533525" y="3768619"/>
              <a:ext cx="1138238" cy="28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>
                  <a:latin typeface="Candara" pitchFamily="34" charset="0"/>
                  <a:ea typeface="굴림" charset="-127"/>
                  <a:cs typeface="Arial" charset="0"/>
                </a:rPr>
                <a:t>Chapter 3</a:t>
              </a:r>
            </a:p>
          </p:txBody>
        </p:sp>
        <p:sp>
          <p:nvSpPr>
            <p:cNvPr id="18" name="Text Box 45"/>
            <p:cNvSpPr txBox="1">
              <a:spLocks noChangeArrowheads="1"/>
            </p:cNvSpPr>
            <p:nvPr/>
          </p:nvSpPr>
          <p:spPr bwMode="gray">
            <a:xfrm>
              <a:off x="3239810" y="3799580"/>
              <a:ext cx="2639013" cy="28914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동녘M" pitchFamily="18" charset="-127"/>
                  <a:ea typeface="HY동녘M" pitchFamily="18" charset="-127"/>
                  <a:cs typeface="Arial" charset="0"/>
                </a:rPr>
                <a:t>서비스 추</a:t>
              </a:r>
              <a:r>
                <a:rPr lang="ko-KR" altLang="en-US" sz="2400" dirty="0">
                  <a:latin typeface="HY동녘M" pitchFamily="18" charset="-127"/>
                  <a:ea typeface="HY동녘M" pitchFamily="18" charset="-127"/>
                  <a:cs typeface="Arial" charset="0"/>
                </a:rPr>
                <a:t>진</a:t>
              </a:r>
              <a:r>
                <a:rPr lang="ko-KR" altLang="en-US" sz="2400" dirty="0" smtClean="0">
                  <a:latin typeface="HY동녘M" pitchFamily="18" charset="-127"/>
                  <a:ea typeface="HY동녘M" pitchFamily="18" charset="-127"/>
                  <a:cs typeface="Arial" charset="0"/>
                </a:rPr>
                <a:t> 과정 및 실적</a:t>
              </a:r>
              <a:endParaRPr lang="en-US" altLang="ko-KR" sz="2400" dirty="0">
                <a:latin typeface="HY동녘M" pitchFamily="18" charset="-127"/>
                <a:ea typeface="HY동녘M" pitchFamily="18" charset="-127"/>
                <a:cs typeface="Arial" charset="0"/>
              </a:endParaRPr>
            </a:p>
          </p:txBody>
        </p:sp>
        <p:sp>
          <p:nvSpPr>
            <p:cNvPr id="19" name="AutoShape 26"/>
            <p:cNvSpPr>
              <a:spLocks noChangeArrowheads="1"/>
            </p:cNvSpPr>
            <p:nvPr/>
          </p:nvSpPr>
          <p:spPr bwMode="gray">
            <a:xfrm>
              <a:off x="2619375" y="3717925"/>
              <a:ext cx="4752975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>
                <a:ea typeface="굴림" charset="-127"/>
              </a:endParaRPr>
            </a:p>
          </p:txBody>
        </p: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2692400" y="3819525"/>
              <a:ext cx="238125" cy="238125"/>
              <a:chOff x="1816" y="1900"/>
              <a:chExt cx="160" cy="160"/>
            </a:xfrm>
          </p:grpSpPr>
          <p:pic>
            <p:nvPicPr>
              <p:cNvPr id="30" name="Picture 28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2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2" name="Oval 3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folHlink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>
                    <a:defRPr/>
                  </a:pPr>
                  <a:endParaRPr lang="ko-KR" altLang="en-US" sz="2400">
                    <a:ea typeface="굴림" charset="-127"/>
                  </a:endParaRPr>
                </a:p>
              </p:txBody>
            </p:sp>
            <p:sp>
              <p:nvSpPr>
                <p:cNvPr id="33" name="Oval 3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 anchorCtr="0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2400">
                    <a:ea typeface="굴림" charset="-127"/>
                  </a:endParaRPr>
                </a:p>
              </p:txBody>
            </p:sp>
          </p:grpSp>
        </p:grpSp>
        <p:sp>
          <p:nvSpPr>
            <p:cNvPr id="21" name="AutoShape 32"/>
            <p:cNvSpPr>
              <a:spLocks noChangeArrowheads="1"/>
            </p:cNvSpPr>
            <p:nvPr/>
          </p:nvSpPr>
          <p:spPr bwMode="gray">
            <a:xfrm>
              <a:off x="2657475" y="4714875"/>
              <a:ext cx="4686300" cy="374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>
                <a:defRPr/>
              </a:pPr>
              <a:endParaRPr lang="ko-KR" altLang="en-US" sz="2400">
                <a:ea typeface="굴림" charset="-127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gray">
            <a:xfrm>
              <a:off x="1533525" y="4736993"/>
              <a:ext cx="1138238" cy="28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>
                  <a:latin typeface="Candara" pitchFamily="34" charset="0"/>
                  <a:ea typeface="굴림" charset="-127"/>
                  <a:cs typeface="Arial" charset="0"/>
                </a:rPr>
                <a:t>Chapter 4</a:t>
              </a:r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gray">
            <a:xfrm>
              <a:off x="3210900" y="4767956"/>
              <a:ext cx="2270435" cy="28914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동녘M" pitchFamily="18" charset="-127"/>
                  <a:ea typeface="HY동녘M" pitchFamily="18" charset="-127"/>
                  <a:cs typeface="Arial" charset="0"/>
                </a:rPr>
                <a:t>추진</a:t>
              </a:r>
              <a:r>
                <a:rPr lang="ko-KR" altLang="en-US" sz="2400" dirty="0">
                  <a:latin typeface="HY동녘M" pitchFamily="18" charset="-127"/>
                  <a:ea typeface="HY동녘M" pitchFamily="18" charset="-127"/>
                  <a:cs typeface="Arial" charset="0"/>
                </a:rPr>
                <a:t>성</a:t>
              </a:r>
              <a:r>
                <a:rPr lang="ko-KR" altLang="en-US" sz="2400" dirty="0" smtClean="0">
                  <a:latin typeface="HY동녘M" pitchFamily="18" charset="-127"/>
                  <a:ea typeface="HY동녘M" pitchFamily="18" charset="-127"/>
                  <a:cs typeface="Arial" charset="0"/>
                </a:rPr>
                <a:t>과 및 </a:t>
              </a:r>
              <a:r>
                <a:rPr lang="ko-KR" altLang="en-US" sz="2400" dirty="0" err="1" smtClean="0">
                  <a:latin typeface="HY동녘M" pitchFamily="18" charset="-127"/>
                  <a:ea typeface="HY동녘M" pitchFamily="18" charset="-127"/>
                  <a:cs typeface="Arial" charset="0"/>
                </a:rPr>
                <a:t>향후계</a:t>
              </a:r>
              <a:r>
                <a:rPr lang="ko-KR" altLang="en-US" sz="2400" dirty="0" err="1">
                  <a:latin typeface="HY동녘M" pitchFamily="18" charset="-127"/>
                  <a:ea typeface="HY동녘M" pitchFamily="18" charset="-127"/>
                  <a:cs typeface="Arial" charset="0"/>
                </a:rPr>
                <a:t>획</a:t>
              </a:r>
              <a:endParaRPr lang="en-US" altLang="ko-KR" sz="2400" dirty="0">
                <a:latin typeface="HY동녘M" pitchFamily="18" charset="-127"/>
                <a:ea typeface="HY동녘M" pitchFamily="18" charset="-127"/>
                <a:cs typeface="Arial" charset="0"/>
              </a:endParaRPr>
            </a:p>
          </p:txBody>
        </p:sp>
        <p:sp>
          <p:nvSpPr>
            <p:cNvPr id="24" name="AutoShape 36"/>
            <p:cNvSpPr>
              <a:spLocks noChangeArrowheads="1"/>
            </p:cNvSpPr>
            <p:nvPr/>
          </p:nvSpPr>
          <p:spPr bwMode="gray">
            <a:xfrm>
              <a:off x="2619375" y="4686300"/>
              <a:ext cx="4752975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>
                <a:ea typeface="굴림" charset="-127"/>
              </a:endParaRPr>
            </a:p>
          </p:txBody>
        </p: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2692400" y="4787900"/>
              <a:ext cx="238125" cy="238125"/>
              <a:chOff x="1816" y="1900"/>
              <a:chExt cx="160" cy="160"/>
            </a:xfrm>
          </p:grpSpPr>
          <p:pic>
            <p:nvPicPr>
              <p:cNvPr id="26" name="Picture 38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3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28" name="Oval 4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2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>
                    <a:defRPr/>
                  </a:pPr>
                  <a:endParaRPr lang="ko-KR" altLang="en-US" sz="2400">
                    <a:ea typeface="굴림" charset="-127"/>
                  </a:endParaRPr>
                </a:p>
              </p:txBody>
            </p:sp>
            <p:sp>
              <p:nvSpPr>
                <p:cNvPr id="29" name="Oval 4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 anchorCtr="0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2400">
                    <a:ea typeface="굴림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099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61997" y="842248"/>
            <a:ext cx="6696105" cy="1088418"/>
          </a:xfrm>
        </p:spPr>
        <p:txBody>
          <a:bodyPr/>
          <a:lstStyle/>
          <a:p>
            <a:r>
              <a:rPr lang="en-US" altLang="ko-KR" sz="2400" dirty="0" smtClean="0">
                <a:latin typeface="HY동녘M" pitchFamily="18" charset="-127"/>
                <a:ea typeface="HY동녘M" pitchFamily="18" charset="-127"/>
              </a:rPr>
              <a:t>1. </a:t>
            </a:r>
            <a:r>
              <a:rPr lang="ko-KR" altLang="en-US" sz="2400" dirty="0" smtClean="0">
                <a:latin typeface="HY동녘M" pitchFamily="18" charset="-127"/>
                <a:ea typeface="HY동녘M" pitchFamily="18" charset="-127"/>
              </a:rPr>
              <a:t>대전보훈요양원 소개</a:t>
            </a:r>
            <a:endParaRPr lang="en-US" altLang="ko-KR" sz="2400" dirty="0" smtClean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4" name="Picture 7" descr="D:\DATA\바탕 화면\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164262"/>
            <a:ext cx="1371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:\DATA\바탕 화면\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817394"/>
            <a:ext cx="1371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1"/>
          <p:cNvGrpSpPr>
            <a:grpSpLocks/>
          </p:cNvGrpSpPr>
          <p:nvPr/>
        </p:nvGrpSpPr>
        <p:grpSpPr bwMode="auto">
          <a:xfrm>
            <a:off x="1116013" y="1322388"/>
            <a:ext cx="7558087" cy="5091112"/>
            <a:chOff x="1116013" y="1322388"/>
            <a:chExt cx="7558087" cy="509090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116013" y="1425575"/>
              <a:ext cx="238125" cy="238125"/>
              <a:chOff x="1816" y="1900"/>
              <a:chExt cx="160" cy="160"/>
            </a:xfrm>
          </p:grpSpPr>
          <p:pic>
            <p:nvPicPr>
              <p:cNvPr id="40" name="Picture 8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42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43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8" name="Text Box 45"/>
            <p:cNvSpPr txBox="1">
              <a:spLocks noChangeArrowheads="1"/>
            </p:cNvSpPr>
            <p:nvPr/>
          </p:nvSpPr>
          <p:spPr bwMode="gray">
            <a:xfrm>
              <a:off x="1465263" y="1322388"/>
              <a:ext cx="4478337" cy="40009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건립주체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:      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국가보훈처</a:t>
              </a:r>
              <a:endParaRPr kumimoji="1" lang="en-US" altLang="ko-KR" sz="20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  <a:cs typeface="Arial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116013" y="1905000"/>
              <a:ext cx="238125" cy="238125"/>
              <a:chOff x="1816" y="1900"/>
              <a:chExt cx="160" cy="160"/>
            </a:xfrm>
          </p:grpSpPr>
          <p:pic>
            <p:nvPicPr>
              <p:cNvPr id="36" name="Picture 8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0" name="Text Box 45"/>
            <p:cNvSpPr txBox="1">
              <a:spLocks noChangeArrowheads="1"/>
            </p:cNvSpPr>
            <p:nvPr/>
          </p:nvSpPr>
          <p:spPr bwMode="gray">
            <a:xfrm>
              <a:off x="1476375" y="1801813"/>
              <a:ext cx="1368425" cy="400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운영주체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: </a:t>
              </a:r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116013" y="2801938"/>
              <a:ext cx="238125" cy="238125"/>
              <a:chOff x="1816" y="1900"/>
              <a:chExt cx="160" cy="160"/>
            </a:xfrm>
          </p:grpSpPr>
          <p:pic>
            <p:nvPicPr>
              <p:cNvPr id="32" name="Picture 8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4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35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2" name="Text Box 45"/>
            <p:cNvSpPr txBox="1">
              <a:spLocks noChangeArrowheads="1"/>
            </p:cNvSpPr>
            <p:nvPr/>
          </p:nvSpPr>
          <p:spPr bwMode="gray">
            <a:xfrm>
              <a:off x="1476375" y="2286000"/>
              <a:ext cx="7197725" cy="400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건축규모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: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대지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7,700㎡(2,329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평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)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연면적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7,430㎡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(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2,251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평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)</a:t>
              </a:r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1116013" y="3248025"/>
              <a:ext cx="238125" cy="238125"/>
              <a:chOff x="1816" y="1900"/>
              <a:chExt cx="160" cy="160"/>
            </a:xfrm>
          </p:grpSpPr>
          <p:pic>
            <p:nvPicPr>
              <p:cNvPr id="28" name="Picture 8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0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 Box 45"/>
            <p:cNvSpPr txBox="1">
              <a:spLocks noChangeArrowheads="1"/>
            </p:cNvSpPr>
            <p:nvPr/>
          </p:nvSpPr>
          <p:spPr bwMode="gray">
            <a:xfrm>
              <a:off x="1476375" y="2743200"/>
              <a:ext cx="6197600" cy="400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건물규모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: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지하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1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층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,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지상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4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층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,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건물높이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19.3m</a:t>
              </a:r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116013" y="3686175"/>
              <a:ext cx="238125" cy="238125"/>
              <a:chOff x="1816" y="1900"/>
              <a:chExt cx="160" cy="160"/>
            </a:xfrm>
          </p:grpSpPr>
          <p:pic>
            <p:nvPicPr>
              <p:cNvPr id="24" name="Picture 8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26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27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6" name="Text Box 45"/>
            <p:cNvSpPr txBox="1">
              <a:spLocks noChangeArrowheads="1"/>
            </p:cNvSpPr>
            <p:nvPr/>
          </p:nvSpPr>
          <p:spPr bwMode="gray">
            <a:xfrm>
              <a:off x="1476375" y="3181350"/>
              <a:ext cx="6985000" cy="400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사업재원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: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복권기금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230</a:t>
              </a:r>
              <a:r>
                <a:rPr kumimoji="1" lang="ko-KR" altLang="en-US" sz="2000" dirty="0" err="1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억원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(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토지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60</a:t>
              </a:r>
              <a:r>
                <a:rPr kumimoji="1" lang="ko-KR" altLang="en-US" sz="2000" dirty="0" err="1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억원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,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건축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170</a:t>
              </a:r>
              <a:r>
                <a:rPr kumimoji="1" lang="ko-KR" altLang="en-US" sz="2000" dirty="0" err="1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억원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)</a:t>
              </a:r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gray">
            <a:xfrm>
              <a:off x="1476375" y="3581400"/>
              <a:ext cx="6985000" cy="400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입소정원 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: 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총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239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명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(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장기보호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200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명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, </a:t>
              </a:r>
              <a:r>
                <a:rPr kumimoji="1" lang="ko-KR" altLang="en-US" sz="2000" dirty="0" err="1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데이케어센터</a:t>
              </a:r>
              <a:r>
                <a:rPr kumimoji="1" lang="ko-KR" altLang="en-US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</a:t>
              </a:r>
              <a:r>
                <a:rPr kumimoji="1" lang="en-US" altLang="ko-KR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39</a:t>
              </a:r>
              <a:r>
                <a:rPr kumimoji="1" lang="ko-KR" altLang="en-US" sz="2000" dirty="0" smtClean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명</a:t>
              </a:r>
              <a:r>
                <a:rPr kumimoji="1" lang="en-US" altLang="ko-KR" sz="2000" dirty="0">
                  <a:solidFill>
                    <a:schemeClr val="bg2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)</a:t>
              </a:r>
            </a:p>
          </p:txBody>
        </p: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116013" y="2360613"/>
              <a:ext cx="238125" cy="238125"/>
              <a:chOff x="1816" y="1900"/>
              <a:chExt cx="160" cy="160"/>
            </a:xfrm>
          </p:grpSpPr>
          <p:pic>
            <p:nvPicPr>
              <p:cNvPr id="22" name="Picture 8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 10"/>
              <p:cNvSpPr>
                <a:spLocks noChangeArrowheads="1"/>
              </p:cNvSpPr>
              <p:nvPr/>
            </p:nvSpPr>
            <p:spPr bwMode="gray">
              <a:xfrm>
                <a:off x="1835" y="1903"/>
                <a:ext cx="126" cy="1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63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19" name="Picture 5" descr="D:\DATA\바탕 화면\무제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25" y="1828800"/>
              <a:ext cx="3317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D:\DATA\바탕 화면\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8" y="1879600"/>
              <a:ext cx="24669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 descr="D:\DATA\바탕 화면\images\1.jp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639">
              <a:off x="4371441" y="4203489"/>
              <a:ext cx="3810000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50" descr="D:\DATA\바탕 화면\KakaoTalk_20150310_1103186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13989"/>
          <a:stretch/>
        </p:blipFill>
        <p:spPr bwMode="auto">
          <a:xfrm rot="220406">
            <a:off x="1354137" y="4511962"/>
            <a:ext cx="2613529" cy="198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" name="_x189332896" descr="EMB00002134bf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6" b="70746"/>
          <a:stretch>
            <a:fillRect/>
          </a:stretch>
        </p:blipFill>
        <p:spPr bwMode="auto">
          <a:xfrm>
            <a:off x="2829117" y="1326818"/>
            <a:ext cx="365125" cy="3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959725" y="-8132"/>
            <a:ext cx="2856263" cy="68742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9725" y="1203877"/>
            <a:ext cx="2856263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추진 배경</a:t>
            </a:r>
            <a:endParaRPr kumimoji="0" lang="en-US" altLang="ko-KR" sz="30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sym typeface="PT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0" y="2625992"/>
            <a:ext cx="5969000" cy="6078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342900" marR="0" indent="-34290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ko-KR" altLang="en-US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면회</a:t>
            </a:r>
            <a:r>
              <a:rPr kumimoji="0" lang="en-US" altLang="ko-KR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, </a:t>
            </a:r>
            <a:r>
              <a:rPr kumimoji="0" lang="ko-KR" altLang="en-US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외출</a:t>
            </a:r>
            <a:r>
              <a:rPr kumimoji="0" lang="en-US" altLang="ko-KR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, </a:t>
            </a:r>
            <a:r>
              <a:rPr kumimoji="0" lang="ko-KR" altLang="en-US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외박 제한</a:t>
            </a:r>
            <a:endParaRPr kumimoji="0" lang="en-US" altLang="ko-KR" sz="2300" b="0" i="0" u="none" strike="noStrike" cap="none" spc="0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sym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733" y="3233851"/>
            <a:ext cx="5326744" cy="9079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825500">
              <a:lnSpc>
                <a:spcPct val="150000"/>
              </a:lnSpc>
            </a:pPr>
            <a:r>
              <a:rPr lang="ko-KR" altLang="en-US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독감 발생 후</a:t>
            </a:r>
            <a:r>
              <a:rPr lang="en-US" altLang="ko-KR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(2020. 1. 20) </a:t>
            </a:r>
            <a:r>
              <a:rPr lang="ko-KR" altLang="en-US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보호자 면회 제한</a:t>
            </a:r>
            <a:endParaRPr lang="en-US" altLang="ko-KR" sz="1800" dirty="0" smtClean="0">
              <a:solidFill>
                <a:schemeClr val="accent5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코로나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-19 </a:t>
            </a:r>
            <a:r>
              <a:rPr lang="ko-KR" altLang="en-US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확산으로 인해 면회</a:t>
            </a:r>
            <a:r>
              <a:rPr lang="en-US" altLang="ko-KR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외출</a:t>
            </a:r>
            <a:r>
              <a:rPr lang="en-US" altLang="ko-KR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5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외박 제한</a:t>
            </a:r>
            <a:endParaRPr lang="en-US" altLang="ko-KR" sz="1800" dirty="0">
              <a:solidFill>
                <a:schemeClr val="accent5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4682" y="5021921"/>
            <a:ext cx="5618846" cy="11849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입소자 정서적 불안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우울 증상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보호자 어르신에 대한 걱정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Picture 12" descr="볼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>
            <a:off x="4091345" y="342900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볼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>
            <a:off x="4119034" y="3840193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혹시 나도 코로나 블루? 코로나 블루 극복하는 법 알아봐요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656">
            <a:off x="6714521" y="253320"/>
            <a:ext cx="2536055" cy="190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5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" grpId="0"/>
      <p:bldP spid="4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6141325" y="-16264"/>
            <a:ext cx="2856263" cy="6874264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141323" y="1349039"/>
            <a:ext cx="2856263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500"/>
            <a:r>
              <a:rPr lang="en-US" altLang="ko-KR" sz="3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추진 배경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2454830"/>
            <a:ext cx="5925425" cy="34240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342900" marR="0" indent="-34290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ko-KR" alt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면회</a:t>
            </a: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, </a:t>
            </a:r>
            <a:r>
              <a:rPr kumimoji="0" lang="ko-KR" alt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외출</a:t>
            </a: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, </a:t>
            </a:r>
            <a:r>
              <a:rPr kumimoji="0" lang="ko-KR" alt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외박 제한에 대한 초기 대응</a:t>
            </a:r>
            <a:endParaRPr kumimoji="0" lang="en-US" altLang="ko-KR" sz="20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sym typeface="PT Sans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en-US" altLang="ko-KR" sz="15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500" dirty="0" err="1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테블릿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활용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화상면회 활성화</a:t>
            </a:r>
            <a:endParaRPr lang="en-US" altLang="ko-KR" sz="1500" dirty="0" smtClean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15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필요물품 임시검역소 통한 간접 전달</a:t>
            </a:r>
            <a:endParaRPr lang="en-US" altLang="ko-KR" sz="1500" dirty="0" smtClean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15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보호자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어르신 쌍방향 소통 프로그램 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사랑의 우체통 진행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en-US" altLang="ko-KR" sz="1500" dirty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kumimoji="0" lang="en-US" altLang="ko-KR" sz="15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      </a:t>
            </a:r>
          </a:p>
          <a:p>
            <a:pPr marL="342900" indent="-342900" defTabSz="825500">
              <a:lnSpc>
                <a:spcPct val="150000"/>
              </a:lnSpc>
              <a:buFont typeface="Arial" charset="0"/>
              <a:buChar char="•"/>
            </a:pP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문제상황 지속</a:t>
            </a:r>
            <a:endParaRPr lang="en-US" altLang="ko-KR" sz="20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화상면회 시 의사소통 불편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입소자의 시력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청력 저하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defTabSz="825500">
              <a:lnSpc>
                <a:spcPct val="150000"/>
              </a:lnSpc>
            </a:pPr>
            <a:r>
              <a:rPr lang="en-US" altLang="ko-KR" sz="15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채워지지 않는 그리움</a:t>
            </a:r>
            <a:endParaRPr lang="en-US" altLang="ko-KR" sz="1500" dirty="0" smtClean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1500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1500" dirty="0" smtClean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끝을 알 수 없는 사회적 거리 두기</a:t>
            </a:r>
            <a:endParaRPr lang="en-US" altLang="ko-KR" sz="1500" dirty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189" y="6029413"/>
            <a:ext cx="5618846" cy="6309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감염의 위험 없는 면회 방법 필요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122" name="Picture 2" descr="D:\DATA\바탕 화면\새 폴더 (2)\IMG_8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379">
            <a:off x="369189" y="556559"/>
            <a:ext cx="237744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바탕화면\output\KakaoTalk_20200625_153245953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09">
            <a:off x="3605484" y="524254"/>
            <a:ext cx="2046176" cy="1649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51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" grpId="0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0" y="593336"/>
            <a:ext cx="9906000" cy="1025008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6708" y="853816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추진과정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1147" y="2066925"/>
            <a:ext cx="3294725" cy="3657213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47" y="4336721"/>
            <a:ext cx="3294725" cy="12464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20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베란다 면회 실시</a:t>
            </a:r>
            <a:r>
              <a:rPr lang="en-US" altLang="ko-KR" sz="20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</a:t>
            </a:r>
            <a:r>
              <a:rPr lang="ko-KR" altLang="en-US" sz="20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중</a:t>
            </a:r>
            <a:r>
              <a:rPr lang="en-US" altLang="ko-KR" sz="20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R="0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- </a:t>
            </a:r>
            <a:r>
              <a:rPr lang="ko-KR" altLang="en-US" sz="1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일시적 진행</a:t>
            </a:r>
            <a:endParaRPr lang="en-US" altLang="ko-KR" sz="1800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18184" y="2066926"/>
            <a:ext cx="3103052" cy="3655152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097" y="4494188"/>
            <a:ext cx="3084606" cy="13234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1800" dirty="0" err="1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브레인스토밍</a:t>
            </a:r>
            <a:r>
              <a:rPr lang="en-US" altLang="ko-KR" sz="18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 err="1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복지엔젤스</a:t>
            </a:r>
            <a:r>
              <a:rPr lang="en-US" altLang="ko-KR" sz="18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1800" dirty="0" err="1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사회복지사</a:t>
            </a:r>
            <a:r>
              <a:rPr lang="ko-KR" altLang="en-US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sz="1800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개발회의</a:t>
            </a:r>
            <a:endParaRPr lang="en-US" altLang="ko-KR" sz="1800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95967" y="2066926"/>
            <a:ext cx="3103052" cy="3655152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6703" y="4494188"/>
            <a:ext cx="2920697" cy="13234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1800" dirty="0" err="1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만남애</a:t>
            </a:r>
            <a:r>
              <a:rPr lang="en-US" altLang="ko-KR" sz="18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愛</a:t>
            </a:r>
            <a:r>
              <a:rPr lang="en-US" altLang="ko-KR" sz="18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80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 개발</a:t>
            </a:r>
            <a:endParaRPr lang="en-US" altLang="ko-KR" sz="1800" dirty="0" smtClean="0">
              <a:solidFill>
                <a:srgbClr val="FFC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시범운영</a:t>
            </a:r>
            <a:r>
              <a:rPr lang="en-US" altLang="ko-KR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(3.23)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18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수정보완 후 실제 운영</a:t>
            </a:r>
            <a:endParaRPr lang="en-US" altLang="ko-KR" sz="1800" dirty="0" smtClean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5237" y="2971800"/>
            <a:ext cx="1838325" cy="6309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800" dirty="0" smtClean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회의사진</a:t>
            </a:r>
          </a:p>
        </p:txBody>
      </p:sp>
      <p:pic>
        <p:nvPicPr>
          <p:cNvPr id="4098" name="Picture 2" descr="D:\DATA\바탕 화면\새 폴더 (2)\IMG_9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95" y="2298742"/>
            <a:ext cx="2887369" cy="19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7" y="2309759"/>
            <a:ext cx="2615378" cy="1913896"/>
          </a:xfrm>
          <a:prstGeom prst="rect">
            <a:avLst/>
          </a:prstGeom>
        </p:spPr>
      </p:pic>
      <p:pic>
        <p:nvPicPr>
          <p:cNvPr id="1029" name="Picture 5" descr="D:\바탕화면\2020050700062_0_2020050710190697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6" y="2372242"/>
            <a:ext cx="2804964" cy="18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28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" grpId="0"/>
      <p:bldP spid="3" grpId="0" animBg="1"/>
      <p:bldP spid="4" grpId="0"/>
      <p:bldP spid="9" grpId="0" animBg="1"/>
      <p:bldP spid="10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959725" y="-8132"/>
            <a:ext cx="2856263" cy="6874264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9725" y="203605"/>
            <a:ext cx="2856263" cy="25391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만남애</a:t>
            </a:r>
            <a:r>
              <a:rPr kumimoji="0" lang="en-US" altLang="ko-K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(</a:t>
            </a:r>
            <a:r>
              <a:rPr kumimoji="0" lang="ko-KR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愛</a:t>
            </a:r>
            <a:r>
              <a:rPr kumimoji="0" lang="en-US" altLang="ko-K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</a:t>
            </a:r>
            <a:endParaRPr kumimoji="0" lang="en-US" altLang="ko-KR" sz="40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sym typeface="PT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4234" y="1095552"/>
            <a:ext cx="5682343" cy="48551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ko-KR" altLang="en-US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                 </a:t>
            </a:r>
            <a:r>
              <a:rPr kumimoji="0" lang="en-US" altLang="ko-KR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맑은 고딕"/>
                <a:ea typeface="맑은 고딕"/>
                <a:sym typeface="PT Sans"/>
              </a:rPr>
              <a:t>•</a:t>
            </a:r>
            <a:r>
              <a:rPr kumimoji="0" lang="ko-KR" altLang="en-US" sz="23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sym typeface="PT Sans"/>
              </a:rPr>
              <a:t> 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입소어르신 누구나</a:t>
            </a:r>
            <a:endParaRPr lang="en-US" altLang="ko-KR" sz="2300" dirty="0" smtClean="0">
              <a:solidFill>
                <a:schemeClr val="bg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</a:t>
            </a:r>
          </a:p>
          <a:p>
            <a:pPr defTabSz="825500">
              <a:lnSpc>
                <a:spcPct val="150000"/>
              </a:lnSpc>
            </a:pP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맑은 고딕"/>
                <a:ea typeface="맑은 고딕"/>
              </a:rPr>
              <a:t>•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요양원 가족 밴드 활용</a:t>
            </a:r>
            <a:endParaRPr lang="en-US" altLang="ko-KR" sz="2300" dirty="0" smtClean="0">
              <a:solidFill>
                <a:schemeClr val="bg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en-US" altLang="ko-KR" sz="23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맑은 고딕"/>
                <a:ea typeface="맑은 고딕"/>
              </a:rPr>
              <a:t>• </a:t>
            </a:r>
            <a:r>
              <a:rPr lang="en-US" altLang="ko-KR" sz="23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23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사전 예약제로 진행</a:t>
            </a:r>
            <a:r>
              <a:rPr lang="en-US" altLang="ko-KR" sz="23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en-US" altLang="ko-KR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R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2300" dirty="0" smtClean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</a:t>
            </a:r>
            <a:endParaRPr lang="en-US" altLang="ko-KR" sz="2300" dirty="0" smtClean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맑은 고딕"/>
                <a:ea typeface="맑은 고딕"/>
              </a:rPr>
              <a:t>•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면회시간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30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 이내</a:t>
            </a:r>
            <a:endParaRPr lang="en-US" altLang="ko-KR" sz="2300" dirty="0" smtClean="0">
              <a:solidFill>
                <a:schemeClr val="bg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맑은 고딕"/>
                <a:ea typeface="맑은 고딕"/>
              </a:rPr>
              <a:t>•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면회횟수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</a:t>
            </a:r>
            <a:endParaRPr lang="en-US" altLang="ko-KR" sz="2300" dirty="0" smtClean="0">
              <a:solidFill>
                <a:schemeClr val="bg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맑은 고딕"/>
                <a:ea typeface="맑은 고딕"/>
              </a:rPr>
              <a:t>•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면회장소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</a:t>
            </a:r>
            <a:r>
              <a:rPr lang="ko-KR" altLang="en-US" sz="2300" dirty="0" err="1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층로비</a:t>
            </a:r>
            <a:endParaRPr lang="en-US" altLang="ko-KR" sz="2300" dirty="0" smtClean="0">
              <a:solidFill>
                <a:schemeClr val="bg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defTabSz="825500">
              <a:lnSpc>
                <a:spcPct val="150000"/>
              </a:lnSpc>
            </a:pP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맑은 고딕"/>
                <a:ea typeface="맑은 고딕"/>
              </a:rPr>
              <a:t>• 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면회주기</a:t>
            </a:r>
            <a:r>
              <a:rPr lang="en-US" altLang="ko-KR" sz="2300" dirty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r>
              <a:rPr lang="en-US" altLang="ko-KR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300" dirty="0" smtClean="0">
                <a:solidFill>
                  <a:schemeClr val="bg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 제한</a:t>
            </a:r>
            <a:endParaRPr lang="en-US" altLang="ko-KR" sz="2300" dirty="0" smtClean="0">
              <a:solidFill>
                <a:schemeClr val="bg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182834" y="1202688"/>
            <a:ext cx="1326244" cy="5409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Helvetica Light"/>
                <a:sym typeface="Helvetica Light"/>
              </a:rPr>
              <a:t>대상자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Helvetica Light"/>
              <a:sym typeface="Helvetica Light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182834" y="2278224"/>
            <a:ext cx="1326244" cy="5409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Helvetica Light"/>
                <a:sym typeface="Helvetica Light"/>
              </a:rPr>
              <a:t>신  청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Helvetica Light"/>
              <a:sym typeface="Helvetica Light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182834" y="3844338"/>
            <a:ext cx="1519466" cy="47607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7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Helvetica Light"/>
                <a:sym typeface="Helvetica Light"/>
              </a:rPr>
              <a:t>면회방법</a:t>
            </a:r>
            <a:endParaRPr kumimoji="0" lang="ko-KR" altLang="en-US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Helvetica Light"/>
              <a:sym typeface="Helvetica Light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09" y="2907102"/>
            <a:ext cx="2539894" cy="373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733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" grpId="0"/>
      <p:bldP spid="8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714769" y="1784921"/>
            <a:ext cx="8550021" cy="4486478"/>
            <a:chOff x="1137443" y="1681409"/>
            <a:chExt cx="7631113" cy="3341832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764439" y="1708875"/>
              <a:ext cx="1824037" cy="741362"/>
            </a:xfrm>
            <a:prstGeom prst="roundRect">
              <a:avLst>
                <a:gd name="adj" fmla="val 1670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1137443" y="1682997"/>
              <a:ext cx="1824038" cy="741362"/>
            </a:xfrm>
            <a:prstGeom prst="roundRect">
              <a:avLst>
                <a:gd name="adj" fmla="val 1541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142206" y="1681409"/>
              <a:ext cx="7626350" cy="3341832"/>
              <a:chOff x="1425804" y="917798"/>
              <a:chExt cx="7626350" cy="3341832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gray">
              <a:xfrm>
                <a:off x="1425804" y="1370235"/>
                <a:ext cx="2335212" cy="2889394"/>
              </a:xfrm>
              <a:prstGeom prst="roundRect">
                <a:avLst>
                  <a:gd name="adj" fmla="val 8486"/>
                </a:avLst>
              </a:prstGeom>
              <a:solidFill>
                <a:srgbClr val="FFFFFF"/>
              </a:solidFill>
              <a:ln w="2857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3511779" y="970186"/>
                <a:ext cx="422275" cy="344487"/>
              </a:xfrm>
              <a:prstGeom prst="rightArrow">
                <a:avLst>
                  <a:gd name="adj1" fmla="val 50231"/>
                  <a:gd name="adj2" fmla="val 580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gray">
              <a:xfrm>
                <a:off x="4062641" y="1370234"/>
                <a:ext cx="2335213" cy="2889395"/>
              </a:xfrm>
              <a:prstGeom prst="roundRect">
                <a:avLst>
                  <a:gd name="adj" fmla="val 8486"/>
                </a:avLst>
              </a:prstGeom>
              <a:solidFill>
                <a:srgbClr val="FFFFFF"/>
              </a:solidFill>
              <a:ln w="28575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gray">
              <a:xfrm>
                <a:off x="6148616" y="970186"/>
                <a:ext cx="422275" cy="344487"/>
              </a:xfrm>
              <a:prstGeom prst="rightArrow">
                <a:avLst>
                  <a:gd name="adj1" fmla="val 50231"/>
                  <a:gd name="adj2" fmla="val 58067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6704241" y="919386"/>
                <a:ext cx="1824038" cy="741362"/>
              </a:xfrm>
              <a:prstGeom prst="roundRect">
                <a:avLst>
                  <a:gd name="adj" fmla="val 15630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gray">
              <a:xfrm>
                <a:off x="6709004" y="1370236"/>
                <a:ext cx="2335212" cy="2889394"/>
              </a:xfrm>
              <a:prstGeom prst="roundRect">
                <a:avLst>
                  <a:gd name="adj" fmla="val 7954"/>
                </a:avLst>
              </a:prstGeom>
              <a:solidFill>
                <a:srgbClr val="FFFFFF"/>
              </a:solidFill>
              <a:ln w="28575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3" name="Rectangle 627"/>
              <p:cNvSpPr>
                <a:spLocks noChangeArrowheads="1"/>
              </p:cNvSpPr>
              <p:nvPr/>
            </p:nvSpPr>
            <p:spPr bwMode="gray">
              <a:xfrm>
                <a:off x="1476604" y="1614711"/>
                <a:ext cx="231933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&lt;</a:t>
                </a:r>
                <a:r>
                  <a:rPr lang="ko-KR" altLang="en-US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임시 검역소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&gt;</a:t>
                </a:r>
                <a:endParaRPr lang="en-US" altLang="ko-KR" sz="16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발열 등 증상 체크</a:t>
                </a:r>
                <a:endParaRPr lang="en-US" altLang="ko-KR" sz="16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6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면회신청</a:t>
                </a:r>
                <a:endParaRPr lang="en-US" altLang="ko-KR" sz="16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6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어르신 이동 요청</a:t>
                </a:r>
                <a:endParaRPr lang="en-US" altLang="ko-KR" sz="1600" b="1" dirty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</p:txBody>
          </p:sp>
          <p:sp>
            <p:nvSpPr>
              <p:cNvPr id="14" name="Rectangle 627"/>
              <p:cNvSpPr>
                <a:spLocks noChangeArrowheads="1"/>
              </p:cNvSpPr>
              <p:nvPr/>
            </p:nvSpPr>
            <p:spPr bwMode="gray">
              <a:xfrm>
                <a:off x="6732816" y="1614711"/>
                <a:ext cx="2319338" cy="115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6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600" b="1" dirty="0" err="1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면회장</a:t>
                </a:r>
                <a:r>
                  <a:rPr lang="ko-KR" altLang="en-US" sz="16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소독</a:t>
                </a:r>
                <a:endParaRPr lang="en-US" altLang="ko-KR" sz="16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5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500" b="1" dirty="0" err="1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태블릿</a:t>
                </a:r>
                <a:r>
                  <a:rPr lang="en-US" altLang="ko-KR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PC 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소독 및 반납</a:t>
                </a:r>
                <a:endParaRPr lang="en-US" altLang="ko-KR" sz="15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5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어르신 </a:t>
                </a:r>
                <a:r>
                  <a:rPr lang="ko-KR" altLang="en-US" sz="1500" b="1" dirty="0" err="1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요양동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이동</a:t>
                </a:r>
                <a:endParaRPr lang="en-US" altLang="ko-KR" sz="1500" b="1" dirty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gray">
              <a:xfrm>
                <a:off x="1463904" y="936848"/>
                <a:ext cx="17430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sz="2000" b="1" dirty="0" smtClean="0">
                    <a:solidFill>
                      <a:srgbClr val="FFFFFF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1. </a:t>
                </a:r>
                <a:r>
                  <a:rPr lang="ko-KR" altLang="en-US" sz="2000" b="1" dirty="0" smtClean="0">
                    <a:solidFill>
                      <a:srgbClr val="FFFFFF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준비</a:t>
                </a:r>
                <a:endParaRPr lang="en-US" altLang="ko-KR" sz="2000" b="1" dirty="0">
                  <a:solidFill>
                    <a:srgbClr val="FFFFFF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gray">
              <a:xfrm>
                <a:off x="4062641" y="917798"/>
                <a:ext cx="17430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sz="2000" b="1" dirty="0" smtClean="0">
                    <a:solidFill>
                      <a:srgbClr val="FFFFFF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2. </a:t>
                </a:r>
                <a:r>
                  <a:rPr lang="ko-KR" altLang="en-US" sz="2000" b="1" dirty="0" smtClean="0">
                    <a:solidFill>
                      <a:srgbClr val="FFFFFF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면회 진행</a:t>
                </a:r>
                <a:endParaRPr lang="en-US" altLang="ko-KR" sz="2000" b="1" dirty="0">
                  <a:solidFill>
                    <a:srgbClr val="FFFFFF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gray">
              <a:xfrm>
                <a:off x="6747104" y="936848"/>
                <a:ext cx="17430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sz="2000" b="1" dirty="0" smtClean="0">
                    <a:solidFill>
                      <a:srgbClr val="FFFFFF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3. </a:t>
                </a:r>
                <a:r>
                  <a:rPr lang="ko-KR" altLang="en-US" sz="2000" b="1" dirty="0" smtClean="0">
                    <a:solidFill>
                      <a:srgbClr val="FFFFFF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면회 종료</a:t>
                </a:r>
                <a:endParaRPr lang="en-US" altLang="ko-KR" sz="2000" b="1" dirty="0">
                  <a:solidFill>
                    <a:srgbClr val="FFFFFF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</p:txBody>
          </p:sp>
          <p:sp>
            <p:nvSpPr>
              <p:cNvPr id="18" name="Rectangle 627"/>
              <p:cNvSpPr>
                <a:spLocks noChangeArrowheads="1"/>
              </p:cNvSpPr>
              <p:nvPr/>
            </p:nvSpPr>
            <p:spPr bwMode="gray">
              <a:xfrm>
                <a:off x="4070578" y="1581974"/>
                <a:ext cx="2319337" cy="1131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5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500" b="1" dirty="0" err="1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태블릿</a:t>
                </a:r>
                <a:r>
                  <a:rPr lang="en-US" altLang="ko-KR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PC 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수령 및 소독</a:t>
                </a:r>
                <a:endParaRPr lang="en-US" altLang="ko-KR" sz="15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5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500" b="1" dirty="0" err="1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면회장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소독</a:t>
                </a:r>
                <a:endParaRPr lang="en-US" altLang="ko-KR" sz="1500" b="1" dirty="0" smtClean="0">
                  <a:solidFill>
                    <a:srgbClr val="000000"/>
                  </a:solidFill>
                  <a:latin typeface="HY동녘M" panose="02030600000101010101" pitchFamily="18" charset="-127"/>
                  <a:ea typeface="HY동녘M" panose="02030600000101010101" pitchFamily="18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en-US" altLang="ko-KR" sz="1500" b="1" dirty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 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면회 진행</a:t>
                </a:r>
                <a:r>
                  <a:rPr lang="en-US" altLang="ko-KR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(</a:t>
                </a:r>
                <a:r>
                  <a:rPr lang="ko-KR" altLang="en-US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직원 동석</a:t>
                </a:r>
                <a:r>
                  <a:rPr lang="en-US" altLang="ko-KR" sz="1500" b="1" dirty="0" smtClean="0">
                    <a:solidFill>
                      <a:srgbClr val="000000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  <a:cs typeface="Arial" charset="0"/>
                  </a:rPr>
                  <a:t>)</a:t>
                </a:r>
              </a:p>
            </p:txBody>
          </p:sp>
        </p:grpSp>
      </p:grpSp>
      <p:sp>
        <p:nvSpPr>
          <p:cNvPr id="20" name="Shape 230"/>
          <p:cNvSpPr/>
          <p:nvPr/>
        </p:nvSpPr>
        <p:spPr>
          <a:xfrm>
            <a:off x="0" y="336161"/>
            <a:ext cx="9906000" cy="1025008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246708" y="596641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과정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050" name="Picture 2" descr="D:\DATA\바탕 화면\새 폴더 (2)\코로나19-대전보훈요양원-가족애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26" y="4331863"/>
            <a:ext cx="2470455" cy="16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바탕화면\KakaoTalk_20200917_150655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3" y="4358315"/>
            <a:ext cx="2516805" cy="16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바탕화면\output\IMG_8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10" y="4271689"/>
            <a:ext cx="2472842" cy="17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09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/>
          <p:cNvSpPr/>
          <p:nvPr/>
        </p:nvSpPr>
        <p:spPr>
          <a:xfrm>
            <a:off x="0" y="383786"/>
            <a:ext cx="9906000" cy="1025008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miter lim="400000"/>
          </a:ln>
        </p:spPr>
        <p:txBody>
          <a:bodyPr lIns="16764" tIns="16764" rIns="16764" bIns="16764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6708" y="644266"/>
            <a:ext cx="6850778" cy="5386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진행 과정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gray">
          <a:xfrm>
            <a:off x="942938" y="1521110"/>
            <a:ext cx="6992937" cy="4821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업무분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  <a:cs typeface="Arial" charset="0"/>
              </a:rPr>
              <a:t>장</a:t>
            </a:r>
            <a:endParaRPr kumimoji="1" lang="ko-KR" altLang="en-US" sz="2000" dirty="0" smtClean="0"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7" name="Picture 12" descr="볼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2037" r="79791" b="66251"/>
          <a:stretch>
            <a:fillRect/>
          </a:stretch>
        </p:blipFill>
        <p:spPr bwMode="auto">
          <a:xfrm>
            <a:off x="728663" y="1736216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2333888792"/>
              </p:ext>
            </p:extLst>
          </p:nvPr>
        </p:nvGraphicFramePr>
        <p:xfrm>
          <a:off x="1097269" y="2130710"/>
          <a:ext cx="793243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979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chemeClr val="bg2">
            <a:lumMod val="20000"/>
            <a:lumOff val="80000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dirty="0" smtClean="0">
            <a:solidFill>
              <a:schemeClr val="accent6">
                <a:lumMod val="75000"/>
              </a:schemeClr>
            </a:solidFill>
            <a:latin typeface="HY헤드라인M" panose="02030600000101010101" pitchFamily="18" charset="-127"/>
            <a:ea typeface="HY헤드라인M" panose="02030600000101010101" pitchFamily="18" charset="-127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745</Words>
  <Application>Microsoft Office PowerPoint</Application>
  <PresentationFormat>A4 용지(210x297mm)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White</vt:lpstr>
      <vt:lpstr>코로나-19 극복을 위한  비대면 안심면회 서비스  만남애(愛) 창</vt:lpstr>
      <vt:lpstr>PowerPoint 프레젠테이션</vt:lpstr>
      <vt:lpstr>1. 대전보훈요양원 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</cp:revision>
  <cp:lastPrinted>2019-10-11T01:23:03Z</cp:lastPrinted>
  <dcterms:modified xsi:type="dcterms:W3CDTF">2020-09-18T00:35:22Z</dcterms:modified>
</cp:coreProperties>
</file>