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68" r:id="rId2"/>
    <p:sldId id="269" r:id="rId3"/>
    <p:sldId id="259" r:id="rId4"/>
    <p:sldId id="304" r:id="rId5"/>
    <p:sldId id="290" r:id="rId6"/>
    <p:sldId id="300" r:id="rId7"/>
    <p:sldId id="271" r:id="rId8"/>
    <p:sldId id="272" r:id="rId9"/>
    <p:sldId id="274" r:id="rId10"/>
    <p:sldId id="273" r:id="rId11"/>
    <p:sldId id="287" r:id="rId12"/>
    <p:sldId id="277" r:id="rId13"/>
    <p:sldId id="280" r:id="rId14"/>
    <p:sldId id="283" r:id="rId15"/>
    <p:sldId id="282" r:id="rId16"/>
    <p:sldId id="284" r:id="rId17"/>
    <p:sldId id="296" r:id="rId18"/>
    <p:sldId id="295" r:id="rId19"/>
    <p:sldId id="292" r:id="rId20"/>
    <p:sldId id="294" r:id="rId21"/>
    <p:sldId id="297" r:id="rId22"/>
    <p:sldId id="298" r:id="rId23"/>
    <p:sldId id="293" r:id="rId24"/>
    <p:sldId id="299" r:id="rId25"/>
    <p:sldId id="266" r:id="rId26"/>
  </p:sldIdLst>
  <p:sldSz cx="9144000" cy="6858000" type="screen4x3"/>
  <p:notesSz cx="9934575" cy="6802438"/>
  <p:embeddedFontLst>
    <p:embeddedFont>
      <p:font typeface="1훈떡볶이 R" panose="02020603020101020101" pitchFamily="18" charset="-127"/>
      <p:regular r:id="rId28"/>
    </p:embeddedFont>
    <p:embeddedFont>
      <p:font typeface="DX몽블랑라운드ExB" panose="02020600000000000000" pitchFamily="18" charset="-127"/>
      <p:bold r:id="rId29"/>
    </p:embeddedFont>
    <p:embeddedFont>
      <p:font typeface="DX영화자막 M" panose="02020600000000000000" pitchFamily="18" charset="-127"/>
      <p:regular r:id="rId30"/>
    </p:embeddedFont>
    <p:embeddedFont>
      <p:font typeface="Rix락-Sans Regular" panose="00000500000000000000" pitchFamily="2" charset="-127"/>
      <p:regular r:id="rId31"/>
    </p:embeddedFont>
    <p:embeddedFont>
      <p:font typeface="경기천년바탕 Bold" panose="02020803020101020101" pitchFamily="18" charset="-127"/>
      <p:bold r:id="rId32"/>
    </p:embeddedFont>
    <p:embeddedFont>
      <p:font typeface="나눔고딕" panose="020D0604000000000000" pitchFamily="50" charset="-127"/>
      <p:regular r:id="rId33"/>
      <p:bold r:id="rId34"/>
    </p:embeddedFont>
    <p:embeddedFont>
      <p:font typeface="나눔바른고딕 Light" panose="020B0603020101020101" pitchFamily="50" charset="-127"/>
      <p:regular r:id="rId35"/>
    </p:embeddedFont>
    <p:embeddedFont>
      <p:font typeface="나눔손글씨 펜" panose="03040600000000000000" pitchFamily="66" charset="-127"/>
      <p:regular r:id="rId36"/>
    </p:embeddedFont>
    <p:embeddedFont>
      <p:font typeface="나눔스퀘어라운드 Light" panose="020B0600000101010101" pitchFamily="50" charset="-127"/>
      <p:regular r:id="rId37"/>
    </p:embeddedFont>
    <p:embeddedFont>
      <p:font typeface="맑은 고딕" panose="020B0503020000020004" pitchFamily="50" charset="-127"/>
      <p:regular r:id="rId38"/>
      <p:bold r:id="rId39"/>
    </p:embeddedFont>
    <p:embeddedFont>
      <p:font typeface="배달의민족 연성" panose="020B0600000101010101" pitchFamily="50" charset="-127"/>
      <p:regular r:id="rId40"/>
    </p:embeddedFont>
    <p:embeddedFont>
      <p:font typeface="조선일보명조" panose="02030304000000000000" pitchFamily="18" charset="-127"/>
      <p:regular r:id="rId41"/>
    </p:embeddedFont>
    <p:embeddedFont>
      <p:font typeface="함초롬바탕" panose="02030604000101010101" pitchFamily="18" charset="-127"/>
      <p:regular r:id="rId42"/>
      <p:bold r:id="rId4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CC66FF"/>
    <a:srgbClr val="346D94"/>
    <a:srgbClr val="E9DDC6"/>
    <a:srgbClr val="FAC564"/>
    <a:srgbClr val="0033CC"/>
    <a:srgbClr val="FF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보통 스타일 1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밝은 스타일 3 - 강조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46F890A9-2807-4EBB-B81D-B2AA78EC7F39}" styleName="어두운 스타일 2 - 강조 5/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ABFCF23-3B69-468F-B69F-88F6DE6A72F2}" styleName="보통 스타일 1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89583" autoAdjust="0"/>
  </p:normalViewPr>
  <p:slideViewPr>
    <p:cSldViewPr>
      <p:cViewPr varScale="1">
        <p:scale>
          <a:sx n="75" d="100"/>
          <a:sy n="75" d="100"/>
        </p:scale>
        <p:origin x="71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4982" cy="3401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7295" y="0"/>
            <a:ext cx="4304982" cy="3401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A239D-8EAB-4675-960D-33BF23570D9B}" type="datetimeFigureOut">
              <a:rPr lang="ko-KR" altLang="en-US" smtClean="0"/>
              <a:pPr/>
              <a:t>2020-10-16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9588"/>
            <a:ext cx="3400425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3458" y="3231158"/>
            <a:ext cx="7947659" cy="3061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6461136"/>
            <a:ext cx="4304982" cy="3401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7295" y="6461136"/>
            <a:ext cx="4304982" cy="3401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C52FD-702A-4F63-9E0D-640FECA2C3E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52FD-702A-4F63-9E0D-640FECA2C3E1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3200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52FD-702A-4F63-9E0D-640FECA2C3E1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00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52FD-702A-4F63-9E0D-640FECA2C3E1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4231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52FD-702A-4F63-9E0D-640FECA2C3E1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4957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52FD-702A-4F63-9E0D-640FECA2C3E1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981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52FD-702A-4F63-9E0D-640FECA2C3E1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8109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52FD-702A-4F63-9E0D-640FECA2C3E1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8028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52FD-702A-4F63-9E0D-640FECA2C3E1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4784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52FD-702A-4F63-9E0D-640FECA2C3E1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6670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52FD-702A-4F63-9E0D-640FECA2C3E1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909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52FD-702A-4F63-9E0D-640FECA2C3E1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229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52FD-702A-4F63-9E0D-640FECA2C3E1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7409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52FD-702A-4F63-9E0D-640FECA2C3E1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384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52FD-702A-4F63-9E0D-640FECA2C3E1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9840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52FD-702A-4F63-9E0D-640FECA2C3E1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339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C52FD-702A-4F63-9E0D-640FECA2C3E1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4079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hangeul.naver.com/font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hangeul.naver.com/font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표지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nhn\바탕 화면\메모장\0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2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nhn\바탕 화면\메모장\04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971600" y="885428"/>
            <a:ext cx="7704856" cy="1143000"/>
          </a:xfrm>
        </p:spPr>
        <p:txBody>
          <a:bodyPr>
            <a:normAutofit/>
          </a:bodyPr>
          <a:lstStyle>
            <a:lvl1pPr algn="l">
              <a:defRPr sz="3000" spc="-50" baseline="0">
                <a:solidFill>
                  <a:schemeClr val="tx2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9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614864" y="6093296"/>
            <a:ext cx="2133600" cy="365125"/>
          </a:xfrm>
        </p:spPr>
        <p:txBody>
          <a:bodyPr/>
          <a:lstStyle>
            <a:lvl1pPr>
              <a:defRPr sz="800">
                <a:solidFill>
                  <a:schemeClr val="tx2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fld id="{B790347D-9BAF-4156-929D-2FADE7813BE6}" type="slidenum">
              <a:rPr lang="en-US" altLang="ko-KR" spc="-20" smtClean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pPr/>
              <a:t>‹#›</a:t>
            </a:fld>
            <a:r>
              <a:rPr lang="en-US" altLang="ko-KR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/10</a:t>
            </a:r>
            <a:endParaRPr lang="ko-KR" altLang="en-US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160314" y="2044154"/>
            <a:ext cx="7516142" cy="376111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600" spc="-20" baseline="0">
                <a:solidFill>
                  <a:schemeClr val="tx2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내용을 입력하세요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3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nhn\바탕 화면\메모장\0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971600" y="885428"/>
            <a:ext cx="7704856" cy="1143000"/>
          </a:xfrm>
        </p:spPr>
        <p:txBody>
          <a:bodyPr>
            <a:normAutofit/>
          </a:bodyPr>
          <a:lstStyle>
            <a:lvl1pPr algn="l">
              <a:defRPr sz="3000" spc="-50" baseline="0">
                <a:solidFill>
                  <a:schemeClr val="tx2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0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614864" y="6093296"/>
            <a:ext cx="2133600" cy="365125"/>
          </a:xfrm>
        </p:spPr>
        <p:txBody>
          <a:bodyPr/>
          <a:lstStyle>
            <a:lvl1pPr>
              <a:defRPr sz="800">
                <a:solidFill>
                  <a:schemeClr val="tx2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fld id="{B790347D-9BAF-4156-929D-2FADE7813BE6}" type="slidenum">
              <a:rPr lang="en-US" altLang="ko-KR" spc="-20" smtClean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pPr/>
              <a:t>‹#›</a:t>
            </a:fld>
            <a:r>
              <a:rPr lang="en-US" altLang="ko-KR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/10</a:t>
            </a:r>
            <a:endParaRPr lang="ko-KR" altLang="en-US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160314" y="2044154"/>
            <a:ext cx="7516142" cy="376111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600" spc="-20" baseline="0">
                <a:solidFill>
                  <a:schemeClr val="tx2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내용을 입력하세요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4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nhn\바탕 화면\메모장\06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52"/>
          </a:xfrm>
          <a:prstGeom prst="rect">
            <a:avLst/>
          </a:prstGeom>
          <a:noFill/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971600" y="885428"/>
            <a:ext cx="7704856" cy="1143000"/>
          </a:xfrm>
        </p:spPr>
        <p:txBody>
          <a:bodyPr>
            <a:normAutofit/>
          </a:bodyPr>
          <a:lstStyle>
            <a:lvl1pPr algn="l">
              <a:defRPr sz="3000" spc="-50" baseline="0">
                <a:solidFill>
                  <a:schemeClr val="tx2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8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614864" y="6093296"/>
            <a:ext cx="2133600" cy="365125"/>
          </a:xfrm>
        </p:spPr>
        <p:txBody>
          <a:bodyPr/>
          <a:lstStyle>
            <a:lvl1pPr>
              <a:defRPr sz="800">
                <a:solidFill>
                  <a:schemeClr val="tx2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fld id="{B790347D-9BAF-4156-929D-2FADE7813BE6}" type="slidenum">
              <a:rPr lang="en-US" altLang="ko-KR" spc="-20" smtClean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pPr/>
              <a:t>‹#›</a:t>
            </a:fld>
            <a:r>
              <a:rPr lang="en-US" altLang="ko-KR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/10</a:t>
            </a:r>
            <a:endParaRPr lang="ko-KR" altLang="en-US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160314" y="2044154"/>
            <a:ext cx="7516142" cy="376111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600" spc="-20" baseline="0">
                <a:solidFill>
                  <a:schemeClr val="tx2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내용을 입력하세요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BE419-3DBD-4114-8239-FD00F4B4DADF}" type="datetimeFigureOut">
              <a:rPr lang="ko-KR" altLang="en-US" smtClean="0"/>
              <a:pPr/>
              <a:t>2020-10-16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C888-4DDF-427F-91EC-A8A62E1B0C2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표지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nhn\바탕 화면\메모장\0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nhn\바탕 화면\메모장\0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614864" y="6093296"/>
            <a:ext cx="2133600" cy="365125"/>
          </a:xfrm>
        </p:spPr>
        <p:txBody>
          <a:bodyPr/>
          <a:lstStyle>
            <a:lvl1pPr>
              <a:defRPr sz="800">
                <a:solidFill>
                  <a:schemeClr val="tx2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fld id="{B790347D-9BAF-4156-929D-2FADE7813BE6}" type="slidenum">
              <a:rPr lang="en-US" altLang="ko-KR" spc="-20" smtClean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pPr/>
              <a:t>‹#›</a:t>
            </a:fld>
            <a:r>
              <a:rPr lang="en-US" altLang="ko-KR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/10</a:t>
            </a:r>
            <a:endParaRPr lang="ko-KR" altLang="en-US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nhn\바탕 화면\메모장\04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614864" y="6093296"/>
            <a:ext cx="2133600" cy="365125"/>
          </a:xfrm>
        </p:spPr>
        <p:txBody>
          <a:bodyPr/>
          <a:lstStyle>
            <a:lvl1pPr>
              <a:defRPr sz="800">
                <a:solidFill>
                  <a:schemeClr val="tx2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fld id="{B790347D-9BAF-4156-929D-2FADE7813BE6}" type="slidenum">
              <a:rPr lang="en-US" altLang="ko-KR" spc="-20" smtClean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pPr/>
              <a:t>‹#›</a:t>
            </a:fld>
            <a:r>
              <a:rPr lang="en-US" altLang="ko-KR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/10</a:t>
            </a:r>
            <a:endParaRPr lang="ko-KR" altLang="en-US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nhn\바탕 화면\메모장\0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614864" y="6093296"/>
            <a:ext cx="2133600" cy="365125"/>
          </a:xfrm>
        </p:spPr>
        <p:txBody>
          <a:bodyPr/>
          <a:lstStyle>
            <a:lvl1pPr>
              <a:defRPr sz="800">
                <a:solidFill>
                  <a:schemeClr val="tx2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fld id="{B790347D-9BAF-4156-929D-2FADE7813BE6}" type="slidenum">
              <a:rPr lang="en-US" altLang="ko-KR" spc="-20" smtClean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pPr/>
              <a:t>‹#›</a:t>
            </a:fld>
            <a:r>
              <a:rPr lang="en-US" altLang="ko-KR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/10</a:t>
            </a:r>
            <a:endParaRPr lang="ko-KR" altLang="en-US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nhn\바탕 화면\메모장\06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52"/>
          </a:xfrm>
          <a:prstGeom prst="rect">
            <a:avLst/>
          </a:prstGeom>
          <a:noFill/>
        </p:spPr>
      </p:pic>
      <p:sp>
        <p:nvSpPr>
          <p:cNvPr id="10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614864" y="6093296"/>
            <a:ext cx="2133600" cy="365125"/>
          </a:xfrm>
        </p:spPr>
        <p:txBody>
          <a:bodyPr/>
          <a:lstStyle>
            <a:lvl1pPr>
              <a:defRPr sz="800">
                <a:solidFill>
                  <a:schemeClr val="tx2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fld id="{B790347D-9BAF-4156-929D-2FADE7813BE6}" type="slidenum">
              <a:rPr lang="en-US" altLang="ko-KR" spc="-20" smtClean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pPr/>
              <a:t>‹#›</a:t>
            </a:fld>
            <a:r>
              <a:rPr lang="en-US" altLang="ko-KR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/10</a:t>
            </a:r>
            <a:endParaRPr lang="ko-KR" altLang="en-US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1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nhn\바탕 화면\메모장\0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 userDrawn="1"/>
        </p:nvSpPr>
        <p:spPr>
          <a:xfrm>
            <a:off x="6682462" y="6453336"/>
            <a:ext cx="2282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이 문서는 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나눔글꼴로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작성되었습니다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r>
              <a:rPr lang="ko-KR" altLang="en-US" sz="800" u="sng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hlinkClick r:id="rId3"/>
              </a:rPr>
              <a:t>설치하기</a:t>
            </a:r>
            <a:br>
              <a:rPr lang="ko-KR" altLang="en-US" sz="800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hlinkClick r:id="rId3"/>
              </a:rPr>
            </a:br>
            <a:endParaRPr lang="en-US" altLang="ko-KR" sz="800" spc="-20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878904" y="1844824"/>
            <a:ext cx="8229600" cy="1143000"/>
          </a:xfrm>
        </p:spPr>
        <p:txBody>
          <a:bodyPr>
            <a:normAutofit/>
          </a:bodyPr>
          <a:lstStyle>
            <a:lvl1pPr algn="l">
              <a:defRPr sz="6800" spc="-250" baseline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2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nhn\바탕 화면\메모장\0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878904" y="1844824"/>
            <a:ext cx="8229600" cy="1143000"/>
          </a:xfrm>
        </p:spPr>
        <p:txBody>
          <a:bodyPr>
            <a:normAutofit/>
          </a:bodyPr>
          <a:lstStyle>
            <a:lvl1pPr algn="l">
              <a:defRPr sz="6800" spc="-250" baseline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682462" y="6453336"/>
            <a:ext cx="2282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이 문서는 </a:t>
            </a:r>
            <a:r>
              <a:rPr lang="ko-KR" alt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나눔글꼴로</a:t>
            </a:r>
            <a:r>
              <a: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작성되었습니다</a:t>
            </a:r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r>
              <a:rPr lang="ko-KR" altLang="en-US" sz="800" u="sng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hlinkClick r:id="rId3"/>
              </a:rPr>
              <a:t>설치하기</a:t>
            </a:r>
            <a:br>
              <a:rPr lang="ko-KR" altLang="en-US" sz="800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hlinkClick r:id="rId3"/>
              </a:rPr>
            </a:br>
            <a:endParaRPr lang="en-US" altLang="ko-KR" sz="800" spc="-20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1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nhn\바탕 화면\메모장\0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71600" y="885428"/>
            <a:ext cx="7704856" cy="1143000"/>
          </a:xfrm>
        </p:spPr>
        <p:txBody>
          <a:bodyPr>
            <a:normAutofit/>
          </a:bodyPr>
          <a:lstStyle>
            <a:lvl1pPr algn="l">
              <a:defRPr sz="3000" spc="-50" baseline="0">
                <a:solidFill>
                  <a:schemeClr val="tx2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614864" y="6093296"/>
            <a:ext cx="2133600" cy="365125"/>
          </a:xfrm>
        </p:spPr>
        <p:txBody>
          <a:bodyPr/>
          <a:lstStyle>
            <a:lvl1pPr>
              <a:defRPr sz="800">
                <a:solidFill>
                  <a:schemeClr val="tx2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fld id="{B790347D-9BAF-4156-929D-2FADE7813BE6}" type="slidenum">
              <a:rPr lang="en-US" altLang="ko-KR" spc="-20" smtClean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pPr/>
              <a:t>‹#›</a:t>
            </a:fld>
            <a:r>
              <a:rPr lang="en-US" altLang="ko-KR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/10</a:t>
            </a:r>
            <a:endParaRPr lang="ko-KR" altLang="en-US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160314" y="2044154"/>
            <a:ext cx="7516142" cy="376111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600" spc="-20" baseline="0">
                <a:solidFill>
                  <a:schemeClr val="tx2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내용을 입력하세요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BE419-3DBD-4114-8239-FD00F4B4DADF}" type="datetimeFigureOut">
              <a:rPr lang="ko-KR" altLang="en-US" smtClean="0"/>
              <a:pPr/>
              <a:t>2020-10-16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EC888-4DDF-427F-91EC-A8A62E1B0C2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65" r:id="rId7"/>
    <p:sldLayoutId id="2147483666" r:id="rId8"/>
    <p:sldLayoutId id="2147483660" r:id="rId9"/>
    <p:sldLayoutId id="2147483661" r:id="rId10"/>
    <p:sldLayoutId id="2147483663" r:id="rId11"/>
    <p:sldLayoutId id="2147483664" r:id="rId12"/>
    <p:sldLayoutId id="2147483649" r:id="rId1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B395840-40F8-4F92-B8C8-06A9FBE13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nhn\바탕 화면\메모장\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711777" y="6093296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8/22</a:t>
            </a:r>
            <a:endParaRPr lang="ko-KR" altLang="en-US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1581B9-6DC9-480D-A79C-76BA2F8ACF18}"/>
              </a:ext>
            </a:extLst>
          </p:cNvPr>
          <p:cNvSpPr txBox="1"/>
          <p:nvPr/>
        </p:nvSpPr>
        <p:spPr>
          <a:xfrm>
            <a:off x="520785" y="456586"/>
            <a:ext cx="5698104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3. </a:t>
            </a:r>
            <a:r>
              <a:rPr lang="ko-KR" altLang="en-US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프로그램 진행과정 </a:t>
            </a:r>
            <a:endParaRPr lang="en-US" altLang="ko-KR" sz="20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graphicFrame>
        <p:nvGraphicFramePr>
          <p:cNvPr id="3" name="표 6">
            <a:extLst>
              <a:ext uri="{FF2B5EF4-FFF2-40B4-BE49-F238E27FC236}">
                <a16:creationId xmlns:a16="http://schemas.microsoft.com/office/drawing/2014/main" id="{DA3FCDB7-9B1C-4477-B77D-BB6686CEF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663629"/>
              </p:ext>
            </p:extLst>
          </p:nvPr>
        </p:nvGraphicFramePr>
        <p:xfrm>
          <a:off x="775266" y="1785543"/>
          <a:ext cx="7541150" cy="4349513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810847">
                  <a:extLst>
                    <a:ext uri="{9D8B030D-6E8A-4147-A177-3AD203B41FA5}">
                      <a16:colId xmlns:a16="http://schemas.microsoft.com/office/drawing/2014/main" val="3970801790"/>
                    </a:ext>
                  </a:extLst>
                </a:gridCol>
                <a:gridCol w="5730303">
                  <a:extLst>
                    <a:ext uri="{9D8B030D-6E8A-4147-A177-3AD203B41FA5}">
                      <a16:colId xmlns:a16="http://schemas.microsoft.com/office/drawing/2014/main" val="2400269811"/>
                    </a:ext>
                  </a:extLst>
                </a:gridCol>
              </a:tblGrid>
              <a:tr h="4304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구분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내용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337498"/>
                  </a:ext>
                </a:extLst>
              </a:tr>
              <a:tr h="60558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진행시기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2019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년 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1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월 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~ 2020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년 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 8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월 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현재 진행 중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2472101"/>
                  </a:ext>
                </a:extLst>
              </a:tr>
              <a:tr h="60558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프로그램종류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추억의 효자 기차 카트 매점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 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추억을 담는 사진관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 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추억을 꾸미다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만들기활동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), 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추억을 만나다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고전영화상영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850617"/>
                  </a:ext>
                </a:extLst>
              </a:tr>
              <a:tr h="4304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장소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각 </a:t>
                      </a:r>
                      <a:r>
                        <a:rPr lang="ko-KR" altLang="en-US" sz="1200" dirty="0" err="1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생활실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 및 중앙 거실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293649"/>
                  </a:ext>
                </a:extLst>
              </a:tr>
              <a:tr h="9058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대상자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효자의집 거주 어르신 중 인지 회상 프로그램에 참여하기를 희망하는 어르신 </a:t>
                      </a:r>
                      <a:r>
                        <a:rPr lang="en-US" altLang="ko-KR" sz="1200" b="1" u="sng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30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명</a:t>
                      </a:r>
                      <a:endParaRPr lang="en-US" altLang="ko-KR" sz="12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0829914"/>
                  </a:ext>
                </a:extLst>
              </a:tr>
              <a:tr h="4657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수행인력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요양보호사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 6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명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 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사회복지사 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1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명</a:t>
                      </a:r>
                      <a:endParaRPr lang="en-US" altLang="ko-KR" sz="1200" i="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8235222"/>
                  </a:ext>
                </a:extLst>
              </a:tr>
              <a:tr h="9058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기간 및 횟수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추억의 효자 기차 카트 매점 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: 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월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1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회 </a:t>
                      </a:r>
                      <a:endParaRPr lang="en-US" altLang="ko-KR" sz="12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  <a:p>
                      <a:pPr latinLnBrk="1"/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추억을 담는 사진관 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: 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년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회 </a:t>
                      </a:r>
                      <a:endParaRPr lang="en-US" altLang="ko-KR" sz="12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추억을 꾸미다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 : 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분기 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1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회</a:t>
                      </a:r>
                      <a:endParaRPr lang="en-US" altLang="ko-KR" sz="12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추억의 만나다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: 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월</a:t>
                      </a:r>
                      <a:r>
                        <a:rPr lang="en-US" altLang="ko-KR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1</a:t>
                      </a:r>
                      <a:r>
                        <a:rPr lang="ko-KR" altLang="en-US" sz="12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회 </a:t>
                      </a:r>
                      <a:endParaRPr lang="en-US" altLang="ko-KR" sz="12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64165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AB246A1-AD0E-46D2-B460-5F28A5F4AD9F}"/>
              </a:ext>
            </a:extLst>
          </p:cNvPr>
          <p:cNvSpPr txBox="1"/>
          <p:nvPr/>
        </p:nvSpPr>
        <p:spPr>
          <a:xfrm>
            <a:off x="775266" y="1278532"/>
            <a:ext cx="329267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ts val="2000"/>
              </a:lnSpc>
              <a:buFontTx/>
              <a:buChar char="-"/>
            </a:pPr>
            <a:r>
              <a:rPr lang="ko-KR" altLang="en-US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치매 어르신 인지 회상 프로그램 개요</a:t>
            </a:r>
            <a:endParaRPr lang="en-US" altLang="ko-KR" sz="1500" b="0" spc="-50" dirty="0">
              <a:solidFill>
                <a:schemeClr val="tx2">
                  <a:lumMod val="75000"/>
                </a:schemeClr>
              </a:solidFill>
              <a:latin typeface="Rix락-Sans Regular" panose="00000500000000000000" pitchFamily="2" charset="-127"/>
              <a:ea typeface="Rix락-Sans Regular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8880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nhn\바탕 화면\메모장\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524327" y="6063369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9/22</a:t>
            </a:r>
            <a:endParaRPr lang="ko-KR" altLang="en-US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1581B9-6DC9-480D-A79C-76BA2F8ACF18}"/>
              </a:ext>
            </a:extLst>
          </p:cNvPr>
          <p:cNvSpPr txBox="1"/>
          <p:nvPr/>
        </p:nvSpPr>
        <p:spPr>
          <a:xfrm>
            <a:off x="520785" y="456586"/>
            <a:ext cx="5698104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3. </a:t>
            </a:r>
            <a:r>
              <a:rPr lang="ko-KR" altLang="en-US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프로그램 진행과정 </a:t>
            </a:r>
            <a:endParaRPr lang="en-US" altLang="ko-KR" sz="20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246A1-AD0E-46D2-B460-5F28A5F4AD9F}"/>
              </a:ext>
            </a:extLst>
          </p:cNvPr>
          <p:cNvSpPr txBox="1"/>
          <p:nvPr/>
        </p:nvSpPr>
        <p:spPr>
          <a:xfrm>
            <a:off x="775266" y="1278532"/>
            <a:ext cx="185251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ts val="2000"/>
              </a:lnSpc>
              <a:buFontTx/>
              <a:buChar char="-"/>
            </a:pPr>
            <a:r>
              <a:rPr lang="ko-KR" altLang="en-US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프로그램 활동방법</a:t>
            </a:r>
            <a:endParaRPr lang="en-US" altLang="ko-KR" sz="1500" b="0" spc="-50" dirty="0">
              <a:solidFill>
                <a:schemeClr val="tx2">
                  <a:lumMod val="75000"/>
                </a:schemeClr>
              </a:solidFill>
              <a:latin typeface="Rix락-Sans Regular" panose="00000500000000000000" pitchFamily="2" charset="-127"/>
              <a:ea typeface="Rix락-Sans Regular" panose="00000500000000000000" pitchFamily="2" charset="-127"/>
            </a:endParaRPr>
          </a:p>
        </p:txBody>
      </p:sp>
      <p:graphicFrame>
        <p:nvGraphicFramePr>
          <p:cNvPr id="4" name="표 4">
            <a:extLst>
              <a:ext uri="{FF2B5EF4-FFF2-40B4-BE49-F238E27FC236}">
                <a16:creationId xmlns:a16="http://schemas.microsoft.com/office/drawing/2014/main" id="{BCA9AFAB-D85C-4423-8C21-10BB9E31F5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018243"/>
              </p:ext>
            </p:extLst>
          </p:nvPr>
        </p:nvGraphicFramePr>
        <p:xfrm>
          <a:off x="683568" y="1600686"/>
          <a:ext cx="7776863" cy="41835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1433348616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311893106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706954880"/>
                    </a:ext>
                  </a:extLst>
                </a:gridCol>
                <a:gridCol w="2880319">
                  <a:extLst>
                    <a:ext uri="{9D8B030D-6E8A-4147-A177-3AD203B41FA5}">
                      <a16:colId xmlns:a16="http://schemas.microsoft.com/office/drawing/2014/main" val="1657458032"/>
                    </a:ext>
                  </a:extLst>
                </a:gridCol>
              </a:tblGrid>
              <a:tr h="50874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프로그램명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활동</a:t>
                      </a:r>
                      <a:endParaRPr lang="en-US" altLang="ko-KR" sz="1500" dirty="0">
                        <a:solidFill>
                          <a:schemeClr val="tx1"/>
                        </a:solidFill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5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수행방법</a:t>
                      </a: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프로그램명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활동</a:t>
                      </a:r>
                      <a:endParaRPr lang="en-US" altLang="ko-KR" sz="1500" dirty="0">
                        <a:solidFill>
                          <a:schemeClr val="tx1"/>
                        </a:solidFill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5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수행방법</a:t>
                      </a: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</a:t>
                      </a:r>
                      <a:endParaRPr lang="ko-KR" altLang="en-US" sz="1500" dirty="0">
                        <a:solidFill>
                          <a:schemeClr val="tx1"/>
                        </a:solidFill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2877405"/>
                  </a:ext>
                </a:extLst>
              </a:tr>
              <a:tr h="12576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spc="-50" dirty="0">
                          <a:solidFill>
                            <a:srgbClr val="CC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추억의</a:t>
                      </a:r>
                      <a:r>
                        <a:rPr lang="ko-KR" altLang="en-US" sz="1100" b="1" spc="-50" dirty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 </a:t>
                      </a:r>
                      <a:endParaRPr lang="en-US" altLang="ko-KR" sz="1100" b="1" spc="-50" dirty="0"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spc="-50" dirty="0">
                          <a:solidFill>
                            <a:srgbClr val="CC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효자 기차 카트 </a:t>
                      </a:r>
                      <a:endParaRPr lang="en-US" altLang="ko-KR" sz="1100" b="1" spc="-50" dirty="0">
                        <a:solidFill>
                          <a:srgbClr val="CC66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spc="-50" dirty="0">
                          <a:solidFill>
                            <a:srgbClr val="CC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매점</a:t>
                      </a:r>
                      <a:r>
                        <a:rPr lang="en-US" altLang="ko-KR" sz="1100" b="1" spc="-50" dirty="0">
                          <a:solidFill>
                            <a:srgbClr val="CC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latinLnBrk="1">
                        <a:lnSpc>
                          <a:spcPct val="150000"/>
                        </a:lnSpc>
                        <a:buAutoNum type="arabicPeriod"/>
                      </a:pPr>
                      <a:r>
                        <a:rPr lang="ko-KR" altLang="en-US" sz="9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어르신들이 드실 수 있게 간식을 미리 포장한다</a:t>
                      </a:r>
                      <a:r>
                        <a:rPr lang="en-US" altLang="ko-KR" sz="9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</a:t>
                      </a:r>
                    </a:p>
                    <a:p>
                      <a:pPr marL="342900" indent="-342900" latinLnBrk="1">
                        <a:lnSpc>
                          <a:spcPct val="150000"/>
                        </a:lnSpc>
                        <a:buAutoNum type="arabicPeriod"/>
                      </a:pPr>
                      <a:r>
                        <a:rPr lang="ko-KR" altLang="en-US" sz="9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효자 기차 카트 매점을 하기 바로 전날에 어르신들께 구입할 수 있는 모형돈을 제공해드린다</a:t>
                      </a:r>
                      <a:r>
                        <a:rPr lang="en-US" altLang="ko-KR" sz="9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 </a:t>
                      </a:r>
                      <a:r>
                        <a:rPr lang="ko-KR" altLang="en-US" sz="9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 </a:t>
                      </a:r>
                      <a:endParaRPr lang="en-US" altLang="ko-KR" sz="9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  <a:p>
                      <a:pPr marL="342900" indent="-342900" latinLnBrk="1">
                        <a:lnSpc>
                          <a:spcPct val="150000"/>
                        </a:lnSpc>
                        <a:buAutoNum type="arabicPeriod"/>
                      </a:pPr>
                      <a:r>
                        <a:rPr lang="ko-KR" altLang="en-US" sz="9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당일에 카트로 어르신 호실과 중앙로비를 돌아다니면서 팔 물건을 소개해드리고 직접 계산을 하셔서 드실 수 있도록 한다</a:t>
                      </a:r>
                      <a:r>
                        <a:rPr lang="en-US" altLang="ko-KR" sz="9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spc="-50" dirty="0">
                          <a:solidFill>
                            <a:srgbClr val="FF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추억을 꾸미다</a:t>
                      </a:r>
                      <a:r>
                        <a:rPr lang="en-US" altLang="ko-KR" sz="1100" b="1" spc="-50" dirty="0">
                          <a:solidFill>
                            <a:srgbClr val="FF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 algn="l" latinLnBrk="1">
                        <a:lnSpc>
                          <a:spcPct val="150000"/>
                        </a:lnSpc>
                        <a:buAutoNum type="arabicPeriod"/>
                      </a:pPr>
                      <a:r>
                        <a:rPr lang="ko-KR" altLang="en-US" sz="10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어르신께 만들 옛 물건을 소개해드리고 쓰임새에 대해 함께 이야기를 나눈다</a:t>
                      </a:r>
                      <a:r>
                        <a:rPr lang="en-US" altLang="ko-KR" sz="10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</a:t>
                      </a:r>
                    </a:p>
                    <a:p>
                      <a:pPr marL="228600" indent="-228600" algn="l" latinLnBrk="1">
                        <a:lnSpc>
                          <a:spcPct val="150000"/>
                        </a:lnSpc>
                        <a:buAutoNum type="arabicPeriod" startAt="2"/>
                      </a:pPr>
                      <a:r>
                        <a:rPr lang="ko-KR" altLang="en-US" sz="10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만드는 순서를 소개하고</a:t>
                      </a:r>
                      <a:r>
                        <a:rPr lang="en-US" altLang="ko-KR" sz="10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 </a:t>
                      </a:r>
                      <a:r>
                        <a:rPr lang="ko-KR" altLang="en-US" sz="10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재료를 나누어 드린다</a:t>
                      </a:r>
                      <a:r>
                        <a:rPr lang="en-US" altLang="ko-KR" sz="10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</a:t>
                      </a:r>
                    </a:p>
                    <a:p>
                      <a:pPr marL="228600" indent="-228600" algn="l" latinLnBrk="1">
                        <a:lnSpc>
                          <a:spcPct val="150000"/>
                        </a:lnSpc>
                        <a:buAutoNum type="arabicPeriod" startAt="2"/>
                      </a:pPr>
                      <a:r>
                        <a:rPr lang="ko-KR" altLang="en-US" sz="10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어르신들이 만들기를 진행하시고 완성된 뒤에는 사진 촬영과 함께 소감을 나눈다</a:t>
                      </a:r>
                      <a:r>
                        <a:rPr lang="en-US" altLang="ko-KR" sz="10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0199884"/>
                  </a:ext>
                </a:extLst>
              </a:tr>
              <a:tr h="19116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spc="-50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추억을 담는 </a:t>
                      </a:r>
                      <a:endParaRPr lang="en-US" altLang="ko-KR" sz="1100" b="1" spc="-5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spc="-50" dirty="0">
                          <a:solidFill>
                            <a:schemeClr val="accent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사진관</a:t>
                      </a:r>
                      <a:endParaRPr lang="en-US" altLang="ko-KR" sz="1100" b="1" spc="-50" dirty="0">
                        <a:solidFill>
                          <a:schemeClr val="accent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AutoNum type="arabicPeriod"/>
                      </a:pPr>
                      <a:r>
                        <a:rPr lang="ko-KR" altLang="en-US" sz="9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어르신께 옛 교복에 대한 이야기를 나누면서 옷을 갈아 입으실 수 있도록 한다</a:t>
                      </a:r>
                      <a:r>
                        <a:rPr lang="en-US" altLang="ko-KR" sz="9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AutoNum type="arabicPeriod"/>
                      </a:pPr>
                      <a:r>
                        <a:rPr lang="ko-KR" altLang="en-US" sz="9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옛 향수를 느끼실 수 있게 교실이 배경인 현수막 뒤에 앉으셔서 사진을 찍어드린다</a:t>
                      </a:r>
                      <a:r>
                        <a:rPr lang="en-US" altLang="ko-KR" sz="9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AutoNum type="arabicPeriod"/>
                      </a:pPr>
                      <a:r>
                        <a:rPr lang="ko-KR" altLang="en-US" sz="9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함께 찍혀진 사진을 보면서  소감을 나누면서 프로그램을 마무리한다</a:t>
                      </a:r>
                      <a:endParaRPr lang="en-US" altLang="ko-KR" sz="9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AutoNum type="arabicPeriod"/>
                      </a:pPr>
                      <a:endParaRPr lang="en-US" altLang="ko-KR" sz="9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  <a:p>
                      <a:pPr marL="0" indent="0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9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※ </a:t>
                      </a:r>
                      <a:r>
                        <a:rPr lang="ko-KR" altLang="en-US" sz="9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와상 어르신</a:t>
                      </a:r>
                      <a:r>
                        <a:rPr lang="en-US" altLang="ko-KR" sz="9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</a:t>
                      </a:r>
                      <a:r>
                        <a:rPr lang="ko-KR" altLang="en-US" sz="9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 침상 외 이동이 불가한 어르신은 직접 침상 으로 가서 사진촬영해드림 </a:t>
                      </a:r>
                      <a:endParaRPr lang="en-US" altLang="ko-KR" sz="9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spc="-50" dirty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추억을 만나다</a:t>
                      </a:r>
                      <a:r>
                        <a:rPr lang="en-US" altLang="ko-KR" sz="1100" b="1" spc="-50" dirty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spc="-50" dirty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영화상영</a:t>
                      </a:r>
                      <a:endParaRPr lang="en-US" altLang="ko-KR" sz="1100" b="1" spc="-50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spc="-50" dirty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 프로그램</a:t>
                      </a:r>
                      <a:endParaRPr lang="en-US" altLang="ko-KR" sz="1100" b="1" spc="-50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AutoNum type="arabicPeriod"/>
                      </a:pPr>
                      <a:r>
                        <a:rPr lang="ko-KR" altLang="en-US" sz="10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영화 상영 하루 전에 입장하실 수 있는 상영권을 나누어 드린다</a:t>
                      </a:r>
                      <a:r>
                        <a:rPr lang="en-US" altLang="ko-KR" sz="10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AutoNum type="arabicPeriod"/>
                      </a:pPr>
                      <a:r>
                        <a:rPr lang="ko-KR" altLang="en-US" sz="10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어르신들이 한 명 씩 입장하시면서 상영표를 내신다</a:t>
                      </a:r>
                      <a:r>
                        <a:rPr lang="en-US" altLang="ko-KR" sz="10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AutoNum type="arabicPeriod"/>
                      </a:pPr>
                      <a:r>
                        <a:rPr lang="ko-KR" altLang="en-US" sz="10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들어가시면 팝콘과 간단히 마실 수 있는 간식을 제공한다</a:t>
                      </a:r>
                      <a:r>
                        <a:rPr lang="en-US" altLang="ko-KR" sz="10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AutoNum type="arabicPeriod"/>
                      </a:pPr>
                      <a:r>
                        <a:rPr lang="ko-KR" altLang="en-US" sz="10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옛 추억의 고전 영화들로 구성하여 영화를 소개해 드린다</a:t>
                      </a:r>
                      <a:r>
                        <a:rPr lang="en-US" altLang="ko-KR" sz="10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AutoNum type="arabicPeriod"/>
                      </a:pPr>
                      <a:r>
                        <a:rPr lang="ko-KR" altLang="en-US" sz="10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영화를 상영하고 끝난 뒤에 어르신들의 소감을 듣고 마무리한다</a:t>
                      </a:r>
                      <a:r>
                        <a:rPr lang="en-US" altLang="ko-KR" sz="10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329630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20500411-AD11-4D1E-9D28-8A32B802E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17993"/>
            <a:ext cx="455491" cy="45549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9572986-6E4E-41CA-8ADD-5BBD0D773C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70233"/>
            <a:ext cx="1080120" cy="70591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C75B2F0C-44A7-4D09-A00D-B17B4CD7ED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040" y="2836766"/>
            <a:ext cx="609781" cy="60978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3ECD9E2-BD74-41A8-91FC-FACB28D9A3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68" y="2117993"/>
            <a:ext cx="512953" cy="51295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FB04A89-6F57-41E4-8CFD-00453BE866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47" y="3893384"/>
            <a:ext cx="584961" cy="58496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CBCE6839-C068-4518-919C-1D2A3956C5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30" y="3713350"/>
            <a:ext cx="609781" cy="60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02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2AAF29A-D48C-4A57-86D3-C20BE822D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" y="0"/>
            <a:ext cx="9135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30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7D4C9F0-19D9-4EE8-8793-C0A0E4529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" y="0"/>
            <a:ext cx="9121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65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FA090EE-2C6D-4CF9-B904-4A33C26FA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6"/>
            <a:ext cx="9144000" cy="684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14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89DC348-0AC2-447F-AE88-9071E4980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" y="0"/>
            <a:ext cx="9135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83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98B3324-9D84-4ACC-B1D2-01398998A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9"/>
            <a:ext cx="9144000" cy="68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26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nhn\바탕 화면\메모장\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711777" y="609329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15/22</a:t>
            </a:r>
            <a:endParaRPr lang="ko-KR" altLang="en-US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r"/>
            <a:endParaRPr lang="en-US" altLang="ko-KR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1581B9-6DC9-480D-A79C-76BA2F8ACF18}"/>
              </a:ext>
            </a:extLst>
          </p:cNvPr>
          <p:cNvSpPr txBox="1"/>
          <p:nvPr/>
        </p:nvSpPr>
        <p:spPr>
          <a:xfrm>
            <a:off x="520785" y="456586"/>
            <a:ext cx="5698104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4. </a:t>
            </a:r>
            <a:r>
              <a:rPr lang="ko-KR" altLang="en-US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프로그램 운영성과  </a:t>
            </a:r>
            <a:endParaRPr lang="en-US" altLang="ko-KR" sz="20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A3DA8B-E412-4CBD-B632-F8EF611CC3A1}"/>
              </a:ext>
            </a:extLst>
          </p:cNvPr>
          <p:cNvSpPr txBox="1"/>
          <p:nvPr/>
        </p:nvSpPr>
        <p:spPr>
          <a:xfrm>
            <a:off x="775266" y="1278532"/>
            <a:ext cx="228456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ts val="2000"/>
              </a:lnSpc>
              <a:buFontTx/>
              <a:buChar char="-"/>
            </a:pPr>
            <a:r>
              <a:rPr lang="ko-KR" altLang="en-US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프로그램 활동성과 </a:t>
            </a:r>
            <a:r>
              <a:rPr lang="en-US" altLang="ko-KR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(</a:t>
            </a:r>
            <a:r>
              <a:rPr lang="ko-KR" altLang="en-US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최근</a:t>
            </a:r>
            <a:r>
              <a:rPr lang="en-US" altLang="ko-KR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)</a:t>
            </a:r>
            <a:r>
              <a:rPr lang="ko-KR" altLang="en-US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  </a:t>
            </a:r>
            <a:endParaRPr lang="en-US" altLang="ko-KR" sz="1500" b="0" spc="-50" dirty="0">
              <a:solidFill>
                <a:schemeClr val="tx2">
                  <a:lumMod val="75000"/>
                </a:schemeClr>
              </a:solidFill>
              <a:latin typeface="Rix락-Sans Regular" panose="00000500000000000000" pitchFamily="2" charset="-127"/>
              <a:ea typeface="Rix락-Sans Regular" panose="00000500000000000000" pitchFamily="2" charset="-127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0EA6AB8-044D-4FAA-A68C-8FAE68595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7013" y="37211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8" name="표 12">
            <a:extLst>
              <a:ext uri="{FF2B5EF4-FFF2-40B4-BE49-F238E27FC236}">
                <a16:creationId xmlns:a16="http://schemas.microsoft.com/office/drawing/2014/main" id="{00E780DA-750B-4FAB-B2F2-427188A8F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030946"/>
              </p:ext>
            </p:extLst>
          </p:nvPr>
        </p:nvGraphicFramePr>
        <p:xfrm>
          <a:off x="899593" y="1687486"/>
          <a:ext cx="7272808" cy="466467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37787">
                  <a:extLst>
                    <a:ext uri="{9D8B030D-6E8A-4147-A177-3AD203B41FA5}">
                      <a16:colId xmlns:a16="http://schemas.microsoft.com/office/drawing/2014/main" val="833692495"/>
                    </a:ext>
                  </a:extLst>
                </a:gridCol>
                <a:gridCol w="1398617">
                  <a:extLst>
                    <a:ext uri="{9D8B030D-6E8A-4147-A177-3AD203B41FA5}">
                      <a16:colId xmlns:a16="http://schemas.microsoft.com/office/drawing/2014/main" val="2644706062"/>
                    </a:ext>
                  </a:extLst>
                </a:gridCol>
                <a:gridCol w="3636404">
                  <a:extLst>
                    <a:ext uri="{9D8B030D-6E8A-4147-A177-3AD203B41FA5}">
                      <a16:colId xmlns:a16="http://schemas.microsoft.com/office/drawing/2014/main" val="1711907254"/>
                    </a:ext>
                  </a:extLst>
                </a:gridCol>
              </a:tblGrid>
              <a:tr h="3761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프로그램 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시행 시기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활동 성과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025551"/>
                  </a:ext>
                </a:extLst>
              </a:tr>
              <a:tr h="287821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spc="-5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 </a:t>
                      </a:r>
                      <a:r>
                        <a:rPr lang="ko-KR" altLang="en-US" sz="1100" b="0" spc="-5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추억의 </a:t>
                      </a:r>
                      <a:endParaRPr lang="en-US" altLang="ko-KR" sz="1100" b="0" spc="-50" dirty="0">
                        <a:solidFill>
                          <a:schemeClr val="tx1"/>
                        </a:solidFill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spc="-5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효자 기차 카트 매점</a:t>
                      </a:r>
                      <a:endParaRPr lang="en-US" altLang="ko-KR" sz="1100" b="0" spc="-50" dirty="0">
                        <a:solidFill>
                          <a:schemeClr val="tx1"/>
                        </a:solidFill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2020.04.09.</a:t>
                      </a:r>
                      <a:endParaRPr lang="ko-KR" altLang="en-US" sz="11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수행인력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7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명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요양보호사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사회복지사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), 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어르신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29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167208"/>
                  </a:ext>
                </a:extLst>
              </a:tr>
              <a:tr h="287821">
                <a:tc vMerge="1">
                  <a:txBody>
                    <a:bodyPr/>
                    <a:lstStyle/>
                    <a:p>
                      <a:pPr latinLnBrk="1"/>
                      <a:endParaRPr lang="ko-KR" altLang="en-US" sz="11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2020.05.22.</a:t>
                      </a:r>
                      <a:endParaRPr lang="ko-KR" altLang="en-US" sz="11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수행인력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7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명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요양보호사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사회복지사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), 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어르신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30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137156"/>
                  </a:ext>
                </a:extLst>
              </a:tr>
              <a:tr h="287821">
                <a:tc vMerge="1">
                  <a:txBody>
                    <a:bodyPr/>
                    <a:lstStyle/>
                    <a:p>
                      <a:pPr latinLnBrk="1"/>
                      <a:endParaRPr lang="ko-KR" altLang="en-US" sz="11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2020.06.18. </a:t>
                      </a:r>
                      <a:endParaRPr lang="ko-KR" altLang="en-US" sz="11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수행인력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7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명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요양보호사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사회복지사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), 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어르신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32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717361"/>
                  </a:ext>
                </a:extLst>
              </a:tr>
              <a:tr h="287821">
                <a:tc vMerge="1">
                  <a:txBody>
                    <a:bodyPr/>
                    <a:lstStyle/>
                    <a:p>
                      <a:pPr latinLnBrk="1"/>
                      <a:endParaRPr lang="ko-KR" altLang="en-US" sz="11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2020.07.31.</a:t>
                      </a:r>
                      <a:endParaRPr lang="ko-KR" altLang="en-US" sz="11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수행인력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7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명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요양보호사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사회복지사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), 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어르신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32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5337700"/>
                  </a:ext>
                </a:extLst>
              </a:tr>
              <a:tr h="287821">
                <a:tc vMerge="1">
                  <a:txBody>
                    <a:bodyPr/>
                    <a:lstStyle/>
                    <a:p>
                      <a:pPr latinLnBrk="1"/>
                      <a:endParaRPr lang="ko-KR" altLang="en-US" sz="11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2020.08.28.</a:t>
                      </a:r>
                      <a:endParaRPr lang="ko-KR" altLang="en-US" sz="11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수행인력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7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명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요양보호사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사회복지사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), 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어르신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32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1520262"/>
                  </a:ext>
                </a:extLst>
              </a:tr>
              <a:tr h="2878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0" spc="-50" dirty="0">
                        <a:solidFill>
                          <a:schemeClr val="tx1"/>
                        </a:solidFill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2020.09.18.</a:t>
                      </a:r>
                      <a:endParaRPr lang="ko-KR" altLang="en-US" sz="11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수행인력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7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명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요양보호사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사회복지사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), 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어르신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40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448016"/>
                  </a:ext>
                </a:extLst>
              </a:tr>
              <a:tr h="1425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spc="-5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추억을 담은 사진관</a:t>
                      </a:r>
                      <a:endParaRPr lang="en-US" altLang="ko-KR" sz="1100" b="0" spc="-50" dirty="0">
                        <a:solidFill>
                          <a:schemeClr val="tx1"/>
                        </a:solidFill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2020.05.08.</a:t>
                      </a:r>
                      <a:endParaRPr lang="ko-KR" altLang="en-US" sz="11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수행인력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8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명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요양보호사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사회복지사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), 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어르신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69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370709"/>
                  </a:ext>
                </a:extLst>
              </a:tr>
              <a:tr h="28782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spc="-5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추억을 꾸미다</a:t>
                      </a:r>
                      <a:r>
                        <a:rPr lang="en-US" altLang="ko-KR" sz="1100" b="0" spc="-5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2020.05.12.</a:t>
                      </a:r>
                      <a:endParaRPr lang="ko-KR" altLang="en-US" sz="11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수행인력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7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명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요양보호사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사회복지사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), 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어르신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33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32327"/>
                  </a:ext>
                </a:extLst>
              </a:tr>
              <a:tr h="2878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0" spc="-50" dirty="0">
                        <a:solidFill>
                          <a:schemeClr val="tx1"/>
                        </a:solidFill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2020.08.18.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수행인력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7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명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요양보호사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사회복지사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), 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어르신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33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56156"/>
                  </a:ext>
                </a:extLst>
              </a:tr>
              <a:tr h="287821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spc="-5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추억을 만나다</a:t>
                      </a:r>
                      <a:r>
                        <a:rPr lang="en-US" altLang="ko-KR" sz="1100" b="0" spc="-5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2020.04.08.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수행인력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7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명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요양보호사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사회복지사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), 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어르신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30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570977"/>
                  </a:ext>
                </a:extLst>
              </a:tr>
              <a:tr h="2878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0" spc="-50" dirty="0">
                        <a:solidFill>
                          <a:schemeClr val="tx1"/>
                        </a:solidFill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2020.06.02.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수행인력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7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명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요양보호사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사회복지사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), 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어르신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30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907041"/>
                  </a:ext>
                </a:extLst>
              </a:tr>
              <a:tr h="2878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0" spc="-50" dirty="0">
                        <a:solidFill>
                          <a:schemeClr val="tx1"/>
                        </a:solidFill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2020.07.06.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수행인력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7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명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요양보호사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사회복지사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), 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어르신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30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033950"/>
                  </a:ext>
                </a:extLst>
              </a:tr>
              <a:tr h="2878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0" spc="-50" dirty="0">
                        <a:solidFill>
                          <a:schemeClr val="tx1"/>
                        </a:solidFill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2020.07.17.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수행인력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7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명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요양보호사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사회복지사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), 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어르신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29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947224"/>
                  </a:ext>
                </a:extLst>
              </a:tr>
              <a:tr h="2878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0" spc="-50" dirty="0">
                        <a:solidFill>
                          <a:schemeClr val="tx1"/>
                        </a:solidFill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2020.08.14.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수행인력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7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명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요양보호사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사회복지사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), 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어르신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30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981579"/>
                  </a:ext>
                </a:extLst>
              </a:tr>
              <a:tr h="2878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0" spc="-50" dirty="0">
                        <a:solidFill>
                          <a:schemeClr val="tx1"/>
                        </a:solidFill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2020.09.11.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수행인력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7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명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요양보호사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사회복지사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), 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어르신 </a:t>
                      </a:r>
                      <a:r>
                        <a:rPr lang="en-US" altLang="ko-KR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23</a:t>
                      </a:r>
                      <a:r>
                        <a:rPr lang="ko-KR" altLang="en-US" sz="11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9144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377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nhn\바탕 화면\메모장\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711777" y="6093296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16/22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1581B9-6DC9-480D-A79C-76BA2F8ACF18}"/>
              </a:ext>
            </a:extLst>
          </p:cNvPr>
          <p:cNvSpPr txBox="1"/>
          <p:nvPr/>
        </p:nvSpPr>
        <p:spPr>
          <a:xfrm>
            <a:off x="520785" y="456586"/>
            <a:ext cx="5698104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4. </a:t>
            </a:r>
            <a:r>
              <a:rPr lang="ko-KR" altLang="en-US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프로그램 운영성과  </a:t>
            </a:r>
            <a:endParaRPr lang="en-US" altLang="ko-KR" sz="20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A3DA8B-E412-4CBD-B632-F8EF611CC3A1}"/>
              </a:ext>
            </a:extLst>
          </p:cNvPr>
          <p:cNvSpPr txBox="1"/>
          <p:nvPr/>
        </p:nvSpPr>
        <p:spPr>
          <a:xfrm>
            <a:off x="775266" y="1278532"/>
            <a:ext cx="149247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ts val="2000"/>
              </a:lnSpc>
              <a:buFontTx/>
              <a:buChar char="-"/>
            </a:pPr>
            <a:r>
              <a:rPr lang="ko-KR" altLang="en-US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목표 달성 척도</a:t>
            </a:r>
            <a:endParaRPr lang="en-US" altLang="ko-KR" sz="1500" b="0" spc="-50" dirty="0">
              <a:solidFill>
                <a:schemeClr val="tx2">
                  <a:lumMod val="75000"/>
                </a:schemeClr>
              </a:solidFill>
              <a:latin typeface="Rix락-Sans Regular" panose="00000500000000000000" pitchFamily="2" charset="-127"/>
              <a:ea typeface="Rix락-Sans Regular" panose="00000500000000000000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EEDD48-5A28-492F-A0B6-B812E48F86A8}"/>
              </a:ext>
            </a:extLst>
          </p:cNvPr>
          <p:cNvSpPr txBox="1"/>
          <p:nvPr/>
        </p:nvSpPr>
        <p:spPr>
          <a:xfrm>
            <a:off x="752571" y="1556792"/>
            <a:ext cx="4128068" cy="401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-120" dirty="0">
                <a:solidFill>
                  <a:srgbClr val="000000"/>
                </a:solidFill>
                <a:effectLst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추억의 회상 프로그램을 통해 어르신의 우울도를 낮춘다</a:t>
            </a:r>
            <a:r>
              <a:rPr lang="en-US" altLang="ko-KR" sz="1500" b="1" kern="0" spc="-120" dirty="0">
                <a:solidFill>
                  <a:srgbClr val="000000"/>
                </a:solidFill>
                <a:effectLst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0229F9-0713-48CC-B388-50543547E67C}"/>
              </a:ext>
            </a:extLst>
          </p:cNvPr>
          <p:cNvSpPr txBox="1"/>
          <p:nvPr/>
        </p:nvSpPr>
        <p:spPr>
          <a:xfrm>
            <a:off x="1259632" y="1986964"/>
            <a:ext cx="47525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한국형 노인 우울 검사</a:t>
            </a:r>
            <a:r>
              <a:rPr lang="en-US" altLang="ko-KR" dirty="0"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(S-KGDS) : </a:t>
            </a:r>
            <a:r>
              <a:rPr lang="ko-KR" altLang="en-US" dirty="0"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평균</a:t>
            </a:r>
            <a:r>
              <a:rPr lang="en-US" altLang="ko-KR" dirty="0"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 </a:t>
            </a:r>
            <a:endParaRPr lang="ko-KR" altLang="en-US" dirty="0"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EF3A2A1-FA44-4F62-9327-DD3E93C2E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95" y="2635036"/>
            <a:ext cx="1184437" cy="12145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531B84-4504-4C94-94F0-96F44688584F}"/>
              </a:ext>
            </a:extLst>
          </p:cNvPr>
          <p:cNvSpPr txBox="1"/>
          <p:nvPr/>
        </p:nvSpPr>
        <p:spPr>
          <a:xfrm>
            <a:off x="1610076" y="3784684"/>
            <a:ext cx="36438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* 15</a:t>
            </a:r>
            <a:r>
              <a:rPr lang="ko-KR" altLang="en-US" sz="13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점 만점의 척도</a:t>
            </a:r>
            <a:r>
              <a:rPr lang="en-US" altLang="ko-KR" sz="13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13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점수가 높을수록 우울이 높음 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F5AFB00-FC51-4406-9678-237CCA16F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3766" y="2901975"/>
            <a:ext cx="816453" cy="8164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AC566A-B042-4FE7-A6E0-D398EFEBB2E3}"/>
              </a:ext>
            </a:extLst>
          </p:cNvPr>
          <p:cNvSpPr txBox="1"/>
          <p:nvPr/>
        </p:nvSpPr>
        <p:spPr>
          <a:xfrm>
            <a:off x="1570432" y="3456907"/>
            <a:ext cx="1177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8.4</a:t>
            </a:r>
            <a:r>
              <a:rPr lang="ko-KR" altLang="en-US" dirty="0"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점 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08168137-BC01-46F6-9606-C7C6288BE0D8}"/>
              </a:ext>
            </a:extLst>
          </p:cNvPr>
          <p:cNvGrpSpPr/>
          <p:nvPr/>
        </p:nvGrpSpPr>
        <p:grpSpPr>
          <a:xfrm>
            <a:off x="3970640" y="2650094"/>
            <a:ext cx="1303091" cy="1184437"/>
            <a:chOff x="5037863" y="2412511"/>
            <a:chExt cx="1968526" cy="1521807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22F2B23C-AB38-426F-B8FC-570F6CA33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7863" y="2412511"/>
              <a:ext cx="1406345" cy="1502997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6C657FCA-CBCD-4BE3-86DF-39B50FB8C7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6" r="21204"/>
            <a:stretch/>
          </p:blipFill>
          <p:spPr>
            <a:xfrm>
              <a:off x="6124131" y="2431321"/>
              <a:ext cx="882258" cy="1502997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D6DD289-2111-4829-875F-564D8758E68D}"/>
              </a:ext>
            </a:extLst>
          </p:cNvPr>
          <p:cNvSpPr txBox="1"/>
          <p:nvPr/>
        </p:nvSpPr>
        <p:spPr>
          <a:xfrm>
            <a:off x="4116348" y="3533762"/>
            <a:ext cx="1177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7.2</a:t>
            </a:r>
            <a:r>
              <a:rPr lang="ko-KR" altLang="en-US" dirty="0">
                <a:solidFill>
                  <a:srgbClr val="FF0000"/>
                </a:solidFill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점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9467C2-E447-4097-AE3D-6CE33FFD3A47}"/>
              </a:ext>
            </a:extLst>
          </p:cNvPr>
          <p:cNvSpPr txBox="1"/>
          <p:nvPr/>
        </p:nvSpPr>
        <p:spPr>
          <a:xfrm>
            <a:off x="752571" y="4024048"/>
            <a:ext cx="4585316" cy="401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1500" b="1" kern="0" spc="-120" dirty="0">
                <a:solidFill>
                  <a:srgbClr val="000000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추억의 회상 프로그램을 통해 노인 생활만족도를 높인다</a:t>
            </a:r>
            <a:r>
              <a:rPr lang="en-US" altLang="ko-KR" sz="1500" b="1" kern="0" spc="-120" dirty="0">
                <a:solidFill>
                  <a:srgbClr val="000000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9C1F92-33AD-414E-B15F-F4F65B60C3A4}"/>
              </a:ext>
            </a:extLst>
          </p:cNvPr>
          <p:cNvSpPr txBox="1"/>
          <p:nvPr/>
        </p:nvSpPr>
        <p:spPr>
          <a:xfrm>
            <a:off x="1259631" y="4488674"/>
            <a:ext cx="47525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노인생활 만족도 척도  </a:t>
            </a:r>
            <a:r>
              <a:rPr lang="en-US" altLang="ko-KR" dirty="0"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: </a:t>
            </a:r>
            <a:r>
              <a:rPr lang="ko-KR" altLang="en-US" dirty="0"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평균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6D9DF1-E23B-4E57-89F3-D65DE849B10F}"/>
              </a:ext>
            </a:extLst>
          </p:cNvPr>
          <p:cNvSpPr txBox="1"/>
          <p:nvPr/>
        </p:nvSpPr>
        <p:spPr>
          <a:xfrm>
            <a:off x="2929514" y="2480487"/>
            <a:ext cx="101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rgbClr val="FF0000"/>
                </a:solidFill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달성</a:t>
            </a:r>
            <a:r>
              <a:rPr lang="en-US" altLang="ko-KR" dirty="0">
                <a:solidFill>
                  <a:srgbClr val="FF0000"/>
                </a:solidFill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!</a:t>
            </a:r>
            <a:endParaRPr lang="ko-KR" altLang="en-US" dirty="0">
              <a:solidFill>
                <a:srgbClr val="FF0000"/>
              </a:solidFill>
              <a:latin typeface="DX몽블랑라운드ExB" panose="02020600000000000000" pitchFamily="18" charset="-127"/>
              <a:ea typeface="DX몽블랑라운드ExB" panose="02020600000000000000" pitchFamily="18" charset="-127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8F8C77CF-ED17-4919-92AD-9C7BE860BC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0" y="5071327"/>
            <a:ext cx="1184437" cy="1214554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2CAC58B9-0425-477E-839A-1E54ABE6F4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4301" y="5338266"/>
            <a:ext cx="816453" cy="816453"/>
          </a:xfrm>
          <a:prstGeom prst="rect">
            <a:avLst/>
          </a:prstGeom>
        </p:spPr>
      </p:pic>
      <p:grpSp>
        <p:nvGrpSpPr>
          <p:cNvPr id="38" name="그룹 37">
            <a:extLst>
              <a:ext uri="{FF2B5EF4-FFF2-40B4-BE49-F238E27FC236}">
                <a16:creationId xmlns:a16="http://schemas.microsoft.com/office/drawing/2014/main" id="{407D8785-C7F3-4154-BEE7-D807A03364C2}"/>
              </a:ext>
            </a:extLst>
          </p:cNvPr>
          <p:cNvGrpSpPr/>
          <p:nvPr/>
        </p:nvGrpSpPr>
        <p:grpSpPr>
          <a:xfrm>
            <a:off x="4162091" y="5086385"/>
            <a:ext cx="1244016" cy="1184437"/>
            <a:chOff x="5037863" y="2412511"/>
            <a:chExt cx="1968526" cy="1521807"/>
          </a:xfrm>
        </p:grpSpPr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759B1BBB-3DAE-4721-A443-7A897D3B2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7863" y="2412511"/>
              <a:ext cx="1406345" cy="1502997"/>
            </a:xfrm>
            <a:prstGeom prst="rect">
              <a:avLst/>
            </a:prstGeom>
          </p:spPr>
        </p:pic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FB3AD1D5-F986-41C3-99D8-29B0A64E0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6" r="21204"/>
            <a:stretch/>
          </p:blipFill>
          <p:spPr>
            <a:xfrm>
              <a:off x="6124131" y="2431321"/>
              <a:ext cx="882258" cy="1502997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4584AEE-18C4-46C0-B19D-D6EC307D0A4E}"/>
              </a:ext>
            </a:extLst>
          </p:cNvPr>
          <p:cNvSpPr txBox="1"/>
          <p:nvPr/>
        </p:nvSpPr>
        <p:spPr>
          <a:xfrm>
            <a:off x="3000049" y="4916778"/>
            <a:ext cx="101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rgbClr val="FF0000"/>
                </a:solidFill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달성</a:t>
            </a:r>
            <a:r>
              <a:rPr lang="en-US" altLang="ko-KR" dirty="0">
                <a:solidFill>
                  <a:srgbClr val="FF0000"/>
                </a:solidFill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!</a:t>
            </a:r>
            <a:endParaRPr lang="ko-KR" altLang="en-US" dirty="0">
              <a:solidFill>
                <a:srgbClr val="FF0000"/>
              </a:solidFill>
              <a:latin typeface="DX몽블랑라운드ExB" panose="02020600000000000000" pitchFamily="18" charset="-127"/>
              <a:ea typeface="DX몽블랑라운드ExB" panose="02020600000000000000" pitchFamily="18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93E976-EEC1-4746-9EF9-6F30420DF187}"/>
              </a:ext>
            </a:extLst>
          </p:cNvPr>
          <p:cNvSpPr txBox="1"/>
          <p:nvPr/>
        </p:nvSpPr>
        <p:spPr>
          <a:xfrm>
            <a:off x="1636732" y="5939232"/>
            <a:ext cx="1177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12</a:t>
            </a:r>
            <a:r>
              <a:rPr lang="ko-KR" altLang="en-US" dirty="0"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점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5F87CCA-8886-4A89-9CFE-B3F053315357}"/>
              </a:ext>
            </a:extLst>
          </p:cNvPr>
          <p:cNvSpPr txBox="1"/>
          <p:nvPr/>
        </p:nvSpPr>
        <p:spPr>
          <a:xfrm>
            <a:off x="4278999" y="5964772"/>
            <a:ext cx="1177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15</a:t>
            </a:r>
            <a:r>
              <a:rPr lang="ko-KR" altLang="en-US" dirty="0">
                <a:solidFill>
                  <a:srgbClr val="FF0000"/>
                </a:solidFill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점 </a:t>
            </a:r>
          </a:p>
        </p:txBody>
      </p:sp>
      <p:sp>
        <p:nvSpPr>
          <p:cNvPr id="45" name="폭발: 14pt 44">
            <a:extLst>
              <a:ext uri="{FF2B5EF4-FFF2-40B4-BE49-F238E27FC236}">
                <a16:creationId xmlns:a16="http://schemas.microsoft.com/office/drawing/2014/main" id="{37DFE6AE-FFF4-4DAC-981D-9F1C28D78F5A}"/>
              </a:ext>
            </a:extLst>
          </p:cNvPr>
          <p:cNvSpPr/>
          <p:nvPr/>
        </p:nvSpPr>
        <p:spPr>
          <a:xfrm>
            <a:off x="6224110" y="2156229"/>
            <a:ext cx="2016050" cy="1874084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1.2</a:t>
            </a:r>
            <a:r>
              <a:rPr lang="ko-KR" altLang="en-US" b="1" dirty="0"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점 감소</a:t>
            </a:r>
          </a:p>
        </p:txBody>
      </p:sp>
      <p:sp>
        <p:nvSpPr>
          <p:cNvPr id="46" name="폭발: 14pt 45">
            <a:extLst>
              <a:ext uri="{FF2B5EF4-FFF2-40B4-BE49-F238E27FC236}">
                <a16:creationId xmlns:a16="http://schemas.microsoft.com/office/drawing/2014/main" id="{E6B9EB93-EE35-469F-B656-DF5C319D2FFC}"/>
              </a:ext>
            </a:extLst>
          </p:cNvPr>
          <p:cNvSpPr/>
          <p:nvPr/>
        </p:nvSpPr>
        <p:spPr>
          <a:xfrm>
            <a:off x="6224110" y="4458607"/>
            <a:ext cx="2016050" cy="1874084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3</a:t>
            </a:r>
            <a:r>
              <a:rPr lang="ko-KR" altLang="en-US" b="1" dirty="0"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점</a:t>
            </a:r>
            <a:endParaRPr lang="en-US" altLang="ko-KR" b="1" dirty="0">
              <a:latin typeface="DX몽블랑라운드ExB" panose="02020600000000000000" pitchFamily="18" charset="-127"/>
              <a:ea typeface="DX몽블랑라운드ExB" panose="02020600000000000000" pitchFamily="18" charset="-127"/>
            </a:endParaRPr>
          </a:p>
          <a:p>
            <a:pPr algn="ctr"/>
            <a:r>
              <a:rPr lang="ko-KR" altLang="en-US" b="1" dirty="0"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증가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F9B742-07D1-4CFA-9DC7-BE6DF7F27275}"/>
              </a:ext>
            </a:extLst>
          </p:cNvPr>
          <p:cNvSpPr txBox="1"/>
          <p:nvPr/>
        </p:nvSpPr>
        <p:spPr>
          <a:xfrm>
            <a:off x="1728730" y="235704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사전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ACDE0-A581-4CF4-A603-06D72634BDFB}"/>
              </a:ext>
            </a:extLst>
          </p:cNvPr>
          <p:cNvSpPr txBox="1"/>
          <p:nvPr/>
        </p:nvSpPr>
        <p:spPr>
          <a:xfrm>
            <a:off x="4306336" y="235876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사후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795B26-EA02-4C9A-B928-9230A743876A}"/>
              </a:ext>
            </a:extLst>
          </p:cNvPr>
          <p:cNvSpPr txBox="1"/>
          <p:nvPr/>
        </p:nvSpPr>
        <p:spPr>
          <a:xfrm>
            <a:off x="1834789" y="485800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사전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502BDB-1D73-44CF-9496-557C0C495BD5}"/>
              </a:ext>
            </a:extLst>
          </p:cNvPr>
          <p:cNvSpPr txBox="1"/>
          <p:nvPr/>
        </p:nvSpPr>
        <p:spPr>
          <a:xfrm>
            <a:off x="4388055" y="485391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사후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835482-A53F-439C-84B6-889F3666D080}"/>
              </a:ext>
            </a:extLst>
          </p:cNvPr>
          <p:cNvSpPr txBox="1"/>
          <p:nvPr/>
        </p:nvSpPr>
        <p:spPr>
          <a:xfrm>
            <a:off x="6948264" y="982020"/>
            <a:ext cx="205907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조사 인원 </a:t>
            </a:r>
            <a:r>
              <a:rPr lang="en-US" altLang="ko-KR" sz="13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: 30</a:t>
            </a:r>
            <a:r>
              <a:rPr lang="ko-KR" altLang="en-US" sz="13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명</a:t>
            </a:r>
          </a:p>
        </p:txBody>
      </p:sp>
    </p:spTree>
    <p:extLst>
      <p:ext uri="{BB962C8B-B14F-4D97-AF65-F5344CB8AC3E}">
        <p14:creationId xmlns:p14="http://schemas.microsoft.com/office/powerpoint/2010/main" val="2858668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nhn\바탕 화면\메모장\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711777" y="609329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17/22</a:t>
            </a:r>
            <a:endParaRPr lang="ko-KR" altLang="en-US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r"/>
            <a:endParaRPr lang="en-US" altLang="ko-KR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1581B9-6DC9-480D-A79C-76BA2F8ACF18}"/>
              </a:ext>
            </a:extLst>
          </p:cNvPr>
          <p:cNvSpPr txBox="1"/>
          <p:nvPr/>
        </p:nvSpPr>
        <p:spPr>
          <a:xfrm>
            <a:off x="520785" y="456586"/>
            <a:ext cx="5698104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4. </a:t>
            </a:r>
            <a:r>
              <a:rPr lang="ko-KR" altLang="en-US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프로그램 운영성과  </a:t>
            </a:r>
            <a:endParaRPr lang="en-US" altLang="ko-KR" sz="20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A3DA8B-E412-4CBD-B632-F8EF611CC3A1}"/>
              </a:ext>
            </a:extLst>
          </p:cNvPr>
          <p:cNvSpPr txBox="1"/>
          <p:nvPr/>
        </p:nvSpPr>
        <p:spPr>
          <a:xfrm>
            <a:off x="775266" y="1278532"/>
            <a:ext cx="149247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ts val="2000"/>
              </a:lnSpc>
              <a:buFontTx/>
              <a:buChar char="-"/>
            </a:pPr>
            <a:r>
              <a:rPr lang="ko-KR" altLang="en-US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목표 달성 척도</a:t>
            </a:r>
            <a:endParaRPr lang="en-US" altLang="ko-KR" sz="1500" b="0" spc="-50" dirty="0">
              <a:solidFill>
                <a:schemeClr val="tx2">
                  <a:lumMod val="75000"/>
                </a:schemeClr>
              </a:solidFill>
              <a:latin typeface="Rix락-Sans Regular" panose="00000500000000000000" pitchFamily="2" charset="-127"/>
              <a:ea typeface="Rix락-Sans Regular" panose="00000500000000000000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EEDD48-5A28-492F-A0B6-B812E48F86A8}"/>
              </a:ext>
            </a:extLst>
          </p:cNvPr>
          <p:cNvSpPr txBox="1"/>
          <p:nvPr/>
        </p:nvSpPr>
        <p:spPr>
          <a:xfrm>
            <a:off x="775266" y="1553107"/>
            <a:ext cx="5763645" cy="401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1500" b="1" kern="0" spc="-120" dirty="0">
                <a:solidFill>
                  <a:srgbClr val="000000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추억의 회상 프로그램을 통해  </a:t>
            </a:r>
            <a:r>
              <a:rPr lang="ko-KR" altLang="en-US" sz="1500" b="1" kern="0" spc="0" dirty="0">
                <a:solidFill>
                  <a:srgbClr val="000000"/>
                </a:solidFill>
                <a:effectLst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신체의 잔존 및 인지기능 유지 및 증진</a:t>
            </a:r>
            <a:r>
              <a:rPr lang="ko-KR" altLang="en-US" sz="1500" b="1" kern="0" dirty="0">
                <a:solidFill>
                  <a:srgbClr val="000000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한다</a:t>
            </a:r>
            <a:r>
              <a:rPr lang="en-US" altLang="ko-KR" sz="1500" b="1" kern="0" dirty="0">
                <a:solidFill>
                  <a:srgbClr val="000000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 </a:t>
            </a:r>
            <a:endParaRPr lang="ko-KR" altLang="en-US" sz="1500" b="1" kern="0" spc="0" dirty="0">
              <a:solidFill>
                <a:srgbClr val="000000"/>
              </a:solidFill>
              <a:effectLst/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0229F9-0713-48CC-B388-50543547E67C}"/>
              </a:ext>
            </a:extLst>
          </p:cNvPr>
          <p:cNvSpPr txBox="1"/>
          <p:nvPr/>
        </p:nvSpPr>
        <p:spPr>
          <a:xfrm>
            <a:off x="1295634" y="2101726"/>
            <a:ext cx="65527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KMMSE-K </a:t>
            </a:r>
            <a:r>
              <a:rPr lang="ko-KR" altLang="en-US" dirty="0"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인지기능검사 </a:t>
            </a:r>
            <a:r>
              <a:rPr lang="en-US" altLang="ko-KR" dirty="0"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: </a:t>
            </a:r>
            <a:r>
              <a:rPr lang="ko-KR" altLang="en-US" dirty="0"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평균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E3C7FFD8-CD2E-4A52-95BA-F66E808E8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8" y="3286875"/>
            <a:ext cx="1823520" cy="186988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50613D09-2BA2-4EA2-B016-8F8AD6B06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9173" y="3827437"/>
            <a:ext cx="1325653" cy="13256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810822-3BAF-4652-B928-7E139927DD50}"/>
              </a:ext>
            </a:extLst>
          </p:cNvPr>
          <p:cNvSpPr txBox="1"/>
          <p:nvPr/>
        </p:nvSpPr>
        <p:spPr>
          <a:xfrm>
            <a:off x="1381812" y="4972097"/>
            <a:ext cx="153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17.1</a:t>
            </a:r>
            <a:r>
              <a:rPr lang="ko-KR" altLang="en-US" dirty="0"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점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1151C74F-63AE-4F78-8B1C-D74D77AA1A8E}"/>
              </a:ext>
            </a:extLst>
          </p:cNvPr>
          <p:cNvGrpSpPr/>
          <p:nvPr/>
        </p:nvGrpSpPr>
        <p:grpSpPr>
          <a:xfrm>
            <a:off x="5959825" y="3286875"/>
            <a:ext cx="1751952" cy="1866215"/>
            <a:chOff x="5037863" y="2412511"/>
            <a:chExt cx="1968526" cy="1521807"/>
          </a:xfrm>
        </p:grpSpPr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F371C05F-C7F0-47FD-B487-D9329C55D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7863" y="2412511"/>
              <a:ext cx="1406345" cy="1502997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7599CEF8-E4E8-40EC-B605-E61C030423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6" r="21204"/>
            <a:stretch/>
          </p:blipFill>
          <p:spPr>
            <a:xfrm>
              <a:off x="6124131" y="2431321"/>
              <a:ext cx="882258" cy="1502997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68EB5B2-54AF-4BC9-95E3-0AECB4191C25}"/>
              </a:ext>
            </a:extLst>
          </p:cNvPr>
          <p:cNvSpPr txBox="1"/>
          <p:nvPr/>
        </p:nvSpPr>
        <p:spPr>
          <a:xfrm>
            <a:off x="3909172" y="3309987"/>
            <a:ext cx="1325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rgbClr val="FF0000"/>
                </a:solidFill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달성</a:t>
            </a:r>
            <a:r>
              <a:rPr lang="en-US" altLang="ko-KR" dirty="0">
                <a:solidFill>
                  <a:srgbClr val="FF0000"/>
                </a:solidFill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!</a:t>
            </a:r>
            <a:endParaRPr lang="ko-KR" altLang="en-US" dirty="0">
              <a:solidFill>
                <a:srgbClr val="FF0000"/>
              </a:solidFill>
              <a:latin typeface="DX몽블랑라운드ExB" panose="02020600000000000000" pitchFamily="18" charset="-127"/>
              <a:ea typeface="DX몽블랑라운드ExB" panose="02020600000000000000" pitchFamily="18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3CC6D7-8A94-4C08-8BB4-EEF9623011CE}"/>
              </a:ext>
            </a:extLst>
          </p:cNvPr>
          <p:cNvSpPr txBox="1"/>
          <p:nvPr/>
        </p:nvSpPr>
        <p:spPr>
          <a:xfrm>
            <a:off x="1633022" y="2837051"/>
            <a:ext cx="103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사전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C7A057-04D8-4A55-8B71-3D20BD22697A}"/>
              </a:ext>
            </a:extLst>
          </p:cNvPr>
          <p:cNvSpPr txBox="1"/>
          <p:nvPr/>
        </p:nvSpPr>
        <p:spPr>
          <a:xfrm>
            <a:off x="6324324" y="2917543"/>
            <a:ext cx="103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사후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6366F9-CF6C-4DF8-A0AD-204EFEC9973F}"/>
              </a:ext>
            </a:extLst>
          </p:cNvPr>
          <p:cNvSpPr txBox="1"/>
          <p:nvPr/>
        </p:nvSpPr>
        <p:spPr>
          <a:xfrm>
            <a:off x="7180544" y="992436"/>
            <a:ext cx="167495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조사 인원 </a:t>
            </a:r>
            <a:r>
              <a:rPr lang="en-US" altLang="ko-KR" sz="13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: 30</a:t>
            </a:r>
            <a:r>
              <a:rPr lang="ko-KR" altLang="en-US" sz="13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명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CDA734-1228-4719-A988-29572AF4E0D6}"/>
              </a:ext>
            </a:extLst>
          </p:cNvPr>
          <p:cNvSpPr txBox="1"/>
          <p:nvPr/>
        </p:nvSpPr>
        <p:spPr>
          <a:xfrm>
            <a:off x="6082541" y="5024673"/>
            <a:ext cx="153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18.2</a:t>
            </a:r>
            <a:r>
              <a:rPr lang="ko-KR" altLang="en-US" dirty="0">
                <a:solidFill>
                  <a:srgbClr val="FF0000"/>
                </a:solidFill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점</a:t>
            </a:r>
          </a:p>
        </p:txBody>
      </p:sp>
      <p:sp>
        <p:nvSpPr>
          <p:cNvPr id="16" name="폭발: 14pt 15">
            <a:extLst>
              <a:ext uri="{FF2B5EF4-FFF2-40B4-BE49-F238E27FC236}">
                <a16:creationId xmlns:a16="http://schemas.microsoft.com/office/drawing/2014/main" id="{FEB057C3-5428-4D20-BF8A-68EC220F8182}"/>
              </a:ext>
            </a:extLst>
          </p:cNvPr>
          <p:cNvSpPr/>
          <p:nvPr/>
        </p:nvSpPr>
        <p:spPr>
          <a:xfrm>
            <a:off x="3707469" y="4594767"/>
            <a:ext cx="2016050" cy="1874084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1.1</a:t>
            </a:r>
            <a:r>
              <a:rPr lang="ko-KR" altLang="en-US" b="1" dirty="0"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점 증가 </a:t>
            </a:r>
          </a:p>
        </p:txBody>
      </p:sp>
    </p:spTree>
    <p:extLst>
      <p:ext uri="{BB962C8B-B14F-4D97-AF65-F5344CB8AC3E}">
        <p14:creationId xmlns:p14="http://schemas.microsoft.com/office/powerpoint/2010/main" val="4169805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nhn\바탕 화면\메모장\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71600" y="476672"/>
            <a:ext cx="5698104" cy="881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sz="3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목차</a:t>
            </a:r>
            <a:endParaRPr lang="en-US" altLang="ko-KR" sz="30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9480" y="1893074"/>
            <a:ext cx="5698104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sz="24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1. </a:t>
            </a:r>
            <a:r>
              <a:rPr lang="ko-KR" altLang="en-US" sz="24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시설 개요 </a:t>
            </a:r>
            <a:endParaRPr lang="en-US" altLang="ko-KR" sz="24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81CFD1-0FC1-4C00-BEFE-3F4D4F4EDEDE}"/>
              </a:ext>
            </a:extLst>
          </p:cNvPr>
          <p:cNvSpPr txBox="1"/>
          <p:nvPr/>
        </p:nvSpPr>
        <p:spPr>
          <a:xfrm>
            <a:off x="965540" y="2708920"/>
            <a:ext cx="5698104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sz="24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2. </a:t>
            </a:r>
            <a:r>
              <a:rPr lang="ko-KR" altLang="en-US" sz="24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추진배경 및 프로그램 목표</a:t>
            </a:r>
            <a:endParaRPr lang="en-US" altLang="ko-KR" sz="24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3A530-05D9-4318-9123-ECE202AD3D0E}"/>
              </a:ext>
            </a:extLst>
          </p:cNvPr>
          <p:cNvSpPr txBox="1"/>
          <p:nvPr/>
        </p:nvSpPr>
        <p:spPr>
          <a:xfrm>
            <a:off x="965540" y="3548381"/>
            <a:ext cx="5698104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sz="24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3. </a:t>
            </a:r>
            <a:r>
              <a:rPr lang="ko-KR" altLang="en-US" sz="24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프로그램 진행과정 </a:t>
            </a:r>
            <a:endParaRPr lang="en-US" altLang="ko-KR" sz="24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9A74C3-3BDC-49F1-9820-5F8FC5E9E325}"/>
              </a:ext>
            </a:extLst>
          </p:cNvPr>
          <p:cNvSpPr txBox="1"/>
          <p:nvPr/>
        </p:nvSpPr>
        <p:spPr>
          <a:xfrm>
            <a:off x="959480" y="4387842"/>
            <a:ext cx="5698104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sz="24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4. </a:t>
            </a:r>
            <a:r>
              <a:rPr lang="ko-KR" altLang="en-US" sz="24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프로그램 운영성과</a:t>
            </a:r>
            <a:endParaRPr lang="en-US" altLang="ko-KR" sz="24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18C3AB-AE3C-4AA6-B09D-40BB48955CAD}"/>
              </a:ext>
            </a:extLst>
          </p:cNvPr>
          <p:cNvSpPr txBox="1"/>
          <p:nvPr/>
        </p:nvSpPr>
        <p:spPr>
          <a:xfrm>
            <a:off x="971114" y="5253835"/>
            <a:ext cx="5698104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sz="24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5. </a:t>
            </a:r>
            <a:r>
              <a:rPr lang="ko-KR" altLang="en-US" sz="24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평가 및 향후 계획</a:t>
            </a:r>
            <a:endParaRPr lang="en-US" altLang="ko-KR" sz="24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75186F7-5D2C-4ABB-ACD7-EA49FEEB6C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109" y="321254"/>
            <a:ext cx="2183910" cy="21839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nhn\바탕 화면\메모장\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711777" y="609329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18/22</a:t>
            </a:r>
            <a:endParaRPr lang="ko-KR" altLang="en-US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r"/>
            <a:endParaRPr lang="en-US" altLang="ko-KR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1581B9-6DC9-480D-A79C-76BA2F8ACF18}"/>
              </a:ext>
            </a:extLst>
          </p:cNvPr>
          <p:cNvSpPr txBox="1"/>
          <p:nvPr/>
        </p:nvSpPr>
        <p:spPr>
          <a:xfrm>
            <a:off x="520785" y="456586"/>
            <a:ext cx="5698104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4. </a:t>
            </a:r>
            <a:r>
              <a:rPr lang="ko-KR" altLang="en-US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프로그램 운영성과  </a:t>
            </a:r>
            <a:endParaRPr lang="en-US" altLang="ko-KR" sz="20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580A7A-5F9C-44D1-8127-2A76C911ED02}"/>
              </a:ext>
            </a:extLst>
          </p:cNvPr>
          <p:cNvSpPr txBox="1"/>
          <p:nvPr/>
        </p:nvSpPr>
        <p:spPr>
          <a:xfrm>
            <a:off x="611560" y="1325880"/>
            <a:ext cx="340314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ts val="2000"/>
              </a:lnSpc>
              <a:buFontTx/>
              <a:buChar char="-"/>
            </a:pPr>
            <a:r>
              <a:rPr lang="ko-KR" altLang="en-US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프로그램 후기 </a:t>
            </a:r>
            <a:r>
              <a:rPr lang="en-US" altLang="ko-KR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(</a:t>
            </a:r>
            <a:r>
              <a:rPr lang="ko-KR" altLang="en-US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어르신</a:t>
            </a:r>
            <a:r>
              <a:rPr lang="en-US" altLang="ko-KR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)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7E552603-C597-4DA0-A2DB-F177F0231FD3}"/>
              </a:ext>
            </a:extLst>
          </p:cNvPr>
          <p:cNvGrpSpPr/>
          <p:nvPr/>
        </p:nvGrpSpPr>
        <p:grpSpPr>
          <a:xfrm>
            <a:off x="855947" y="1686573"/>
            <a:ext cx="6855829" cy="1100303"/>
            <a:chOff x="855948" y="1686573"/>
            <a:chExt cx="6855829" cy="1100303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844D9146-54EC-470F-BB7F-4F6889C08127}"/>
                </a:ext>
              </a:extLst>
            </p:cNvPr>
            <p:cNvSpPr/>
            <p:nvPr/>
          </p:nvSpPr>
          <p:spPr>
            <a:xfrm>
              <a:off x="1069804" y="1686573"/>
              <a:ext cx="6641973" cy="110030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tx1"/>
                  </a:solidFill>
                  <a:prstDash val="dash"/>
                </a:ln>
              </a:endParaRPr>
            </a:p>
          </p:txBody>
        </p: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3F2B97B2-D91F-478B-BBD0-052FC5EE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864" y="1746250"/>
              <a:ext cx="1212692" cy="1009816"/>
            </a:xfrm>
            <a:prstGeom prst="rect">
              <a:avLst/>
            </a:prstGeom>
          </p:spPr>
        </p:pic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8FA737DA-598A-44E7-8699-430A9ED3ED0F}"/>
                </a:ext>
              </a:extLst>
            </p:cNvPr>
            <p:cNvSpPr/>
            <p:nvPr/>
          </p:nvSpPr>
          <p:spPr>
            <a:xfrm>
              <a:off x="2421245" y="1728037"/>
              <a:ext cx="5139953" cy="100981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latin typeface="1훈떡볶이 R" panose="02020603020101020101" pitchFamily="18" charset="-127"/>
                  <a:ea typeface="1훈떡볶이 R" panose="02020603020101020101" pitchFamily="18" charset="-127"/>
                </a:rPr>
                <a:t>삶이 무료했는데 이렇게  다양한 프로그램을 해서 너무 재미있고 옛날기억도 떠오르네요</a:t>
              </a:r>
              <a:r>
                <a:rPr lang="en-US" altLang="ko-KR" dirty="0">
                  <a:latin typeface="1훈떡볶이 R" panose="02020603020101020101" pitchFamily="18" charset="-127"/>
                  <a:ea typeface="1훈떡볶이 R" panose="02020603020101020101" pitchFamily="18" charset="-127"/>
                </a:rPr>
                <a:t>.</a:t>
              </a:r>
              <a:r>
                <a:rPr lang="ko-KR" altLang="en-US" dirty="0">
                  <a:latin typeface="1훈떡볶이 R" panose="02020603020101020101" pitchFamily="18" charset="-127"/>
                  <a:ea typeface="1훈떡볶이 R" panose="02020603020101020101" pitchFamily="18" charset="-127"/>
                </a:rPr>
                <a:t> 다음에는 어떤 걸 할지 기대감을 표현하심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32402F-C774-4AFD-8D03-B876939FCF6B}"/>
                </a:ext>
              </a:extLst>
            </p:cNvPr>
            <p:cNvSpPr txBox="1"/>
            <p:nvPr/>
          </p:nvSpPr>
          <p:spPr>
            <a:xfrm>
              <a:off x="855948" y="2379207"/>
              <a:ext cx="16404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손</a:t>
              </a:r>
              <a:r>
                <a:rPr lang="en-US" altLang="ko-KR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00 </a:t>
              </a:r>
              <a:r>
                <a:rPr lang="ko-KR" altLang="en-US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어르신</a:t>
              </a:r>
              <a:endParaRPr lang="en-US" altLang="ko-KR" sz="10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endParaRPr>
            </a:p>
            <a:p>
              <a:pPr algn="ctr"/>
              <a:r>
                <a:rPr lang="ko-KR" altLang="en-US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여</a:t>
              </a:r>
              <a:r>
                <a:rPr lang="en-US" altLang="ko-KR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/85</a:t>
              </a:r>
              <a:r>
                <a:rPr lang="ko-KR" altLang="en-US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세</a:t>
              </a:r>
              <a:r>
                <a:rPr lang="en-US" altLang="ko-KR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/4</a:t>
              </a:r>
              <a:r>
                <a:rPr lang="ko-KR" altLang="en-US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등급</a:t>
              </a:r>
            </a:p>
          </p:txBody>
        </p:sp>
      </p:grp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A7944C58-CE31-43CD-8048-657F49689B3F}"/>
              </a:ext>
            </a:extLst>
          </p:cNvPr>
          <p:cNvSpPr/>
          <p:nvPr/>
        </p:nvSpPr>
        <p:spPr>
          <a:xfrm>
            <a:off x="1069802" y="3257677"/>
            <a:ext cx="6641973" cy="11003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6DBCC362-A558-4E43-8101-BD1407EEC9BB}"/>
              </a:ext>
            </a:extLst>
          </p:cNvPr>
          <p:cNvSpPr/>
          <p:nvPr/>
        </p:nvSpPr>
        <p:spPr>
          <a:xfrm>
            <a:off x="2421244" y="3305115"/>
            <a:ext cx="5139953" cy="10098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1훈떡볶이 R" panose="02020603020101020101" pitchFamily="18" charset="-127"/>
                <a:ea typeface="1훈떡볶이 R" panose="02020603020101020101" pitchFamily="18" charset="-127"/>
              </a:rPr>
              <a:t>사진을 찍으니</a:t>
            </a:r>
            <a:r>
              <a:rPr lang="en-US" altLang="ko-KR" dirty="0">
                <a:latin typeface="1훈떡볶이 R" panose="02020603020101020101" pitchFamily="18" charset="-127"/>
                <a:ea typeface="1훈떡볶이 R" panose="02020603020101020101" pitchFamily="18" charset="-127"/>
              </a:rPr>
              <a:t>, </a:t>
            </a:r>
            <a:r>
              <a:rPr lang="ko-KR" altLang="en-US" dirty="0">
                <a:latin typeface="1훈떡볶이 R" panose="02020603020101020101" pitchFamily="18" charset="-127"/>
                <a:ea typeface="1훈떡볶이 R" panose="02020603020101020101" pitchFamily="18" charset="-127"/>
              </a:rPr>
              <a:t>학창시절에 교복을 입고 학교를 갔던 기억이 나네요</a:t>
            </a:r>
            <a:r>
              <a:rPr lang="en-US" altLang="ko-KR" dirty="0">
                <a:latin typeface="1훈떡볶이 R" panose="02020603020101020101" pitchFamily="18" charset="-127"/>
                <a:ea typeface="1훈떡볶이 R" panose="02020603020101020101" pitchFamily="18" charset="-127"/>
              </a:rPr>
              <a:t>. </a:t>
            </a:r>
            <a:r>
              <a:rPr lang="ko-KR" altLang="en-US" dirty="0">
                <a:latin typeface="1훈떡볶이 R" panose="02020603020101020101" pitchFamily="18" charset="-127"/>
                <a:ea typeface="1훈떡볶이 R" panose="02020603020101020101" pitchFamily="18" charset="-127"/>
              </a:rPr>
              <a:t>우리 애들도 교복 입혀서 학교 보내던 게 엊그제 같은 데라고 추억을 회상하시는 모습을 보이심</a:t>
            </a:r>
            <a:r>
              <a:rPr lang="en-US" altLang="ko-KR" dirty="0">
                <a:latin typeface="1훈떡볶이 R" panose="02020603020101020101" pitchFamily="18" charset="-127"/>
                <a:ea typeface="1훈떡볶이 R" panose="02020603020101020101" pitchFamily="18" charset="-127"/>
              </a:rPr>
              <a:t> </a:t>
            </a:r>
            <a:endParaRPr lang="ko-KR" altLang="en-US" dirty="0">
              <a:latin typeface="1훈떡볶이 R" panose="02020603020101020101" pitchFamily="18" charset="-127"/>
              <a:ea typeface="1훈떡볶이 R" panose="0202060302010102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C080AF0-6865-4F22-8B07-B6C9AF4D23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85" y="3311693"/>
            <a:ext cx="947763" cy="1009815"/>
          </a:xfrm>
          <a:prstGeom prst="rect">
            <a:avLst/>
          </a:prstGeom>
        </p:spPr>
      </p:pic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9D97BA42-9CF0-4EF4-82D7-FB688DC35D8F}"/>
              </a:ext>
            </a:extLst>
          </p:cNvPr>
          <p:cNvSpPr/>
          <p:nvPr/>
        </p:nvSpPr>
        <p:spPr>
          <a:xfrm>
            <a:off x="1069803" y="4828782"/>
            <a:ext cx="6641973" cy="11695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BCE11BE7-5150-4522-B9F3-79CF5C936740}"/>
              </a:ext>
            </a:extLst>
          </p:cNvPr>
          <p:cNvSpPr/>
          <p:nvPr/>
        </p:nvSpPr>
        <p:spPr>
          <a:xfrm>
            <a:off x="2420557" y="4876873"/>
            <a:ext cx="5139953" cy="10733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1훈떡볶이 R" panose="02020603020101020101" pitchFamily="18" charset="-127"/>
                <a:ea typeface="1훈떡볶이 R" panose="02020603020101020101" pitchFamily="18" charset="-127"/>
              </a:rPr>
              <a:t>이 프로그램을 통해 한번쯤은 예전으로 돌아가고 싶었던 내 소원이 이루어 진 것 같아서 기분이 좋다고 하심</a:t>
            </a:r>
            <a:endParaRPr lang="ko-KR" alt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5DD600-CA1E-4062-821D-8DEF1B835E19}"/>
              </a:ext>
            </a:extLst>
          </p:cNvPr>
          <p:cNvSpPr txBox="1"/>
          <p:nvPr/>
        </p:nvSpPr>
        <p:spPr>
          <a:xfrm>
            <a:off x="1201385" y="3956744"/>
            <a:ext cx="947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이</a:t>
            </a:r>
            <a:r>
              <a:rPr lang="en-US" altLang="ko-KR" sz="10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00 </a:t>
            </a:r>
            <a:r>
              <a:rPr lang="ko-KR" altLang="en-US" sz="10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어르신</a:t>
            </a:r>
            <a:endParaRPr lang="en-US" altLang="ko-KR" sz="1000" b="1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ctr"/>
            <a:r>
              <a:rPr lang="ko-KR" altLang="en-US" sz="10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여</a:t>
            </a:r>
            <a:r>
              <a:rPr lang="en-US" altLang="ko-KR" sz="10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/77</a:t>
            </a:r>
            <a:r>
              <a:rPr lang="ko-KR" altLang="en-US" sz="10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세</a:t>
            </a:r>
            <a:r>
              <a:rPr lang="en-US" altLang="ko-KR" sz="10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/4</a:t>
            </a:r>
            <a:r>
              <a:rPr lang="ko-KR" altLang="en-US" sz="10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등급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8CD5722-4776-4228-8608-C4508B4473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85" y="4978775"/>
            <a:ext cx="948645" cy="101958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30C3940-528E-4204-898A-7A1336C8C692}"/>
              </a:ext>
            </a:extLst>
          </p:cNvPr>
          <p:cNvSpPr txBox="1"/>
          <p:nvPr/>
        </p:nvSpPr>
        <p:spPr>
          <a:xfrm>
            <a:off x="1207293" y="5579571"/>
            <a:ext cx="948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한</a:t>
            </a:r>
            <a:r>
              <a:rPr lang="en-US" altLang="ko-KR" sz="10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00 </a:t>
            </a:r>
            <a:r>
              <a:rPr lang="ko-KR" altLang="en-US" sz="10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어르신</a:t>
            </a:r>
            <a:endParaRPr lang="en-US" altLang="ko-KR" sz="1000" b="1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ctr"/>
            <a:r>
              <a:rPr lang="ko-KR" altLang="en-US" sz="10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남</a:t>
            </a:r>
            <a:r>
              <a:rPr lang="en-US" altLang="ko-KR" sz="10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/64</a:t>
            </a:r>
            <a:r>
              <a:rPr lang="ko-KR" altLang="en-US" sz="10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세</a:t>
            </a:r>
            <a:r>
              <a:rPr lang="en-US" altLang="ko-KR" sz="10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/2</a:t>
            </a:r>
            <a:r>
              <a:rPr lang="ko-KR" altLang="en-US" sz="10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등급</a:t>
            </a:r>
          </a:p>
        </p:txBody>
      </p:sp>
    </p:spTree>
    <p:extLst>
      <p:ext uri="{BB962C8B-B14F-4D97-AF65-F5344CB8AC3E}">
        <p14:creationId xmlns:p14="http://schemas.microsoft.com/office/powerpoint/2010/main" val="1067136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nhn\바탕 화면\메모장\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711777" y="609329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21/22</a:t>
            </a:r>
            <a:endParaRPr lang="ko-KR" altLang="en-US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r"/>
            <a:endParaRPr lang="en-US" altLang="ko-KR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1581B9-6DC9-480D-A79C-76BA2F8ACF18}"/>
              </a:ext>
            </a:extLst>
          </p:cNvPr>
          <p:cNvSpPr txBox="1"/>
          <p:nvPr/>
        </p:nvSpPr>
        <p:spPr>
          <a:xfrm>
            <a:off x="520785" y="456586"/>
            <a:ext cx="5698104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4. </a:t>
            </a:r>
            <a:r>
              <a:rPr lang="ko-KR" altLang="en-US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프로그램 운영성과  </a:t>
            </a:r>
            <a:endParaRPr lang="en-US" altLang="ko-KR" sz="20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580A7A-5F9C-44D1-8127-2A76C911ED02}"/>
              </a:ext>
            </a:extLst>
          </p:cNvPr>
          <p:cNvSpPr txBox="1"/>
          <p:nvPr/>
        </p:nvSpPr>
        <p:spPr>
          <a:xfrm>
            <a:off x="611560" y="1325880"/>
            <a:ext cx="340314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ts val="2000"/>
              </a:lnSpc>
              <a:buFontTx/>
              <a:buChar char="-"/>
            </a:pPr>
            <a:r>
              <a:rPr lang="ko-KR" altLang="en-US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프로그램 후기 </a:t>
            </a:r>
            <a:r>
              <a:rPr lang="en-US" altLang="ko-KR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(</a:t>
            </a:r>
            <a:r>
              <a:rPr lang="ko-KR" altLang="en-US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어르신</a:t>
            </a:r>
            <a:r>
              <a:rPr lang="en-US" altLang="ko-KR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)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7E552603-C597-4DA0-A2DB-F177F0231FD3}"/>
              </a:ext>
            </a:extLst>
          </p:cNvPr>
          <p:cNvGrpSpPr/>
          <p:nvPr/>
        </p:nvGrpSpPr>
        <p:grpSpPr>
          <a:xfrm>
            <a:off x="1069803" y="1686573"/>
            <a:ext cx="6641973" cy="1100303"/>
            <a:chOff x="1069804" y="1686573"/>
            <a:chExt cx="6641973" cy="1100303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844D9146-54EC-470F-BB7F-4F6889C08127}"/>
                </a:ext>
              </a:extLst>
            </p:cNvPr>
            <p:cNvSpPr/>
            <p:nvPr/>
          </p:nvSpPr>
          <p:spPr>
            <a:xfrm>
              <a:off x="1069804" y="1686573"/>
              <a:ext cx="6641973" cy="110030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tx1"/>
                  </a:solidFill>
                  <a:prstDash val="dash"/>
                </a:ln>
              </a:endParaRPr>
            </a:p>
          </p:txBody>
        </p: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3F2B97B2-D91F-478B-BBD0-052FC5EE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804" y="1721451"/>
              <a:ext cx="1212692" cy="1009816"/>
            </a:xfrm>
            <a:prstGeom prst="rect">
              <a:avLst/>
            </a:prstGeom>
          </p:spPr>
        </p:pic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8FA737DA-598A-44E7-8699-430A9ED3ED0F}"/>
                </a:ext>
              </a:extLst>
            </p:cNvPr>
            <p:cNvSpPr/>
            <p:nvPr/>
          </p:nvSpPr>
          <p:spPr>
            <a:xfrm>
              <a:off x="2421245" y="1728037"/>
              <a:ext cx="5139953" cy="1009816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latin typeface="1훈떡볶이 R" panose="02020603020101020101" pitchFamily="18" charset="-127"/>
                  <a:ea typeface="1훈떡볶이 R" panose="02020603020101020101" pitchFamily="18" charset="-127"/>
                </a:rPr>
                <a:t>내가 직접 돈을 들고 계산해서 뭐를 사 먹는 거는 참 오랜만이야 고르는 재미도 쏠쏠하고 다음날에는 어떤 물건이 들어올지 기대를 하고 계심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32402F-C774-4AFD-8D03-B876939FCF6B}"/>
                </a:ext>
              </a:extLst>
            </p:cNvPr>
            <p:cNvSpPr txBox="1"/>
            <p:nvPr/>
          </p:nvSpPr>
          <p:spPr>
            <a:xfrm>
              <a:off x="1220506" y="2386765"/>
              <a:ext cx="9459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김</a:t>
              </a:r>
              <a:r>
                <a:rPr lang="en-US" altLang="ko-KR" sz="1000" b="1" dirty="0" err="1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oo</a:t>
              </a:r>
              <a:r>
                <a:rPr lang="ko-KR" altLang="en-US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어르신</a:t>
              </a:r>
              <a:endParaRPr lang="en-US" altLang="ko-KR" sz="10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endParaRPr>
            </a:p>
            <a:p>
              <a:pPr algn="ctr"/>
              <a:r>
                <a:rPr lang="ko-KR" altLang="en-US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여</a:t>
              </a:r>
              <a:r>
                <a:rPr lang="en-US" altLang="ko-KR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/92</a:t>
              </a:r>
              <a:r>
                <a:rPr lang="ko-KR" altLang="en-US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세</a:t>
              </a:r>
              <a:r>
                <a:rPr lang="en-US" altLang="ko-KR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/4</a:t>
              </a:r>
              <a:r>
                <a:rPr lang="ko-KR" altLang="en-US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등급</a:t>
              </a: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B11C1602-B781-4AED-B651-7DDC97C68023}"/>
              </a:ext>
            </a:extLst>
          </p:cNvPr>
          <p:cNvGrpSpPr/>
          <p:nvPr/>
        </p:nvGrpSpPr>
        <p:grpSpPr>
          <a:xfrm>
            <a:off x="1069802" y="3257677"/>
            <a:ext cx="6641973" cy="1100303"/>
            <a:chOff x="1069802" y="3257677"/>
            <a:chExt cx="6641973" cy="1100303"/>
          </a:xfrm>
        </p:grpSpPr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id="{A7944C58-CE31-43CD-8048-657F49689B3F}"/>
                </a:ext>
              </a:extLst>
            </p:cNvPr>
            <p:cNvSpPr/>
            <p:nvPr/>
          </p:nvSpPr>
          <p:spPr>
            <a:xfrm>
              <a:off x="1069802" y="3257677"/>
              <a:ext cx="6641973" cy="1100303"/>
            </a:xfrm>
            <a:prstGeom prst="roundRect">
              <a:avLst/>
            </a:prstGeom>
            <a:solidFill>
              <a:srgbClr val="FAC564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tx1"/>
                  </a:solidFill>
                  <a:prstDash val="dash"/>
                </a:ln>
              </a:endParaRPr>
            </a:p>
          </p:txBody>
        </p:sp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F2E0FEE4-BD85-4AC0-8E7B-B6509562E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802" y="3292555"/>
              <a:ext cx="1212692" cy="1009816"/>
            </a:xfrm>
            <a:prstGeom prst="rect">
              <a:avLst/>
            </a:prstGeom>
          </p:spPr>
        </p:pic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id="{6DBCC362-A558-4E43-8101-BD1407EEC9BB}"/>
                </a:ext>
              </a:extLst>
            </p:cNvPr>
            <p:cNvSpPr/>
            <p:nvPr/>
          </p:nvSpPr>
          <p:spPr>
            <a:xfrm>
              <a:off x="2421244" y="3302920"/>
              <a:ext cx="5139953" cy="100981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latin typeface="1훈떡볶이 R" panose="02020603020101020101" pitchFamily="18" charset="-127"/>
                  <a:ea typeface="1훈떡볶이 R" panose="02020603020101020101" pitchFamily="18" charset="-127"/>
                </a:rPr>
                <a:t>노리개와 병풍을 만들고 나니 뿌듯하고 잘 만들어져서</a:t>
              </a:r>
              <a:endParaRPr lang="en-US" altLang="ko-KR" dirty="0">
                <a:latin typeface="1훈떡볶이 R" panose="02020603020101020101" pitchFamily="18" charset="-127"/>
                <a:ea typeface="1훈떡볶이 R" panose="02020603020101020101" pitchFamily="18" charset="-127"/>
              </a:endParaRPr>
            </a:p>
            <a:p>
              <a:pPr algn="ctr"/>
              <a:r>
                <a:rPr lang="ko-KR" altLang="en-US" dirty="0">
                  <a:latin typeface="1훈떡볶이 R" panose="02020603020101020101" pitchFamily="18" charset="-127"/>
                  <a:ea typeface="1훈떡볶이 R" panose="02020603020101020101" pitchFamily="18" charset="-127"/>
                </a:rPr>
                <a:t> 내방에다가 걸어 놓고 싶다고 말씀하심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15DD600-CA1E-4062-821D-8DEF1B835E19}"/>
                </a:ext>
              </a:extLst>
            </p:cNvPr>
            <p:cNvSpPr txBox="1"/>
            <p:nvPr/>
          </p:nvSpPr>
          <p:spPr>
            <a:xfrm>
              <a:off x="1177432" y="3957870"/>
              <a:ext cx="9974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전</a:t>
              </a:r>
              <a:r>
                <a:rPr lang="en-US" altLang="ko-KR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00</a:t>
              </a:r>
              <a:r>
                <a:rPr lang="ko-KR" altLang="en-US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어르신</a:t>
              </a:r>
              <a:endParaRPr lang="en-US" altLang="ko-KR" sz="10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endParaRPr>
            </a:p>
            <a:p>
              <a:pPr algn="ctr"/>
              <a:r>
                <a:rPr lang="ko-KR" altLang="en-US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여</a:t>
              </a:r>
              <a:r>
                <a:rPr lang="en-US" altLang="ko-KR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/84</a:t>
              </a:r>
              <a:r>
                <a:rPr lang="ko-KR" altLang="en-US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세</a:t>
              </a:r>
              <a:r>
                <a:rPr lang="en-US" altLang="ko-KR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/4</a:t>
              </a:r>
              <a:r>
                <a:rPr lang="ko-KR" altLang="en-US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등급</a:t>
              </a: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4C19F03A-CFA8-4709-9BAE-637CDD11040F}"/>
              </a:ext>
            </a:extLst>
          </p:cNvPr>
          <p:cNvGrpSpPr/>
          <p:nvPr/>
        </p:nvGrpSpPr>
        <p:grpSpPr>
          <a:xfrm>
            <a:off x="1069803" y="4828782"/>
            <a:ext cx="6641973" cy="1225528"/>
            <a:chOff x="1069803" y="4828782"/>
            <a:chExt cx="6641973" cy="1225528"/>
          </a:xfrm>
        </p:grpSpPr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9D97BA42-9CF0-4EF4-82D7-FB688DC35D8F}"/>
                </a:ext>
              </a:extLst>
            </p:cNvPr>
            <p:cNvSpPr/>
            <p:nvPr/>
          </p:nvSpPr>
          <p:spPr>
            <a:xfrm>
              <a:off x="1069803" y="4828782"/>
              <a:ext cx="6641973" cy="1169573"/>
            </a:xfrm>
            <a:prstGeom prst="roundRect">
              <a:avLst/>
            </a:prstGeom>
            <a:solidFill>
              <a:srgbClr val="E9DDC6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tx1"/>
                  </a:solidFill>
                  <a:prstDash val="dash"/>
                </a:ln>
              </a:endParaRPr>
            </a:p>
          </p:txBody>
        </p:sp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BCE11BE7-5150-4522-B9F3-79CF5C936740}"/>
                </a:ext>
              </a:extLst>
            </p:cNvPr>
            <p:cNvSpPr/>
            <p:nvPr/>
          </p:nvSpPr>
          <p:spPr>
            <a:xfrm>
              <a:off x="2421244" y="4885528"/>
              <a:ext cx="5139953" cy="1073389"/>
            </a:xfrm>
            <a:prstGeom prst="round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1훈떡볶이 R" panose="02020603020101020101" pitchFamily="18" charset="-127"/>
                  <a:ea typeface="1훈떡볶이 R" panose="02020603020101020101" pitchFamily="18" charset="-127"/>
                </a:rPr>
                <a:t>“</a:t>
              </a:r>
              <a:r>
                <a:rPr lang="ko-KR" altLang="en-US" dirty="0">
                  <a:latin typeface="1훈떡볶이 R" panose="02020603020101020101" pitchFamily="18" charset="-127"/>
                  <a:ea typeface="1훈떡볶이 R" panose="02020603020101020101" pitchFamily="18" charset="-127"/>
                </a:rPr>
                <a:t>원래 영화 보는 걸 좋아하는데 코로나로 외출이 금지되어 영화관을 못 보는 게 아쉬웠는데</a:t>
              </a:r>
              <a:r>
                <a:rPr lang="en-US" altLang="ko-KR" dirty="0">
                  <a:latin typeface="1훈떡볶이 R" panose="02020603020101020101" pitchFamily="18" charset="-127"/>
                  <a:ea typeface="1훈떡볶이 R" panose="02020603020101020101" pitchFamily="18" charset="-127"/>
                </a:rPr>
                <a:t>, </a:t>
              </a:r>
              <a:r>
                <a:rPr lang="ko-KR" altLang="en-US" dirty="0">
                  <a:latin typeface="1훈떡볶이 R" panose="02020603020101020101" pitchFamily="18" charset="-127"/>
                  <a:ea typeface="1훈떡볶이 R" panose="02020603020101020101" pitchFamily="18" charset="-127"/>
                </a:rPr>
                <a:t>여기서 매번 영화관 에서 처럼 예전에 재미있게 봤던 영화를 틀어주니 좋아</a:t>
              </a:r>
              <a:r>
                <a:rPr lang="en-US" altLang="ko-KR" dirty="0">
                  <a:latin typeface="1훈떡볶이 R" panose="02020603020101020101" pitchFamily="18" charset="-127"/>
                  <a:ea typeface="1훈떡볶이 R" panose="02020603020101020101" pitchFamily="18" charset="-127"/>
                </a:rPr>
                <a:t>.”</a:t>
              </a:r>
            </a:p>
            <a:p>
              <a:pPr algn="ctr"/>
              <a:r>
                <a:rPr lang="ko-KR" altLang="en-US" dirty="0" err="1">
                  <a:latin typeface="1훈떡볶이 R" panose="02020603020101020101" pitchFamily="18" charset="-127"/>
                  <a:ea typeface="1훈떡볶이 R" panose="02020603020101020101" pitchFamily="18" charset="-127"/>
                </a:rPr>
                <a:t>라고</a:t>
              </a:r>
              <a:r>
                <a:rPr lang="ko-KR" altLang="en-US" dirty="0">
                  <a:latin typeface="1훈떡볶이 R" panose="02020603020101020101" pitchFamily="18" charset="-127"/>
                  <a:ea typeface="1훈떡볶이 R" panose="02020603020101020101" pitchFamily="18" charset="-127"/>
                </a:rPr>
                <a:t> 표현하심</a:t>
              </a:r>
              <a:r>
                <a:rPr lang="ko-KR" altLang="en-US" sz="1500" dirty="0">
                  <a:latin typeface="1훈떡볶이 R" panose="02020603020101020101" pitchFamily="18" charset="-127"/>
                  <a:ea typeface="1훈떡볶이 R" panose="02020603020101020101" pitchFamily="18" charset="-127"/>
                </a:rPr>
                <a:t>  </a:t>
              </a: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08CC5B98-7D17-4FDA-B4C6-D8EA49BC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421" y="4944714"/>
              <a:ext cx="1014203" cy="101420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30C3940-528E-4204-898A-7A1336C8C692}"/>
                </a:ext>
              </a:extLst>
            </p:cNvPr>
            <p:cNvSpPr txBox="1"/>
            <p:nvPr/>
          </p:nvSpPr>
          <p:spPr>
            <a:xfrm>
              <a:off x="1220506" y="5654200"/>
              <a:ext cx="9459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김</a:t>
              </a:r>
              <a:r>
                <a:rPr lang="en-US" altLang="ko-KR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00</a:t>
              </a:r>
              <a:r>
                <a:rPr lang="ko-KR" altLang="en-US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어르신</a:t>
              </a:r>
              <a:endParaRPr lang="en-US" altLang="ko-KR" sz="10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endParaRPr>
            </a:p>
            <a:p>
              <a:pPr algn="ctr"/>
              <a:r>
                <a:rPr lang="ko-KR" altLang="en-US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남</a:t>
              </a:r>
              <a:r>
                <a:rPr lang="en-US" altLang="ko-KR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/70</a:t>
              </a:r>
              <a:r>
                <a:rPr lang="ko-KR" altLang="en-US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세</a:t>
              </a:r>
              <a:r>
                <a:rPr lang="en-US" altLang="ko-KR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/4</a:t>
              </a:r>
              <a:r>
                <a:rPr lang="ko-KR" altLang="en-US" sz="1000" b="1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등급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7709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nhn\바탕 화면\메모장\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4872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711777" y="609329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790347D-9BAF-4156-929D-2FADE7813BE6}" type="slidenum">
              <a:rPr lang="en-US" altLang="ko-KR" sz="1000" spc="-20" smtClean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pPr algn="r"/>
              <a:t>22</a:t>
            </a:fld>
            <a:r>
              <a:rPr lang="en-US" altLang="ko-KR" sz="1000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/18</a:t>
            </a:r>
            <a:endParaRPr lang="ko-KR" altLang="en-US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r"/>
            <a:endParaRPr lang="en-US" altLang="ko-KR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1581B9-6DC9-480D-A79C-76BA2F8ACF18}"/>
              </a:ext>
            </a:extLst>
          </p:cNvPr>
          <p:cNvSpPr txBox="1"/>
          <p:nvPr/>
        </p:nvSpPr>
        <p:spPr>
          <a:xfrm>
            <a:off x="520785" y="456586"/>
            <a:ext cx="5698104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4. </a:t>
            </a:r>
            <a:r>
              <a:rPr lang="ko-KR" altLang="en-US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프로그램 운영성과  </a:t>
            </a:r>
            <a:endParaRPr lang="en-US" altLang="ko-KR" sz="20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580A7A-5F9C-44D1-8127-2A76C911ED02}"/>
              </a:ext>
            </a:extLst>
          </p:cNvPr>
          <p:cNvSpPr txBox="1"/>
          <p:nvPr/>
        </p:nvSpPr>
        <p:spPr>
          <a:xfrm>
            <a:off x="520785" y="1268006"/>
            <a:ext cx="340314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ts val="2000"/>
              </a:lnSpc>
              <a:buFontTx/>
              <a:buChar char="-"/>
            </a:pPr>
            <a:r>
              <a:rPr lang="ko-KR" altLang="en-US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프로그램 후기 </a:t>
            </a:r>
            <a:r>
              <a:rPr lang="en-US" altLang="ko-KR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(</a:t>
            </a:r>
            <a:r>
              <a:rPr lang="ko-KR" altLang="en-US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보호자</a:t>
            </a:r>
            <a:r>
              <a:rPr lang="en-US" altLang="ko-KR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20DBFA-DBD1-46DC-B708-84F77938EB42}"/>
              </a:ext>
            </a:extLst>
          </p:cNvPr>
          <p:cNvSpPr txBox="1"/>
          <p:nvPr/>
        </p:nvSpPr>
        <p:spPr>
          <a:xfrm>
            <a:off x="5220074" y="992436"/>
            <a:ext cx="36354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*</a:t>
            </a:r>
            <a:r>
              <a:rPr lang="ko-KR" altLang="en-US" sz="13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네이버 밴드 프로그램 활동 게시 글에 달린 댓글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7392E3-8E53-411E-935A-9AEAD5C27203}"/>
              </a:ext>
            </a:extLst>
          </p:cNvPr>
          <p:cNvSpPr txBox="1"/>
          <p:nvPr/>
        </p:nvSpPr>
        <p:spPr>
          <a:xfrm>
            <a:off x="27854" y="1644763"/>
            <a:ext cx="74355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추억의 효자 기차 카트 매점 </a:t>
            </a:r>
            <a:r>
              <a:rPr lang="en-US" altLang="ko-KR" sz="15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/ </a:t>
            </a:r>
            <a:r>
              <a:rPr lang="ko-KR" altLang="en-US" sz="15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추억을 담는 사진관</a:t>
            </a:r>
            <a:r>
              <a:rPr lang="en-US" altLang="ko-KR" sz="15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/ </a:t>
            </a:r>
            <a:r>
              <a:rPr lang="ko-KR" altLang="en-US" sz="15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추억을 만나다</a:t>
            </a:r>
            <a:r>
              <a:rPr lang="en-US" altLang="ko-KR" sz="15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 / </a:t>
            </a:r>
            <a:r>
              <a:rPr lang="ko-KR" altLang="en-US" sz="15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추억을 만들다</a:t>
            </a:r>
            <a:r>
              <a:rPr lang="en-US" altLang="ko-KR" sz="15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</a:t>
            </a:r>
            <a:r>
              <a:rPr lang="ko-KR" altLang="en-US" sz="15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endParaRPr lang="ko-KR" altLang="en-US" sz="1500" b="1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6189A62E-A64A-44A0-9871-621527433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6" y="2056859"/>
            <a:ext cx="4761168" cy="178327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D2756E9A-4B2E-4B09-91F8-118D255037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03"/>
          <a:stretch/>
        </p:blipFill>
        <p:spPr>
          <a:xfrm>
            <a:off x="2843808" y="5116160"/>
            <a:ext cx="3024335" cy="962159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BB6E2C35-EB81-45DD-A35B-986FD34D4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6" y="3687673"/>
            <a:ext cx="5064143" cy="107647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27492CA-6603-44EA-929E-EAD71A986C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64"/>
          <a:stretch/>
        </p:blipFill>
        <p:spPr>
          <a:xfrm>
            <a:off x="520785" y="5116160"/>
            <a:ext cx="2467039" cy="1267002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692022C9-B66E-4B76-AD63-021FB44993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28" y="3168976"/>
            <a:ext cx="432048" cy="43204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4A34F2CD-99DB-4E8A-AF9C-415E7AF495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85" y="5165191"/>
            <a:ext cx="432048" cy="432048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9FD680F8-F610-438F-9C3C-2A0F5A3A73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90" y="5213115"/>
            <a:ext cx="432048" cy="432048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482EF911-85C2-49B1-97BC-07A9745E0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57"/>
          <a:stretch/>
        </p:blipFill>
        <p:spPr>
          <a:xfrm>
            <a:off x="5184586" y="2087183"/>
            <a:ext cx="2164374" cy="1679356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5EE3F4DA-24F0-4E03-9E05-53A602B49B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025" y="2182197"/>
            <a:ext cx="432048" cy="432048"/>
          </a:xfrm>
          <a:prstGeom prst="rect">
            <a:avLst/>
          </a:prstGeom>
        </p:spPr>
      </p:pic>
      <p:sp>
        <p:nvSpPr>
          <p:cNvPr id="43" name="직사각형 42">
            <a:extLst>
              <a:ext uri="{FF2B5EF4-FFF2-40B4-BE49-F238E27FC236}">
                <a16:creationId xmlns:a16="http://schemas.microsoft.com/office/drawing/2014/main" id="{3B829400-2911-4991-AA16-EB4553707F6F}"/>
              </a:ext>
            </a:extLst>
          </p:cNvPr>
          <p:cNvSpPr/>
          <p:nvPr/>
        </p:nvSpPr>
        <p:spPr>
          <a:xfrm>
            <a:off x="6845194" y="4268511"/>
            <a:ext cx="823676" cy="71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id="{EC8B2B97-342E-45AE-A6E8-CEA3CAE0F1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743" y="3825326"/>
            <a:ext cx="3025975" cy="779545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AC7CCF8C-AD6C-4C6C-83D6-2D01DEAF200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21"/>
          <a:stretch/>
        </p:blipFill>
        <p:spPr>
          <a:xfrm>
            <a:off x="5651992" y="4687623"/>
            <a:ext cx="3188342" cy="637047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ADA5A3F4-E1DA-46AE-9E4F-7F459947B6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992" y="3898230"/>
            <a:ext cx="380158" cy="380158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BE5229D8-6F1F-4F67-A16A-621281B212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992" y="4766804"/>
            <a:ext cx="380158" cy="380158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B3532373-5E69-41B4-85A4-5F76DC7D4E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992" y="5577873"/>
            <a:ext cx="2974722" cy="732119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C945D75-7909-4767-89BB-5A2425CB09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992" y="5656925"/>
            <a:ext cx="380158" cy="3801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FF41AF-A164-4ACE-856F-6969E241EB8C}"/>
              </a:ext>
            </a:extLst>
          </p:cNvPr>
          <p:cNvSpPr txBox="1"/>
          <p:nvPr/>
        </p:nvSpPr>
        <p:spPr>
          <a:xfrm>
            <a:off x="7864177" y="624569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20/22</a:t>
            </a:r>
            <a:endParaRPr lang="ko-KR" altLang="en-US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r"/>
            <a:endParaRPr lang="en-US" altLang="ko-KR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4204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nhn\바탕 화면\메모장\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711777" y="609329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21/22</a:t>
            </a:r>
            <a:endParaRPr lang="ko-KR" altLang="en-US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r"/>
            <a:endParaRPr lang="en-US" altLang="ko-KR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1581B9-6DC9-480D-A79C-76BA2F8ACF18}"/>
              </a:ext>
            </a:extLst>
          </p:cNvPr>
          <p:cNvSpPr txBox="1"/>
          <p:nvPr/>
        </p:nvSpPr>
        <p:spPr>
          <a:xfrm>
            <a:off x="520785" y="456586"/>
            <a:ext cx="5698104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5. </a:t>
            </a:r>
            <a:r>
              <a:rPr lang="ko-KR" altLang="en-US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평가 및 향후 계획</a:t>
            </a:r>
            <a:endParaRPr lang="en-US" altLang="ko-KR" sz="20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CF66B441-34AF-4632-93C1-247B1831363E}"/>
              </a:ext>
            </a:extLst>
          </p:cNvPr>
          <p:cNvSpPr/>
          <p:nvPr/>
        </p:nvSpPr>
        <p:spPr>
          <a:xfrm>
            <a:off x="520785" y="1752633"/>
            <a:ext cx="3907199" cy="43406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3FFBF93-A98B-4422-9CE2-6C21043EECBD}"/>
              </a:ext>
            </a:extLst>
          </p:cNvPr>
          <p:cNvSpPr/>
          <p:nvPr/>
        </p:nvSpPr>
        <p:spPr>
          <a:xfrm>
            <a:off x="1187624" y="1449814"/>
            <a:ext cx="2565668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latin typeface="경기천년바탕 Bold" panose="02020803020101020101" pitchFamily="18" charset="-127"/>
                <a:ea typeface="경기천년바탕 Bold" panose="02020803020101020101" pitchFamily="18" charset="-127"/>
                <a:cs typeface="조선일보명조" panose="02030304000000000000" pitchFamily="18" charset="-127"/>
              </a:rPr>
              <a:t>잘된 점 </a:t>
            </a:r>
          </a:p>
        </p:txBody>
      </p:sp>
      <p:grpSp>
        <p:nvGrpSpPr>
          <p:cNvPr id="125" name="그룹 124">
            <a:extLst>
              <a:ext uri="{FF2B5EF4-FFF2-40B4-BE49-F238E27FC236}">
                <a16:creationId xmlns:a16="http://schemas.microsoft.com/office/drawing/2014/main" id="{0FDDDCB4-5E4C-4856-92B2-52A78E3EA659}"/>
              </a:ext>
            </a:extLst>
          </p:cNvPr>
          <p:cNvGrpSpPr/>
          <p:nvPr/>
        </p:nvGrpSpPr>
        <p:grpSpPr>
          <a:xfrm>
            <a:off x="755576" y="2507274"/>
            <a:ext cx="3429976" cy="870044"/>
            <a:chOff x="755576" y="2507274"/>
            <a:chExt cx="3429976" cy="870044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72EA9BD1-75CF-48CF-AE68-0CE23F903B75}"/>
                </a:ext>
              </a:extLst>
            </p:cNvPr>
            <p:cNvGrpSpPr/>
            <p:nvPr/>
          </p:nvGrpSpPr>
          <p:grpSpPr>
            <a:xfrm>
              <a:off x="755576" y="2507274"/>
              <a:ext cx="3429976" cy="870044"/>
              <a:chOff x="1069804" y="1686573"/>
              <a:chExt cx="6641973" cy="1100303"/>
            </a:xfrm>
          </p:grpSpPr>
          <p:sp>
            <p:nvSpPr>
              <p:cNvPr id="12" name="사각형: 둥근 모서리 11">
                <a:extLst>
                  <a:ext uri="{FF2B5EF4-FFF2-40B4-BE49-F238E27FC236}">
                    <a16:creationId xmlns:a16="http://schemas.microsoft.com/office/drawing/2014/main" id="{A81B4FF1-7E22-480F-8936-0618251A4753}"/>
                  </a:ext>
                </a:extLst>
              </p:cNvPr>
              <p:cNvSpPr/>
              <p:nvPr/>
            </p:nvSpPr>
            <p:spPr>
              <a:xfrm>
                <a:off x="1069804" y="1686573"/>
                <a:ext cx="6641973" cy="1100303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tx1"/>
                    </a:solidFill>
                    <a:prstDash val="dash"/>
                  </a:ln>
                </a:endParaRPr>
              </a:p>
            </p:txBody>
          </p:sp>
          <p:sp>
            <p:nvSpPr>
              <p:cNvPr id="14" name="사각형: 둥근 모서리 13">
                <a:extLst>
                  <a:ext uri="{FF2B5EF4-FFF2-40B4-BE49-F238E27FC236}">
                    <a16:creationId xmlns:a16="http://schemas.microsoft.com/office/drawing/2014/main" id="{0991B6D9-79F9-4918-A9FD-28B2ED679DA5}"/>
                  </a:ext>
                </a:extLst>
              </p:cNvPr>
              <p:cNvSpPr/>
              <p:nvPr/>
            </p:nvSpPr>
            <p:spPr>
              <a:xfrm>
                <a:off x="2421245" y="1728037"/>
                <a:ext cx="5139953" cy="1009816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latin typeface="나눔바른고딕 Light" panose="020B0603020101020101" pitchFamily="50" charset="-127"/>
                    <a:ea typeface="나눔바른고딕 Light" panose="020B0603020101020101" pitchFamily="50" charset="-127"/>
                  </a:rPr>
                  <a:t>프로그램 진행에 신체적 제약이 있거나 거부하셨던 어르신들도 직접 찾아가는 프로그램을 통해 만족감을 느끼심 </a:t>
                </a:r>
              </a:p>
            </p:txBody>
          </p:sp>
        </p:grpSp>
        <p:sp>
          <p:nvSpPr>
            <p:cNvPr id="44" name="화살표: 갈매기형 수장 43">
              <a:extLst>
                <a:ext uri="{FF2B5EF4-FFF2-40B4-BE49-F238E27FC236}">
                  <a16:creationId xmlns:a16="http://schemas.microsoft.com/office/drawing/2014/main" id="{D7EDD2A2-00DB-4F62-845C-AC0FE14D5220}"/>
                </a:ext>
              </a:extLst>
            </p:cNvPr>
            <p:cNvSpPr/>
            <p:nvPr/>
          </p:nvSpPr>
          <p:spPr>
            <a:xfrm rot="5400000">
              <a:off x="791092" y="2706342"/>
              <a:ext cx="680921" cy="579726"/>
            </a:xfrm>
            <a:prstGeom prst="chevron">
              <a:avLst>
                <a:gd name="adj" fmla="val 24929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타원 48">
              <a:extLst>
                <a:ext uri="{FF2B5EF4-FFF2-40B4-BE49-F238E27FC236}">
                  <a16:creationId xmlns:a16="http://schemas.microsoft.com/office/drawing/2014/main" id="{A5595602-78ED-4257-91D8-0D0407718E14}"/>
                </a:ext>
              </a:extLst>
            </p:cNvPr>
            <p:cNvSpPr/>
            <p:nvPr/>
          </p:nvSpPr>
          <p:spPr>
            <a:xfrm>
              <a:off x="927965" y="2813525"/>
              <a:ext cx="404113" cy="43204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DX몽블랑라운드ExB" panose="02020600000000000000" pitchFamily="18" charset="-127"/>
                  <a:ea typeface="DX몽블랑라운드ExB" panose="02020600000000000000" pitchFamily="18" charset="-127"/>
                </a:rPr>
                <a:t>1</a:t>
              </a:r>
              <a:endParaRPr lang="ko-KR" altLang="en-US" dirty="0">
                <a:latin typeface="DX몽블랑라운드ExB" panose="02020600000000000000" pitchFamily="18" charset="-127"/>
                <a:ea typeface="DX몽블랑라운드ExB" panose="02020600000000000000" pitchFamily="18" charset="-127"/>
              </a:endParaRPr>
            </a:p>
          </p:txBody>
        </p:sp>
      </p:grpSp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F5241794-2045-40D4-A706-67194172BCBC}"/>
              </a:ext>
            </a:extLst>
          </p:cNvPr>
          <p:cNvGrpSpPr/>
          <p:nvPr/>
        </p:nvGrpSpPr>
        <p:grpSpPr>
          <a:xfrm>
            <a:off x="755576" y="3505222"/>
            <a:ext cx="3429976" cy="870045"/>
            <a:chOff x="755576" y="3505222"/>
            <a:chExt cx="3429976" cy="870045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D8E342E8-B94E-422C-B788-F0F0CB84EAA4}"/>
                </a:ext>
              </a:extLst>
            </p:cNvPr>
            <p:cNvGrpSpPr/>
            <p:nvPr/>
          </p:nvGrpSpPr>
          <p:grpSpPr>
            <a:xfrm>
              <a:off x="755576" y="3505222"/>
              <a:ext cx="3429976" cy="870045"/>
              <a:chOff x="1069802" y="3257677"/>
              <a:chExt cx="6641973" cy="1100303"/>
            </a:xfrm>
          </p:grpSpPr>
          <p:sp>
            <p:nvSpPr>
              <p:cNvPr id="18" name="사각형: 둥근 모서리 17">
                <a:extLst>
                  <a:ext uri="{FF2B5EF4-FFF2-40B4-BE49-F238E27FC236}">
                    <a16:creationId xmlns:a16="http://schemas.microsoft.com/office/drawing/2014/main" id="{262CC098-0880-4F17-B84B-E2CAEECC3E9A}"/>
                  </a:ext>
                </a:extLst>
              </p:cNvPr>
              <p:cNvSpPr/>
              <p:nvPr/>
            </p:nvSpPr>
            <p:spPr>
              <a:xfrm>
                <a:off x="1069802" y="3257677"/>
                <a:ext cx="6641973" cy="1100303"/>
              </a:xfrm>
              <a:prstGeom prst="roundRect">
                <a:avLst/>
              </a:prstGeom>
              <a:solidFill>
                <a:srgbClr val="FAC564"/>
              </a:solidFill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tx1"/>
                    </a:solidFill>
                    <a:prstDash val="dash"/>
                  </a:ln>
                </a:endParaRPr>
              </a:p>
            </p:txBody>
          </p:sp>
          <p:sp>
            <p:nvSpPr>
              <p:cNvPr id="20" name="사각형: 둥근 모서리 19">
                <a:extLst>
                  <a:ext uri="{FF2B5EF4-FFF2-40B4-BE49-F238E27FC236}">
                    <a16:creationId xmlns:a16="http://schemas.microsoft.com/office/drawing/2014/main" id="{C0829081-79F4-4BC2-98F7-89D9687C8D72}"/>
                  </a:ext>
                </a:extLst>
              </p:cNvPr>
              <p:cNvSpPr/>
              <p:nvPr/>
            </p:nvSpPr>
            <p:spPr>
              <a:xfrm>
                <a:off x="2421244" y="3302920"/>
                <a:ext cx="5139953" cy="100981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latin typeface="나눔바른고딕 Light" panose="020B0603020101020101" pitchFamily="50" charset="-127"/>
                    <a:ea typeface="나눔바른고딕 Light" panose="020B0603020101020101" pitchFamily="50" charset="-127"/>
                  </a:rPr>
                  <a:t>잠시나마 추억으로 되돌아 가셨지만</a:t>
                </a:r>
                <a:r>
                  <a:rPr lang="en-US" altLang="ko-KR" sz="1200" dirty="0">
                    <a:latin typeface="나눔바른고딕 Light" panose="020B0603020101020101" pitchFamily="50" charset="-127"/>
                    <a:ea typeface="나눔바른고딕 Light" panose="020B0603020101020101" pitchFamily="50" charset="-127"/>
                  </a:rPr>
                  <a:t>, </a:t>
                </a:r>
              </a:p>
              <a:p>
                <a:pPr algn="ctr"/>
                <a:r>
                  <a:rPr lang="ko-KR" altLang="en-US" sz="1200" dirty="0">
                    <a:latin typeface="나눔바른고딕 Light" panose="020B0603020101020101" pitchFamily="50" charset="-127"/>
                    <a:ea typeface="나눔바른고딕 Light" panose="020B0603020101020101" pitchFamily="50" charset="-127"/>
                  </a:rPr>
                  <a:t>그 계기로 인해 삶의 활력을 되찾은 </a:t>
                </a:r>
                <a:endParaRPr lang="en-US" altLang="ko-KR" sz="1200" dirty="0">
                  <a:latin typeface="나눔바른고딕 Light" panose="020B0603020101020101" pitchFamily="50" charset="-127"/>
                  <a:ea typeface="나눔바른고딕 Light" panose="020B0603020101020101" pitchFamily="50" charset="-127"/>
                </a:endParaRPr>
              </a:p>
              <a:p>
                <a:pPr algn="ctr"/>
                <a:r>
                  <a:rPr lang="ko-KR" altLang="en-US" sz="1200" dirty="0">
                    <a:latin typeface="나눔바른고딕 Light" panose="020B0603020101020101" pitchFamily="50" charset="-127"/>
                    <a:ea typeface="나눔바른고딕 Light" panose="020B0603020101020101" pitchFamily="50" charset="-127"/>
                  </a:rPr>
                  <a:t>모습을 보이심</a:t>
                </a:r>
                <a:endParaRPr lang="ko-KR" altLang="en-US" sz="1500" dirty="0">
                  <a:latin typeface="나눔바른고딕 Light" panose="020B0603020101020101" pitchFamily="50" charset="-127"/>
                  <a:ea typeface="나눔바른고딕 Light" panose="020B0603020101020101" pitchFamily="50" charset="-127"/>
                </a:endParaRPr>
              </a:p>
            </p:txBody>
          </p:sp>
        </p:grpSp>
        <p:sp>
          <p:nvSpPr>
            <p:cNvPr id="46" name="화살표: 갈매기형 수장 45">
              <a:extLst>
                <a:ext uri="{FF2B5EF4-FFF2-40B4-BE49-F238E27FC236}">
                  <a16:creationId xmlns:a16="http://schemas.microsoft.com/office/drawing/2014/main" id="{58976DF9-2ECC-4491-830A-2E6A6FB2A002}"/>
                </a:ext>
              </a:extLst>
            </p:cNvPr>
            <p:cNvSpPr/>
            <p:nvPr/>
          </p:nvSpPr>
          <p:spPr>
            <a:xfrm rot="5400000">
              <a:off x="791093" y="3704291"/>
              <a:ext cx="680921" cy="579726"/>
            </a:xfrm>
            <a:prstGeom prst="chevron">
              <a:avLst>
                <a:gd name="adj" fmla="val 24929"/>
              </a:avLst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AA375666-8902-4AF5-ACE3-F8B321155B32}"/>
                </a:ext>
              </a:extLst>
            </p:cNvPr>
            <p:cNvSpPr/>
            <p:nvPr/>
          </p:nvSpPr>
          <p:spPr>
            <a:xfrm>
              <a:off x="937412" y="3831343"/>
              <a:ext cx="404113" cy="43204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DX몽블랑라운드ExB" panose="02020600000000000000" pitchFamily="18" charset="-127"/>
                  <a:ea typeface="DX몽블랑라운드ExB" panose="02020600000000000000" pitchFamily="18" charset="-127"/>
                </a:rPr>
                <a:t>2</a:t>
              </a:r>
              <a:endParaRPr lang="ko-KR" altLang="en-US" dirty="0">
                <a:latin typeface="DX몽블랑라운드ExB" panose="02020600000000000000" pitchFamily="18" charset="-127"/>
                <a:ea typeface="DX몽블랑라운드ExB" panose="02020600000000000000" pitchFamily="18" charset="-127"/>
              </a:endParaRPr>
            </a:p>
          </p:txBody>
        </p:sp>
      </p:grpSp>
      <p:grpSp>
        <p:nvGrpSpPr>
          <p:cNvPr id="127" name="그룹 126">
            <a:extLst>
              <a:ext uri="{FF2B5EF4-FFF2-40B4-BE49-F238E27FC236}">
                <a16:creationId xmlns:a16="http://schemas.microsoft.com/office/drawing/2014/main" id="{BA3ADEAC-4A40-46E8-B25F-E4E0F23DD146}"/>
              </a:ext>
            </a:extLst>
          </p:cNvPr>
          <p:cNvGrpSpPr/>
          <p:nvPr/>
        </p:nvGrpSpPr>
        <p:grpSpPr>
          <a:xfrm>
            <a:off x="755576" y="4503171"/>
            <a:ext cx="3429976" cy="870045"/>
            <a:chOff x="755576" y="4503171"/>
            <a:chExt cx="3429976" cy="870045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1CEBECDC-65F7-4CE4-BDE6-9690DF0A3DF9}"/>
                </a:ext>
              </a:extLst>
            </p:cNvPr>
            <p:cNvGrpSpPr/>
            <p:nvPr/>
          </p:nvGrpSpPr>
          <p:grpSpPr>
            <a:xfrm>
              <a:off x="755576" y="4503171"/>
              <a:ext cx="3429976" cy="870045"/>
              <a:chOff x="1069803" y="4828782"/>
              <a:chExt cx="6641973" cy="1169573"/>
            </a:xfrm>
          </p:grpSpPr>
          <p:sp>
            <p:nvSpPr>
              <p:cNvPr id="23" name="사각형: 둥근 모서리 22">
                <a:extLst>
                  <a:ext uri="{FF2B5EF4-FFF2-40B4-BE49-F238E27FC236}">
                    <a16:creationId xmlns:a16="http://schemas.microsoft.com/office/drawing/2014/main" id="{85297DD7-69B8-4325-9E84-E728C310BE42}"/>
                  </a:ext>
                </a:extLst>
              </p:cNvPr>
              <p:cNvSpPr/>
              <p:nvPr/>
            </p:nvSpPr>
            <p:spPr>
              <a:xfrm>
                <a:off x="1069803" y="4828782"/>
                <a:ext cx="6641973" cy="1169573"/>
              </a:xfrm>
              <a:prstGeom prst="roundRect">
                <a:avLst/>
              </a:prstGeom>
              <a:solidFill>
                <a:srgbClr val="E9DDC6"/>
              </a:solidFill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tx1"/>
                    </a:solidFill>
                    <a:prstDash val="dash"/>
                  </a:ln>
                </a:endParaRPr>
              </a:p>
            </p:txBody>
          </p:sp>
          <p:sp>
            <p:nvSpPr>
              <p:cNvPr id="24" name="사각형: 둥근 모서리 23">
                <a:extLst>
                  <a:ext uri="{FF2B5EF4-FFF2-40B4-BE49-F238E27FC236}">
                    <a16:creationId xmlns:a16="http://schemas.microsoft.com/office/drawing/2014/main" id="{AAABED6F-D546-4AFB-8E15-09B006B0AC8B}"/>
                  </a:ext>
                </a:extLst>
              </p:cNvPr>
              <p:cNvSpPr/>
              <p:nvPr/>
            </p:nvSpPr>
            <p:spPr>
              <a:xfrm>
                <a:off x="2421244" y="4885528"/>
                <a:ext cx="5139953" cy="1073389"/>
              </a:xfrm>
              <a:prstGeom prst="round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latin typeface="나눔바른고딕 Light" panose="020B0603020101020101" pitchFamily="50" charset="-127"/>
                    <a:ea typeface="나눔바른고딕 Light" panose="020B0603020101020101" pitchFamily="50" charset="-127"/>
                  </a:rPr>
                  <a:t>실제 영화관에 와있는 것처럼 음향장비와 스크린 등 환경을 구성하여 어르신들이 집중력 있게 영화를 감상하셨음 </a:t>
                </a:r>
              </a:p>
            </p:txBody>
          </p:sp>
        </p:grpSp>
        <p:sp>
          <p:nvSpPr>
            <p:cNvPr id="47" name="화살표: 갈매기형 수장 46">
              <a:extLst>
                <a:ext uri="{FF2B5EF4-FFF2-40B4-BE49-F238E27FC236}">
                  <a16:creationId xmlns:a16="http://schemas.microsoft.com/office/drawing/2014/main" id="{3A85CC84-75E8-43CB-9B56-7F2C476B53D1}"/>
                </a:ext>
              </a:extLst>
            </p:cNvPr>
            <p:cNvSpPr/>
            <p:nvPr/>
          </p:nvSpPr>
          <p:spPr>
            <a:xfrm rot="5400000">
              <a:off x="791094" y="4713555"/>
              <a:ext cx="680921" cy="579726"/>
            </a:xfrm>
            <a:prstGeom prst="chevron">
              <a:avLst>
                <a:gd name="adj" fmla="val 24929"/>
              </a:avLst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타원 50">
              <a:extLst>
                <a:ext uri="{FF2B5EF4-FFF2-40B4-BE49-F238E27FC236}">
                  <a16:creationId xmlns:a16="http://schemas.microsoft.com/office/drawing/2014/main" id="{42029F6B-52E2-4308-8BC5-E625E06384BE}"/>
                </a:ext>
              </a:extLst>
            </p:cNvPr>
            <p:cNvSpPr/>
            <p:nvPr/>
          </p:nvSpPr>
          <p:spPr>
            <a:xfrm>
              <a:off x="927965" y="4850401"/>
              <a:ext cx="404113" cy="43204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DX몽블랑라운드ExB" panose="02020600000000000000" pitchFamily="18" charset="-127"/>
                  <a:ea typeface="DX몽블랑라운드ExB" panose="02020600000000000000" pitchFamily="18" charset="-127"/>
                </a:rPr>
                <a:t>3</a:t>
              </a:r>
              <a:endParaRPr lang="ko-KR" altLang="en-US" dirty="0">
                <a:latin typeface="DX몽블랑라운드ExB" panose="02020600000000000000" pitchFamily="18" charset="-127"/>
                <a:ea typeface="DX몽블랑라운드ExB" panose="02020600000000000000" pitchFamily="18" charset="-127"/>
              </a:endParaRPr>
            </a:p>
          </p:txBody>
        </p:sp>
      </p:grpSp>
      <p:sp>
        <p:nvSpPr>
          <p:cNvPr id="103" name="사각형: 둥근 모서리 102">
            <a:extLst>
              <a:ext uri="{FF2B5EF4-FFF2-40B4-BE49-F238E27FC236}">
                <a16:creationId xmlns:a16="http://schemas.microsoft.com/office/drawing/2014/main" id="{C1E77B14-0CF1-4181-BECA-009F132CF5C2}"/>
              </a:ext>
            </a:extLst>
          </p:cNvPr>
          <p:cNvSpPr/>
          <p:nvPr/>
        </p:nvSpPr>
        <p:spPr>
          <a:xfrm>
            <a:off x="4716016" y="1736255"/>
            <a:ext cx="3907199" cy="43406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3936606E-D2A0-46EF-935D-9F71F7E4A5BA}"/>
              </a:ext>
            </a:extLst>
          </p:cNvPr>
          <p:cNvSpPr/>
          <p:nvPr/>
        </p:nvSpPr>
        <p:spPr>
          <a:xfrm>
            <a:off x="5382855" y="1433436"/>
            <a:ext cx="2565668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latin typeface="경기천년바탕 Bold" panose="02020803020101020101" pitchFamily="18" charset="-127"/>
                <a:ea typeface="경기천년바탕 Bold" panose="02020803020101020101" pitchFamily="18" charset="-127"/>
                <a:cs typeface="조선일보명조" panose="02030304000000000000" pitchFamily="18" charset="-127"/>
              </a:rPr>
              <a:t>아쉬운 점 </a:t>
            </a:r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679104D7-C246-4EFA-985E-6890306AB540}"/>
              </a:ext>
            </a:extLst>
          </p:cNvPr>
          <p:cNvGrpSpPr/>
          <p:nvPr/>
        </p:nvGrpSpPr>
        <p:grpSpPr>
          <a:xfrm>
            <a:off x="4932040" y="2492896"/>
            <a:ext cx="3429976" cy="870044"/>
            <a:chOff x="4932040" y="2492896"/>
            <a:chExt cx="3429976" cy="870044"/>
          </a:xfrm>
        </p:grpSpPr>
        <p:grpSp>
          <p:nvGrpSpPr>
            <p:cNvPr id="105" name="그룹 104">
              <a:extLst>
                <a:ext uri="{FF2B5EF4-FFF2-40B4-BE49-F238E27FC236}">
                  <a16:creationId xmlns:a16="http://schemas.microsoft.com/office/drawing/2014/main" id="{76C31CB2-0A48-4150-91D2-7074FD55E6FE}"/>
                </a:ext>
              </a:extLst>
            </p:cNvPr>
            <p:cNvGrpSpPr/>
            <p:nvPr/>
          </p:nvGrpSpPr>
          <p:grpSpPr>
            <a:xfrm>
              <a:off x="4932040" y="2492896"/>
              <a:ext cx="3429976" cy="870044"/>
              <a:chOff x="1069804" y="1686573"/>
              <a:chExt cx="6641973" cy="1100303"/>
            </a:xfrm>
          </p:grpSpPr>
          <p:sp>
            <p:nvSpPr>
              <p:cNvPr id="123" name="사각형: 둥근 모서리 122">
                <a:extLst>
                  <a:ext uri="{FF2B5EF4-FFF2-40B4-BE49-F238E27FC236}">
                    <a16:creationId xmlns:a16="http://schemas.microsoft.com/office/drawing/2014/main" id="{E4E887A4-8044-4F22-84E4-8F1E9CA8744D}"/>
                  </a:ext>
                </a:extLst>
              </p:cNvPr>
              <p:cNvSpPr/>
              <p:nvPr/>
            </p:nvSpPr>
            <p:spPr>
              <a:xfrm>
                <a:off x="1069804" y="1686573"/>
                <a:ext cx="6641973" cy="1100303"/>
              </a:xfrm>
              <a:prstGeom prst="round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n>
                    <a:solidFill>
                      <a:schemeClr val="tx1"/>
                    </a:solidFill>
                    <a:prstDash val="dash"/>
                  </a:ln>
                </a:endParaRPr>
              </a:p>
            </p:txBody>
          </p:sp>
          <p:sp>
            <p:nvSpPr>
              <p:cNvPr id="124" name="사각형: 둥근 모서리 123">
                <a:extLst>
                  <a:ext uri="{FF2B5EF4-FFF2-40B4-BE49-F238E27FC236}">
                    <a16:creationId xmlns:a16="http://schemas.microsoft.com/office/drawing/2014/main" id="{A89A3F35-E8F5-4716-B57F-7E55FA81B6F1}"/>
                  </a:ext>
                </a:extLst>
              </p:cNvPr>
              <p:cNvSpPr/>
              <p:nvPr/>
            </p:nvSpPr>
            <p:spPr>
              <a:xfrm>
                <a:off x="2421245" y="1728037"/>
                <a:ext cx="5139953" cy="1009816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latin typeface="나눔바른고딕 Light" panose="020B0603020101020101" pitchFamily="50" charset="-127"/>
                    <a:ea typeface="나눔바른고딕 Light" panose="020B0603020101020101" pitchFamily="50" charset="-127"/>
                  </a:rPr>
                  <a:t>대상자가 정해져 있어 참여하고 싶어하시는 어르신이 참여를 못하는 경우가 발생하였음  </a:t>
                </a:r>
              </a:p>
            </p:txBody>
          </p:sp>
        </p:grpSp>
        <p:sp>
          <p:nvSpPr>
            <p:cNvPr id="109" name="화살표: 갈매기형 수장 108">
              <a:extLst>
                <a:ext uri="{FF2B5EF4-FFF2-40B4-BE49-F238E27FC236}">
                  <a16:creationId xmlns:a16="http://schemas.microsoft.com/office/drawing/2014/main" id="{A69D4885-B21C-486B-B94D-0ACCD191277B}"/>
                </a:ext>
              </a:extLst>
            </p:cNvPr>
            <p:cNvSpPr/>
            <p:nvPr/>
          </p:nvSpPr>
          <p:spPr>
            <a:xfrm rot="5400000">
              <a:off x="4967556" y="2691964"/>
              <a:ext cx="680921" cy="579726"/>
            </a:xfrm>
            <a:prstGeom prst="chevron">
              <a:avLst>
                <a:gd name="adj" fmla="val 24929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3" name="타원 112">
              <a:extLst>
                <a:ext uri="{FF2B5EF4-FFF2-40B4-BE49-F238E27FC236}">
                  <a16:creationId xmlns:a16="http://schemas.microsoft.com/office/drawing/2014/main" id="{23013C12-2FA0-4A46-B5BA-3AB5DAB3FAF1}"/>
                </a:ext>
              </a:extLst>
            </p:cNvPr>
            <p:cNvSpPr/>
            <p:nvPr/>
          </p:nvSpPr>
          <p:spPr>
            <a:xfrm>
              <a:off x="5104429" y="2799147"/>
              <a:ext cx="404113" cy="43204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DX몽블랑라운드ExB" panose="02020600000000000000" pitchFamily="18" charset="-127"/>
                  <a:ea typeface="DX몽블랑라운드ExB" panose="02020600000000000000" pitchFamily="18" charset="-127"/>
                </a:rPr>
                <a:t>1</a:t>
              </a:r>
              <a:endParaRPr lang="ko-KR" altLang="en-US" dirty="0">
                <a:latin typeface="DX몽블랑라운드ExB" panose="02020600000000000000" pitchFamily="18" charset="-127"/>
                <a:ea typeface="DX몽블랑라운드ExB" panose="02020600000000000000" pitchFamily="18" charset="-127"/>
              </a:endParaRPr>
            </a:p>
          </p:txBody>
        </p:sp>
      </p:grpSp>
      <p:grpSp>
        <p:nvGrpSpPr>
          <p:cNvPr id="129" name="그룹 128">
            <a:extLst>
              <a:ext uri="{FF2B5EF4-FFF2-40B4-BE49-F238E27FC236}">
                <a16:creationId xmlns:a16="http://schemas.microsoft.com/office/drawing/2014/main" id="{BA170479-1E89-43A4-9FAD-FEC7B94133BE}"/>
              </a:ext>
            </a:extLst>
          </p:cNvPr>
          <p:cNvGrpSpPr/>
          <p:nvPr/>
        </p:nvGrpSpPr>
        <p:grpSpPr>
          <a:xfrm>
            <a:off x="4932040" y="3490844"/>
            <a:ext cx="3429976" cy="870045"/>
            <a:chOff x="4932040" y="3490844"/>
            <a:chExt cx="3429976" cy="870045"/>
          </a:xfrm>
        </p:grpSpPr>
        <p:grpSp>
          <p:nvGrpSpPr>
            <p:cNvPr id="106" name="그룹 105">
              <a:extLst>
                <a:ext uri="{FF2B5EF4-FFF2-40B4-BE49-F238E27FC236}">
                  <a16:creationId xmlns:a16="http://schemas.microsoft.com/office/drawing/2014/main" id="{A414765A-DC27-41D1-A688-B5CF20161C79}"/>
                </a:ext>
              </a:extLst>
            </p:cNvPr>
            <p:cNvGrpSpPr/>
            <p:nvPr/>
          </p:nvGrpSpPr>
          <p:grpSpPr>
            <a:xfrm>
              <a:off x="4932040" y="3490844"/>
              <a:ext cx="3429976" cy="870045"/>
              <a:chOff x="1069802" y="3257677"/>
              <a:chExt cx="6641973" cy="1100303"/>
            </a:xfrm>
          </p:grpSpPr>
          <p:sp>
            <p:nvSpPr>
              <p:cNvPr id="121" name="사각형: 둥근 모서리 120">
                <a:extLst>
                  <a:ext uri="{FF2B5EF4-FFF2-40B4-BE49-F238E27FC236}">
                    <a16:creationId xmlns:a16="http://schemas.microsoft.com/office/drawing/2014/main" id="{68B553BF-C3BE-484E-A813-E2D6985E81E1}"/>
                  </a:ext>
                </a:extLst>
              </p:cNvPr>
              <p:cNvSpPr/>
              <p:nvPr/>
            </p:nvSpPr>
            <p:spPr>
              <a:xfrm>
                <a:off x="1069802" y="3257677"/>
                <a:ext cx="6641973" cy="1100303"/>
              </a:xfrm>
              <a:prstGeom prst="roundRect">
                <a:avLst/>
              </a:prstGeom>
              <a:solidFill>
                <a:srgbClr val="FAC564"/>
              </a:solidFill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tx1"/>
                    </a:solidFill>
                    <a:prstDash val="dash"/>
                  </a:ln>
                </a:endParaRPr>
              </a:p>
            </p:txBody>
          </p:sp>
          <p:sp>
            <p:nvSpPr>
              <p:cNvPr id="122" name="사각형: 둥근 모서리 121">
                <a:extLst>
                  <a:ext uri="{FF2B5EF4-FFF2-40B4-BE49-F238E27FC236}">
                    <a16:creationId xmlns:a16="http://schemas.microsoft.com/office/drawing/2014/main" id="{6AD8BF6C-8A70-4E9F-A7D9-911442307FBB}"/>
                  </a:ext>
                </a:extLst>
              </p:cNvPr>
              <p:cNvSpPr/>
              <p:nvPr/>
            </p:nvSpPr>
            <p:spPr>
              <a:xfrm>
                <a:off x="2421244" y="3302920"/>
                <a:ext cx="5139953" cy="100981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latin typeface="나눔바른고딕 Light" panose="020B0603020101020101" pitchFamily="50" charset="-127"/>
                    <a:ea typeface="나눔바른고딕 Light" panose="020B0603020101020101" pitchFamily="50" charset="-127"/>
                  </a:rPr>
                  <a:t>만들기 프로그램에서 조금 어려운 부분은 수행하기 어려운 모습을 보이심</a:t>
                </a:r>
              </a:p>
            </p:txBody>
          </p:sp>
        </p:grpSp>
        <p:sp>
          <p:nvSpPr>
            <p:cNvPr id="110" name="화살표: 갈매기형 수장 109">
              <a:extLst>
                <a:ext uri="{FF2B5EF4-FFF2-40B4-BE49-F238E27FC236}">
                  <a16:creationId xmlns:a16="http://schemas.microsoft.com/office/drawing/2014/main" id="{CA7584C6-DEC6-4B8C-96AF-5BFB8BF1B211}"/>
                </a:ext>
              </a:extLst>
            </p:cNvPr>
            <p:cNvSpPr/>
            <p:nvPr/>
          </p:nvSpPr>
          <p:spPr>
            <a:xfrm rot="5400000">
              <a:off x="4967557" y="3689913"/>
              <a:ext cx="680921" cy="579726"/>
            </a:xfrm>
            <a:prstGeom prst="chevron">
              <a:avLst>
                <a:gd name="adj" fmla="val 24929"/>
              </a:avLst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14" name="타원 113">
              <a:extLst>
                <a:ext uri="{FF2B5EF4-FFF2-40B4-BE49-F238E27FC236}">
                  <a16:creationId xmlns:a16="http://schemas.microsoft.com/office/drawing/2014/main" id="{A5F886F1-642F-4F9A-89DD-EC2BE535F5B7}"/>
                </a:ext>
              </a:extLst>
            </p:cNvPr>
            <p:cNvSpPr/>
            <p:nvPr/>
          </p:nvSpPr>
          <p:spPr>
            <a:xfrm>
              <a:off x="5113876" y="3816965"/>
              <a:ext cx="404113" cy="43204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DX몽블랑라운드ExB" panose="02020600000000000000" pitchFamily="18" charset="-127"/>
                  <a:ea typeface="DX몽블랑라운드ExB" panose="02020600000000000000" pitchFamily="18" charset="-127"/>
                </a:rPr>
                <a:t>2</a:t>
              </a:r>
              <a:endParaRPr lang="ko-KR" altLang="en-US" dirty="0">
                <a:latin typeface="DX몽블랑라운드ExB" panose="02020600000000000000" pitchFamily="18" charset="-127"/>
                <a:ea typeface="DX몽블랑라운드ExB" panose="02020600000000000000" pitchFamily="18" charset="-127"/>
              </a:endParaRPr>
            </a:p>
          </p:txBody>
        </p:sp>
      </p:grpSp>
      <p:grpSp>
        <p:nvGrpSpPr>
          <p:cNvPr id="130" name="그룹 129">
            <a:extLst>
              <a:ext uri="{FF2B5EF4-FFF2-40B4-BE49-F238E27FC236}">
                <a16:creationId xmlns:a16="http://schemas.microsoft.com/office/drawing/2014/main" id="{22388C4F-271F-4284-A6AE-5BFFC6F5452D}"/>
              </a:ext>
            </a:extLst>
          </p:cNvPr>
          <p:cNvGrpSpPr/>
          <p:nvPr/>
        </p:nvGrpSpPr>
        <p:grpSpPr>
          <a:xfrm>
            <a:off x="4932040" y="4488793"/>
            <a:ext cx="3429976" cy="870045"/>
            <a:chOff x="4932040" y="4488793"/>
            <a:chExt cx="3429976" cy="870045"/>
          </a:xfrm>
        </p:grpSpPr>
        <p:grpSp>
          <p:nvGrpSpPr>
            <p:cNvPr id="107" name="그룹 106">
              <a:extLst>
                <a:ext uri="{FF2B5EF4-FFF2-40B4-BE49-F238E27FC236}">
                  <a16:creationId xmlns:a16="http://schemas.microsoft.com/office/drawing/2014/main" id="{F86AE1CC-2D5F-4694-8BD8-B67EC7376B29}"/>
                </a:ext>
              </a:extLst>
            </p:cNvPr>
            <p:cNvGrpSpPr/>
            <p:nvPr/>
          </p:nvGrpSpPr>
          <p:grpSpPr>
            <a:xfrm>
              <a:off x="4932040" y="4488793"/>
              <a:ext cx="3429976" cy="870045"/>
              <a:chOff x="1069803" y="4828782"/>
              <a:chExt cx="6641973" cy="1169573"/>
            </a:xfrm>
          </p:grpSpPr>
          <p:sp>
            <p:nvSpPr>
              <p:cNvPr id="119" name="사각형: 둥근 모서리 118">
                <a:extLst>
                  <a:ext uri="{FF2B5EF4-FFF2-40B4-BE49-F238E27FC236}">
                    <a16:creationId xmlns:a16="http://schemas.microsoft.com/office/drawing/2014/main" id="{FFA22825-4B80-4782-A66F-4BED0A2A5D25}"/>
                  </a:ext>
                </a:extLst>
              </p:cNvPr>
              <p:cNvSpPr/>
              <p:nvPr/>
            </p:nvSpPr>
            <p:spPr>
              <a:xfrm>
                <a:off x="1069803" y="4828782"/>
                <a:ext cx="6641973" cy="1169573"/>
              </a:xfrm>
              <a:prstGeom prst="roundRect">
                <a:avLst/>
              </a:prstGeom>
              <a:solidFill>
                <a:srgbClr val="E9DDC6"/>
              </a:solidFill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tx1"/>
                    </a:solidFill>
                    <a:prstDash val="dash"/>
                  </a:ln>
                </a:endParaRPr>
              </a:p>
            </p:txBody>
          </p:sp>
          <p:sp>
            <p:nvSpPr>
              <p:cNvPr id="120" name="사각형: 둥근 모서리 119">
                <a:extLst>
                  <a:ext uri="{FF2B5EF4-FFF2-40B4-BE49-F238E27FC236}">
                    <a16:creationId xmlns:a16="http://schemas.microsoft.com/office/drawing/2014/main" id="{DFB7B2E2-0E39-448C-9F79-A0DBA7CAD3AD}"/>
                  </a:ext>
                </a:extLst>
              </p:cNvPr>
              <p:cNvSpPr/>
              <p:nvPr/>
            </p:nvSpPr>
            <p:spPr>
              <a:xfrm>
                <a:off x="2421244" y="4885528"/>
                <a:ext cx="5139953" cy="1073389"/>
              </a:xfrm>
              <a:prstGeom prst="round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>
                    <a:latin typeface="나눔바른고딕 Light" panose="020B0603020101020101" pitchFamily="50" charset="-127"/>
                    <a:ea typeface="나눔바른고딕 Light" panose="020B0603020101020101" pitchFamily="50" charset="-127"/>
                  </a:rPr>
                  <a:t>추억에 책가방 프로그램 진행 후 사진 을 원하는 어르신께 출력해서  드리지 못한 점</a:t>
                </a:r>
              </a:p>
            </p:txBody>
          </p:sp>
        </p:grpSp>
        <p:sp>
          <p:nvSpPr>
            <p:cNvPr id="111" name="화살표: 갈매기형 수장 110">
              <a:extLst>
                <a:ext uri="{FF2B5EF4-FFF2-40B4-BE49-F238E27FC236}">
                  <a16:creationId xmlns:a16="http://schemas.microsoft.com/office/drawing/2014/main" id="{02B5EAB3-719D-4155-AD90-A5A92F17A98A}"/>
                </a:ext>
              </a:extLst>
            </p:cNvPr>
            <p:cNvSpPr/>
            <p:nvPr/>
          </p:nvSpPr>
          <p:spPr>
            <a:xfrm rot="5400000">
              <a:off x="4967558" y="4699177"/>
              <a:ext cx="680921" cy="579726"/>
            </a:xfrm>
            <a:prstGeom prst="chevron">
              <a:avLst>
                <a:gd name="adj" fmla="val 24929"/>
              </a:avLst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15" name="타원 114">
              <a:extLst>
                <a:ext uri="{FF2B5EF4-FFF2-40B4-BE49-F238E27FC236}">
                  <a16:creationId xmlns:a16="http://schemas.microsoft.com/office/drawing/2014/main" id="{FD222A47-565C-494F-B01B-0594EBE90C0C}"/>
                </a:ext>
              </a:extLst>
            </p:cNvPr>
            <p:cNvSpPr/>
            <p:nvPr/>
          </p:nvSpPr>
          <p:spPr>
            <a:xfrm>
              <a:off x="5104429" y="4836023"/>
              <a:ext cx="404113" cy="43204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DX몽블랑라운드ExB" panose="02020600000000000000" pitchFamily="18" charset="-127"/>
                  <a:ea typeface="DX몽블랑라운드ExB" panose="02020600000000000000" pitchFamily="18" charset="-127"/>
                </a:rPr>
                <a:t>3</a:t>
              </a:r>
              <a:endParaRPr lang="ko-KR" altLang="en-US" dirty="0">
                <a:latin typeface="DX몽블랑라운드ExB" panose="02020600000000000000" pitchFamily="18" charset="-127"/>
                <a:ea typeface="DX몽블랑라운드ExB" panose="02020600000000000000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695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nhn\바탕 화면\메모장\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711777" y="609329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22/22</a:t>
            </a:r>
            <a:endParaRPr lang="ko-KR" altLang="en-US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r"/>
            <a:endParaRPr lang="en-US" altLang="ko-KR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1581B9-6DC9-480D-A79C-76BA2F8ACF18}"/>
              </a:ext>
            </a:extLst>
          </p:cNvPr>
          <p:cNvSpPr txBox="1"/>
          <p:nvPr/>
        </p:nvSpPr>
        <p:spPr>
          <a:xfrm>
            <a:off x="520785" y="456586"/>
            <a:ext cx="5698104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5. </a:t>
            </a:r>
            <a:r>
              <a:rPr lang="ko-KR" altLang="en-US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평가 및 향후 계획</a:t>
            </a:r>
            <a:endParaRPr lang="en-US" altLang="ko-KR" sz="20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8C0C3209-211B-44E7-9A63-25904FEC5340}"/>
              </a:ext>
            </a:extLst>
          </p:cNvPr>
          <p:cNvSpPr/>
          <p:nvPr/>
        </p:nvSpPr>
        <p:spPr>
          <a:xfrm>
            <a:off x="611560" y="1484784"/>
            <a:ext cx="8036321" cy="460851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사각형: 모서리가 접힌 도형 6">
            <a:extLst>
              <a:ext uri="{FF2B5EF4-FFF2-40B4-BE49-F238E27FC236}">
                <a16:creationId xmlns:a16="http://schemas.microsoft.com/office/drawing/2014/main" id="{B5F285EF-02DD-4ED6-AB64-7B2B9580C8A4}"/>
              </a:ext>
            </a:extLst>
          </p:cNvPr>
          <p:cNvSpPr/>
          <p:nvPr/>
        </p:nvSpPr>
        <p:spPr>
          <a:xfrm>
            <a:off x="1137332" y="1916832"/>
            <a:ext cx="6984776" cy="943039"/>
          </a:xfrm>
          <a:prstGeom prst="foldedCorner">
            <a:avLst/>
          </a:prstGeom>
          <a:solidFill>
            <a:srgbClr val="FAC564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사각형: 모서리가 접힌 도형 11">
            <a:extLst>
              <a:ext uri="{FF2B5EF4-FFF2-40B4-BE49-F238E27FC236}">
                <a16:creationId xmlns:a16="http://schemas.microsoft.com/office/drawing/2014/main" id="{3A04A1B3-7570-41BF-BAA0-201FEE5439DF}"/>
              </a:ext>
            </a:extLst>
          </p:cNvPr>
          <p:cNvSpPr/>
          <p:nvPr/>
        </p:nvSpPr>
        <p:spPr>
          <a:xfrm>
            <a:off x="1137332" y="3317520"/>
            <a:ext cx="6984776" cy="943039"/>
          </a:xfrm>
          <a:prstGeom prst="foldedCorner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사각형: 모서리가 접힌 도형 12">
            <a:extLst>
              <a:ext uri="{FF2B5EF4-FFF2-40B4-BE49-F238E27FC236}">
                <a16:creationId xmlns:a16="http://schemas.microsoft.com/office/drawing/2014/main" id="{17E8E6F3-1D83-4A4C-81B0-073C6186A461}"/>
              </a:ext>
            </a:extLst>
          </p:cNvPr>
          <p:cNvSpPr/>
          <p:nvPr/>
        </p:nvSpPr>
        <p:spPr>
          <a:xfrm>
            <a:off x="1153356" y="4697406"/>
            <a:ext cx="6984776" cy="943039"/>
          </a:xfrm>
          <a:prstGeom prst="foldedCorner">
            <a:avLst/>
          </a:prstGeom>
          <a:solidFill>
            <a:srgbClr val="E9DDC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1DFFD178-C28E-4D8D-963B-647BCD290F4F}"/>
              </a:ext>
            </a:extLst>
          </p:cNvPr>
          <p:cNvSpPr/>
          <p:nvPr/>
        </p:nvSpPr>
        <p:spPr>
          <a:xfrm>
            <a:off x="1478503" y="2010368"/>
            <a:ext cx="6333857" cy="770463"/>
          </a:xfrm>
          <a:prstGeom prst="roundRect">
            <a:avLst/>
          </a:prstGeom>
          <a:solidFill>
            <a:schemeClr val="bg1"/>
          </a:solidFill>
          <a:ln>
            <a:solidFill>
              <a:srgbClr val="FAC5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지속적으로 프로그램을 진행하면서 중간평가에서 어르신의 피드백을 받아 수정</a:t>
            </a:r>
            <a:r>
              <a:rPr lang="en-US" altLang="ko-KR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보완 해 나갈 예정임</a:t>
            </a: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2EF22125-25F4-4F69-93AA-C6906BED454A}"/>
              </a:ext>
            </a:extLst>
          </p:cNvPr>
          <p:cNvSpPr/>
          <p:nvPr/>
        </p:nvSpPr>
        <p:spPr>
          <a:xfrm>
            <a:off x="1484243" y="3403809"/>
            <a:ext cx="6333857" cy="770463"/>
          </a:xfrm>
          <a:prstGeom prst="roundRect">
            <a:avLst/>
          </a:prstGeom>
          <a:solidFill>
            <a:schemeClr val="bg1"/>
          </a:solidFill>
          <a:ln>
            <a:solidFill>
              <a:srgbClr val="346D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지속적으로 어르신에게 맞는 프로그램 연구</a:t>
            </a:r>
            <a:r>
              <a:rPr lang="en-US" altLang="ko-KR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개발 및 전문성 강화 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5350EEA9-BCFC-4890-A7A3-522E3EB33938}"/>
              </a:ext>
            </a:extLst>
          </p:cNvPr>
          <p:cNvSpPr/>
          <p:nvPr/>
        </p:nvSpPr>
        <p:spPr>
          <a:xfrm>
            <a:off x="1478502" y="4783693"/>
            <a:ext cx="6333857" cy="770463"/>
          </a:xfrm>
          <a:prstGeom prst="roundRect">
            <a:avLst/>
          </a:prstGeom>
          <a:solidFill>
            <a:schemeClr val="bg1"/>
          </a:solidFill>
          <a:ln>
            <a:solidFill>
              <a:srgbClr val="E9DD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지속적인 프로그램 제공을 통해 어르신의 삶의 질 향상 및 프로그램에 전문화된 요양원  </a:t>
            </a:r>
          </a:p>
        </p:txBody>
      </p:sp>
    </p:spTree>
    <p:extLst>
      <p:ext uri="{BB962C8B-B14F-4D97-AF65-F5344CB8AC3E}">
        <p14:creationId xmlns:p14="http://schemas.microsoft.com/office/powerpoint/2010/main" val="2107228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99592" y="1485527"/>
            <a:ext cx="7344816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 algn="ctr"/>
            <a:r>
              <a:rPr lang="ko-KR" altLang="en-US" sz="6800" b="0" spc="-100" dirty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감사합니다</a:t>
            </a:r>
            <a:r>
              <a:rPr lang="en-US" altLang="ko-KR" sz="6800" b="0" spc="-100" dirty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rPr>
              <a:t>!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B72AA75-3946-4E7E-994D-2F2C3D070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" y="0"/>
            <a:ext cx="913276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nhn\바탕 화면\메모장\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16841" y="454894"/>
            <a:ext cx="5698104" cy="820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1. </a:t>
            </a:r>
            <a:r>
              <a:rPr lang="ko-KR" altLang="en-US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시설 개요 </a:t>
            </a:r>
            <a:endParaRPr lang="en-US" altLang="ko-KR" sz="20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11777" y="609329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1/22</a:t>
            </a:r>
            <a:endParaRPr lang="ko-KR" altLang="en-US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r"/>
            <a:endParaRPr lang="en-US" altLang="ko-KR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48A78CF-574E-4454-87DA-500DEA98E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82" y="2132856"/>
            <a:ext cx="3150659" cy="35276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A511CB-200D-4335-BCB6-2D7D3CE1C60E}"/>
              </a:ext>
            </a:extLst>
          </p:cNvPr>
          <p:cNvSpPr txBox="1"/>
          <p:nvPr/>
        </p:nvSpPr>
        <p:spPr>
          <a:xfrm>
            <a:off x="3851920" y="175681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002060"/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효자의 집 소개  </a:t>
            </a:r>
            <a:endParaRPr lang="ko-KR" altLang="en-US" dirty="0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BACCEC63-9A98-47B8-9623-A383FD9E4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555221"/>
              </p:ext>
            </p:extLst>
          </p:nvPr>
        </p:nvGraphicFramePr>
        <p:xfrm>
          <a:off x="3928945" y="2132857"/>
          <a:ext cx="4819519" cy="3538655"/>
        </p:xfrm>
        <a:graphic>
          <a:graphicData uri="http://schemas.openxmlformats.org/drawingml/2006/table">
            <a:tbl>
              <a:tblPr/>
              <a:tblGrid>
                <a:gridCol w="1024476">
                  <a:extLst>
                    <a:ext uri="{9D8B030D-6E8A-4147-A177-3AD203B41FA5}">
                      <a16:colId xmlns:a16="http://schemas.microsoft.com/office/drawing/2014/main" val="3138567150"/>
                    </a:ext>
                  </a:extLst>
                </a:gridCol>
                <a:gridCol w="1103142">
                  <a:extLst>
                    <a:ext uri="{9D8B030D-6E8A-4147-A177-3AD203B41FA5}">
                      <a16:colId xmlns:a16="http://schemas.microsoft.com/office/drawing/2014/main" val="737345711"/>
                    </a:ext>
                  </a:extLst>
                </a:gridCol>
                <a:gridCol w="1103142">
                  <a:extLst>
                    <a:ext uri="{9D8B030D-6E8A-4147-A177-3AD203B41FA5}">
                      <a16:colId xmlns:a16="http://schemas.microsoft.com/office/drawing/2014/main" val="2858953003"/>
                    </a:ext>
                  </a:extLst>
                </a:gridCol>
                <a:gridCol w="664894">
                  <a:extLst>
                    <a:ext uri="{9D8B030D-6E8A-4147-A177-3AD203B41FA5}">
                      <a16:colId xmlns:a16="http://schemas.microsoft.com/office/drawing/2014/main" val="3789043090"/>
                    </a:ext>
                  </a:extLst>
                </a:gridCol>
                <a:gridCol w="923865">
                  <a:extLst>
                    <a:ext uri="{9D8B030D-6E8A-4147-A177-3AD203B41FA5}">
                      <a16:colId xmlns:a16="http://schemas.microsoft.com/office/drawing/2014/main" val="532637958"/>
                    </a:ext>
                  </a:extLst>
                </a:gridCol>
              </a:tblGrid>
              <a:tr h="57702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 err="1">
                          <a:solidFill>
                            <a:srgbClr val="000000"/>
                          </a:solidFill>
                          <a:effectLst/>
                          <a:latin typeface="나눔스퀘어라운드 Light" panose="020B0600000101010101" pitchFamily="50" charset="-127"/>
                          <a:ea typeface="나눔스퀘어라운드 Light" panose="020B0600000101010101" pitchFamily="50" charset="-127"/>
                        </a:rPr>
                        <a:t>법인명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21590" cap="flat" cmpd="sng" algn="ctr">
                      <a:solidFill>
                        <a:srgbClr val="5D8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5D8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4EB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사회복지법인 호서복지재단</a:t>
                      </a:r>
                    </a:p>
                  </a:txBody>
                  <a:tcPr marL="64770" marR="64770" marT="17907" marB="17907" anchor="ctr">
                    <a:lnL w="21590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나눔스퀘어라운드 Light" panose="020B0600000101010101" pitchFamily="50" charset="-127"/>
                          <a:ea typeface="나눔스퀘어라운드 Light" panose="020B0600000101010101" pitchFamily="50" charset="-127"/>
                        </a:rPr>
                        <a:t>시설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나눔스퀘어라운드 Light" panose="020B0600000101010101" pitchFamily="50" charset="-127"/>
                          <a:ea typeface="나눔스퀘어라운드 Light" panose="020B0600000101010101" pitchFamily="50" charset="-127"/>
                        </a:rPr>
                        <a:t>(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나눔스퀘어라운드 Light" panose="020B0600000101010101" pitchFamily="50" charset="-127"/>
                          <a:ea typeface="나눔스퀘어라운드 Light" panose="020B0600000101010101" pitchFamily="50" charset="-127"/>
                        </a:rPr>
                        <a:t>급여</a:t>
                      </a: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나눔스퀘어라운드 Light" panose="020B0600000101010101" pitchFamily="50" charset="-127"/>
                          <a:ea typeface="나눔스퀘어라운드 Light" panose="020B0600000101010101" pitchFamily="50" charset="-127"/>
                        </a:rPr>
                        <a:t>)</a:t>
                      </a: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나눔스퀘어라운드 Light" panose="020B0600000101010101" pitchFamily="50" charset="-127"/>
                          <a:ea typeface="나눔스퀘어라운드 Light" panose="020B0600000101010101" pitchFamily="50" charset="-127"/>
                        </a:rPr>
                        <a:t>종류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5D8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4EB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노인요양시설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/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시설급여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5D8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5D8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218527"/>
                  </a:ext>
                </a:extLst>
              </a:tr>
              <a:tr h="2898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나눔스퀘어라운드 Light" panose="020B0600000101010101" pitchFamily="50" charset="-127"/>
                          <a:ea typeface="나눔스퀘어라운드 Light" panose="020B0600000101010101" pitchFamily="50" charset="-127"/>
                        </a:rPr>
                        <a:t>정원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21590" cap="flat" cmpd="sng" algn="ctr">
                      <a:solidFill>
                        <a:srgbClr val="5D8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4EB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72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명</a:t>
                      </a:r>
                    </a:p>
                  </a:txBody>
                  <a:tcPr marL="64770" marR="64770" marT="17907" marB="17907" anchor="ctr">
                    <a:lnL w="21590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나눔스퀘어라운드 Light" panose="020B0600000101010101" pitchFamily="50" charset="-127"/>
                          <a:ea typeface="나눔스퀘어라운드 Light" panose="020B0600000101010101" pitchFamily="50" charset="-127"/>
                        </a:rPr>
                        <a:t>시설대표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4EB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김동욱 원장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5D8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849534"/>
                  </a:ext>
                </a:extLst>
              </a:tr>
              <a:tr h="289852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나눔스퀘어라운드 Light" panose="020B0600000101010101" pitchFamily="50" charset="-127"/>
                          <a:ea typeface="나눔스퀘어라운드 Light" panose="020B0600000101010101" pitchFamily="50" charset="-127"/>
                        </a:rPr>
                        <a:t>층별 현황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21590" cap="flat" cmpd="sng" algn="ctr">
                      <a:solidFill>
                        <a:srgbClr val="5D8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4EB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지하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1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층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(783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㎡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marL="64770" marR="64770" marT="17907" marB="17907" anchor="ctr">
                    <a:lnL w="21590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나눔스퀘어라운드 Light" panose="020B0600000101010101" pitchFamily="50" charset="-127"/>
                          <a:ea typeface="나눔스퀘어라운드 Light" panose="020B0600000101010101" pitchFamily="50" charset="-127"/>
                        </a:rPr>
                        <a:t>침실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4EB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3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인실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(15) 4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인실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(7) 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5D8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810546"/>
                  </a:ext>
                </a:extLst>
              </a:tr>
              <a:tr h="5770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1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층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(775.1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㎡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marL="64770" marR="64770" marT="17907" marB="17907" anchor="ctr">
                    <a:lnL w="21590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나눔스퀘어라운드 Light" panose="020B0600000101010101" pitchFamily="50" charset="-127"/>
                          <a:ea typeface="나눔스퀘어라운드 Light" panose="020B0600000101010101" pitchFamily="50" charset="-127"/>
                        </a:rPr>
                        <a:t>설립허가일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4EB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1995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년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7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월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10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일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5D8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104328"/>
                  </a:ext>
                </a:extLst>
              </a:tr>
              <a:tr h="57702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층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(700.34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㎡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marL="64770" marR="64770" marT="17907" marB="17907" anchor="ctr">
                    <a:lnL w="21590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나눔스퀘어라운드 Light" panose="020B0600000101010101" pitchFamily="50" charset="-127"/>
                          <a:ea typeface="나눔스퀘어라운드 Light" panose="020B0600000101010101" pitchFamily="50" charset="-127"/>
                        </a:rPr>
                        <a:t>장기요양지정일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4EB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2008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년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05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월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28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일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5D8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671423"/>
                  </a:ext>
                </a:extLst>
              </a:tr>
              <a:tr h="470791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나눔스퀘어라운드 Light" panose="020B0600000101010101" pitchFamily="50" charset="-127"/>
                          <a:ea typeface="나눔스퀘어라운드 Light" panose="020B0600000101010101" pitchFamily="50" charset="-127"/>
                        </a:rPr>
                        <a:t>지정관련법규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21590" cap="flat" cmpd="sng" algn="ctr">
                      <a:solidFill>
                        <a:srgbClr val="5D8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5D8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BF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노인복지법 제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35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조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노인장기요양보험법 제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31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조</a:t>
                      </a:r>
                    </a:p>
                  </a:txBody>
                  <a:tcPr marL="64770" marR="64770" marT="17907" marB="17907" anchor="ctr">
                    <a:lnL w="21590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5D8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effectLst/>
                          <a:latin typeface="나눔스퀘어라운드 Light" panose="020B0600000101010101" pitchFamily="50" charset="-127"/>
                          <a:ea typeface="나눔스퀘어라운드 Light" panose="020B0600000101010101" pitchFamily="50" charset="-127"/>
                        </a:rPr>
                        <a:t>시설 규모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5D8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B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대지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6,347㎡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5D8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4232"/>
                  </a:ext>
                </a:extLst>
              </a:tr>
              <a:tr h="74611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건평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88A5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5D8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2,257㎡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5D8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88A5C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5D8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044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917166A0-7C20-4ECE-AD9D-50E5A4EB6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" y="0"/>
            <a:ext cx="9121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68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85D0B3F-1AA8-4975-B78F-93D836478DDA}"/>
              </a:ext>
            </a:extLst>
          </p:cNvPr>
          <p:cNvSpPr txBox="1"/>
          <p:nvPr/>
        </p:nvSpPr>
        <p:spPr>
          <a:xfrm>
            <a:off x="516841" y="454894"/>
            <a:ext cx="5698104" cy="820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1. </a:t>
            </a:r>
            <a:r>
              <a:rPr lang="ko-KR" altLang="en-US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시설 개요 </a:t>
            </a:r>
            <a:endParaRPr lang="en-US" altLang="ko-KR" sz="20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011E87-F40F-4840-86CA-41FAB4BE290B}"/>
              </a:ext>
            </a:extLst>
          </p:cNvPr>
          <p:cNvSpPr txBox="1"/>
          <p:nvPr/>
        </p:nvSpPr>
        <p:spPr>
          <a:xfrm>
            <a:off x="516840" y="1234511"/>
            <a:ext cx="2671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002060"/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효자의 집 프로그램 소개  </a:t>
            </a:r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287DCA-8176-42C7-B361-37498A9C1928}"/>
              </a:ext>
            </a:extLst>
          </p:cNvPr>
          <p:cNvSpPr txBox="1"/>
          <p:nvPr/>
        </p:nvSpPr>
        <p:spPr>
          <a:xfrm>
            <a:off x="7711777" y="609329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3/22</a:t>
            </a:r>
            <a:endParaRPr lang="ko-KR" altLang="en-US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r"/>
            <a:endParaRPr lang="en-US" altLang="ko-KR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5150731-F8C2-439D-A68A-FAA8883B9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44824"/>
            <a:ext cx="3240360" cy="2961640"/>
          </a:xfrm>
          <a:prstGeom prst="rect">
            <a:avLst/>
          </a:prstGeom>
        </p:spPr>
      </p:pic>
      <p:graphicFrame>
        <p:nvGraphicFramePr>
          <p:cNvPr id="7" name="표 7">
            <a:extLst>
              <a:ext uri="{FF2B5EF4-FFF2-40B4-BE49-F238E27FC236}">
                <a16:creationId xmlns:a16="http://schemas.microsoft.com/office/drawing/2014/main" id="{749792CD-E378-4CA5-A574-7DE5CD10BC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482988"/>
              </p:ext>
            </p:extLst>
          </p:nvPr>
        </p:nvGraphicFramePr>
        <p:xfrm>
          <a:off x="502868" y="1844824"/>
          <a:ext cx="4285156" cy="2961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75901">
                  <a:extLst>
                    <a:ext uri="{9D8B030D-6E8A-4147-A177-3AD203B41FA5}">
                      <a16:colId xmlns:a16="http://schemas.microsoft.com/office/drawing/2014/main" val="2438687086"/>
                    </a:ext>
                  </a:extLst>
                </a:gridCol>
                <a:gridCol w="3509255">
                  <a:extLst>
                    <a:ext uri="{9D8B030D-6E8A-4147-A177-3AD203B41FA5}">
                      <a16:colId xmlns:a16="http://schemas.microsoft.com/office/drawing/2014/main" val="36014818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요일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프로그램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765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생활체조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125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통합미술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4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덩더쿵</a:t>
                      </a:r>
                      <a:r>
                        <a:rPr lang="ko-KR" altLang="en-US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 체조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112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동화구연</a:t>
                      </a:r>
                      <a:r>
                        <a:rPr lang="en-US" altLang="ko-KR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 </a:t>
                      </a:r>
                      <a:r>
                        <a:rPr lang="ko-KR" altLang="en-US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맞추기 인지활동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085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실버 레크리에이션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254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색칠활동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750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주일예배</a:t>
                      </a:r>
                      <a:r>
                        <a:rPr lang="en-US" altLang="ko-KR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 </a:t>
                      </a:r>
                      <a:r>
                        <a:rPr lang="ko-KR" altLang="en-US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마사지 활동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197816"/>
                  </a:ext>
                </a:extLst>
              </a:tr>
            </a:tbl>
          </a:graphicData>
        </a:graphic>
      </p:graphicFrame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B197EA8C-EA77-4C59-A1DC-13FA2633AB93}"/>
              </a:ext>
            </a:extLst>
          </p:cNvPr>
          <p:cNvSpPr/>
          <p:nvPr/>
        </p:nvSpPr>
        <p:spPr>
          <a:xfrm>
            <a:off x="553840" y="5435932"/>
            <a:ext cx="8036320" cy="4001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dirty="0">
                <a:solidFill>
                  <a:prstClr val="black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기타 </a:t>
            </a:r>
            <a:r>
              <a:rPr lang="en-US" altLang="ko-KR" sz="1600" dirty="0">
                <a:solidFill>
                  <a:prstClr val="black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: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방문공연 프로그램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,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요리교실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,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나들이 프로그램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,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원예 프로그램 등 다양한 프로그램 진행</a:t>
            </a:r>
          </a:p>
        </p:txBody>
      </p:sp>
    </p:spTree>
    <p:extLst>
      <p:ext uri="{BB962C8B-B14F-4D97-AF65-F5344CB8AC3E}">
        <p14:creationId xmlns:p14="http://schemas.microsoft.com/office/powerpoint/2010/main" val="3183373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nhn\바탕 화면\메모장\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711777" y="609329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4/22</a:t>
            </a:r>
            <a:endParaRPr lang="ko-KR" altLang="en-US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r"/>
            <a:endParaRPr lang="en-US" altLang="ko-KR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1581B9-6DC9-480D-A79C-76BA2F8ACF18}"/>
              </a:ext>
            </a:extLst>
          </p:cNvPr>
          <p:cNvSpPr txBox="1"/>
          <p:nvPr/>
        </p:nvSpPr>
        <p:spPr>
          <a:xfrm>
            <a:off x="520785" y="456586"/>
            <a:ext cx="5698104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2. </a:t>
            </a:r>
            <a:r>
              <a:rPr lang="ko-KR" altLang="en-US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추진배경 및 프로그램 목표</a:t>
            </a:r>
            <a:endParaRPr lang="en-US" altLang="ko-KR" sz="20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1554FC-8FB6-4CA2-A2EF-550F99179FE4}"/>
              </a:ext>
            </a:extLst>
          </p:cNvPr>
          <p:cNvSpPr txBox="1"/>
          <p:nvPr/>
        </p:nvSpPr>
        <p:spPr>
          <a:xfrm>
            <a:off x="775266" y="1278532"/>
            <a:ext cx="1060429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ts val="2000"/>
              </a:lnSpc>
              <a:buFontTx/>
              <a:buChar char="-"/>
            </a:pPr>
            <a:r>
              <a:rPr lang="ko-KR" altLang="en-US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추진배경</a:t>
            </a:r>
            <a:endParaRPr lang="en-US" altLang="ko-KR" sz="1500" b="0" spc="-50" dirty="0">
              <a:solidFill>
                <a:schemeClr val="tx2">
                  <a:lumMod val="75000"/>
                </a:schemeClr>
              </a:solidFill>
              <a:latin typeface="Rix락-Sans Regular" panose="00000500000000000000" pitchFamily="2" charset="-127"/>
              <a:ea typeface="Rix락-Sans Regular" panose="00000500000000000000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134B29-27D5-4E99-84FE-5EC72EA8D1DE}"/>
              </a:ext>
            </a:extLst>
          </p:cNvPr>
          <p:cNvSpPr txBox="1"/>
          <p:nvPr/>
        </p:nvSpPr>
        <p:spPr>
          <a:xfrm>
            <a:off x="5848697" y="542508"/>
            <a:ext cx="3726160" cy="1139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-120" dirty="0">
                <a:solidFill>
                  <a:srgbClr val="000000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노인생활 만족도 척도</a:t>
            </a:r>
            <a:endParaRPr lang="en-US" altLang="ko-KR" sz="1500" b="1" kern="0" spc="-120" dirty="0">
              <a:solidFill>
                <a:srgbClr val="000000"/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-120" dirty="0">
                <a:solidFill>
                  <a:srgbClr val="000000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조사기간 </a:t>
            </a:r>
            <a:r>
              <a:rPr lang="en-US" altLang="ko-KR" sz="1500" b="1" kern="0" spc="-120" dirty="0">
                <a:solidFill>
                  <a:srgbClr val="000000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: </a:t>
            </a:r>
            <a:r>
              <a:rPr lang="ko-KR" altLang="en-US" sz="1500" b="1" kern="0" spc="-120" dirty="0">
                <a:solidFill>
                  <a:srgbClr val="000000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r>
              <a:rPr lang="en-US" altLang="ko-KR" sz="1500" b="1" kern="0" spc="-120" dirty="0">
                <a:solidFill>
                  <a:srgbClr val="000000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2020. 01. 06. ~ 2020. 01. 16.</a:t>
            </a:r>
          </a:p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-120" dirty="0">
                <a:solidFill>
                  <a:srgbClr val="000000"/>
                </a:solidFill>
                <a:effectLst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조사대상 </a:t>
            </a:r>
            <a:r>
              <a:rPr lang="en-US" altLang="ko-KR" sz="1500" b="1" kern="0" spc="-120" dirty="0">
                <a:solidFill>
                  <a:srgbClr val="000000"/>
                </a:solidFill>
                <a:effectLst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: </a:t>
            </a:r>
            <a:r>
              <a:rPr lang="ko-KR" altLang="en-US" sz="1500" b="1" kern="0" spc="-120" dirty="0">
                <a:solidFill>
                  <a:srgbClr val="000000"/>
                </a:solidFill>
                <a:effectLst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효자의 어르신 </a:t>
            </a:r>
            <a:r>
              <a:rPr lang="en-US" altLang="ko-KR" sz="1500" b="1" kern="0" spc="-120" dirty="0">
                <a:solidFill>
                  <a:srgbClr val="000000"/>
                </a:solidFill>
                <a:effectLst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35</a:t>
            </a:r>
            <a:r>
              <a:rPr lang="ko-KR" altLang="en-US" sz="1500" b="1" kern="0" spc="-120" dirty="0">
                <a:solidFill>
                  <a:srgbClr val="000000"/>
                </a:solidFill>
                <a:effectLst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분</a:t>
            </a:r>
            <a:endParaRPr lang="en-US" altLang="ko-KR" sz="1500" b="1" kern="0" spc="-120" dirty="0">
              <a:solidFill>
                <a:srgbClr val="000000"/>
              </a:solidFill>
              <a:effectLst/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graphicFrame>
        <p:nvGraphicFramePr>
          <p:cNvPr id="12" name="표 12">
            <a:extLst>
              <a:ext uri="{FF2B5EF4-FFF2-40B4-BE49-F238E27FC236}">
                <a16:creationId xmlns:a16="http://schemas.microsoft.com/office/drawing/2014/main" id="{79A98982-68C8-4A3E-9F3D-202BCE212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507571"/>
              </p:ext>
            </p:extLst>
          </p:nvPr>
        </p:nvGraphicFramePr>
        <p:xfrm>
          <a:off x="555624" y="1688370"/>
          <a:ext cx="7975335" cy="2377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79942">
                  <a:extLst>
                    <a:ext uri="{9D8B030D-6E8A-4147-A177-3AD203B41FA5}">
                      <a16:colId xmlns:a16="http://schemas.microsoft.com/office/drawing/2014/main" val="3895324495"/>
                    </a:ext>
                  </a:extLst>
                </a:gridCol>
                <a:gridCol w="5002710">
                  <a:extLst>
                    <a:ext uri="{9D8B030D-6E8A-4147-A177-3AD203B41FA5}">
                      <a16:colId xmlns:a16="http://schemas.microsoft.com/office/drawing/2014/main" val="3490953452"/>
                    </a:ext>
                  </a:extLst>
                </a:gridCol>
                <a:gridCol w="2292683">
                  <a:extLst>
                    <a:ext uri="{9D8B030D-6E8A-4147-A177-3AD203B41FA5}">
                      <a16:colId xmlns:a16="http://schemas.microsoft.com/office/drawing/2014/main" val="1874027959"/>
                    </a:ext>
                  </a:extLst>
                </a:gridCol>
              </a:tblGrid>
              <a:tr h="49793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구분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항목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답변 비율</a:t>
                      </a:r>
                      <a:endParaRPr lang="en-US" altLang="ko-KR" sz="1500" dirty="0">
                        <a:solidFill>
                          <a:schemeClr val="tx1"/>
                        </a:solidFill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  <a:p>
                      <a:pPr algn="ctr" latinLnBrk="1"/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5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아주 그렇다</a:t>
                      </a: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 </a:t>
                      </a:r>
                      <a:r>
                        <a:rPr lang="ko-KR" altLang="en-US" sz="15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그렇다</a:t>
                      </a:r>
                      <a:r>
                        <a:rPr lang="en-US" altLang="ko-KR" sz="15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</a:t>
                      </a:r>
                      <a:r>
                        <a:rPr lang="ko-KR" altLang="en-US" sz="15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7637868"/>
                  </a:ext>
                </a:extLst>
              </a:tr>
              <a:tr h="290463">
                <a:tc rowSpan="5"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 i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우울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우울하고 매우 기분이 언짢다</a:t>
                      </a:r>
                      <a:r>
                        <a:rPr lang="en-US" altLang="ko-KR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</a:t>
                      </a:r>
                      <a:endParaRPr lang="ko-KR" altLang="en-US" sz="15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45%</a:t>
                      </a:r>
                      <a:endParaRPr lang="ko-KR" altLang="en-US" sz="15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9420435"/>
                  </a:ext>
                </a:extLst>
              </a:tr>
              <a:tr h="29046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슬퍼할 일들이 많이 있다</a:t>
                      </a:r>
                      <a:r>
                        <a:rPr lang="en-US" altLang="ko-KR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</a:t>
                      </a:r>
                      <a:endParaRPr lang="ko-KR" altLang="en-US" sz="15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40%</a:t>
                      </a:r>
                      <a:endParaRPr lang="ko-KR" altLang="en-US" sz="15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0174851"/>
                  </a:ext>
                </a:extLst>
              </a:tr>
              <a:tr h="501109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인생에 있어서 지금이 가장</a:t>
                      </a:r>
                      <a:endParaRPr lang="en-US" altLang="ko-KR" sz="15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  <a:p>
                      <a:pPr algn="ctr" latinLnBrk="1"/>
                      <a:r>
                        <a:rPr lang="ko-KR" altLang="en-US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처량하고 울적한 때다</a:t>
                      </a:r>
                      <a:r>
                        <a:rPr lang="en-US" altLang="ko-KR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 </a:t>
                      </a:r>
                      <a:endParaRPr lang="ko-KR" altLang="en-US" sz="15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50%</a:t>
                      </a:r>
                      <a:endParaRPr lang="ko-KR" altLang="en-US" sz="15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1988530"/>
                  </a:ext>
                </a:extLst>
              </a:tr>
              <a:tr h="29046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다른 사람에 비해서 자주 우울에 빠진다</a:t>
                      </a:r>
                      <a:r>
                        <a:rPr lang="en-US" altLang="ko-KR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</a:t>
                      </a:r>
                      <a:endParaRPr lang="ko-KR" altLang="en-US" sz="15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40%</a:t>
                      </a:r>
                      <a:endParaRPr lang="ko-KR" altLang="en-US" sz="15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9668241"/>
                  </a:ext>
                </a:extLst>
              </a:tr>
              <a:tr h="29046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일생에 있어서 지금이 가장 처량하고 울적한 때다</a:t>
                      </a:r>
                      <a:r>
                        <a:rPr lang="en-US" altLang="ko-KR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 </a:t>
                      </a:r>
                      <a:endParaRPr lang="ko-KR" altLang="en-US" sz="15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50%</a:t>
                      </a:r>
                      <a:endParaRPr lang="ko-KR" altLang="en-US" sz="15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7643751"/>
                  </a:ext>
                </a:extLst>
              </a:tr>
            </a:tbl>
          </a:graphicData>
        </a:graphic>
      </p:graphicFrame>
      <p:sp>
        <p:nvSpPr>
          <p:cNvPr id="3" name="폭발: 14pt 2">
            <a:extLst>
              <a:ext uri="{FF2B5EF4-FFF2-40B4-BE49-F238E27FC236}">
                <a16:creationId xmlns:a16="http://schemas.microsoft.com/office/drawing/2014/main" id="{0CD3F94E-4E53-4E21-B280-7966B673CA64}"/>
              </a:ext>
            </a:extLst>
          </p:cNvPr>
          <p:cNvSpPr/>
          <p:nvPr/>
        </p:nvSpPr>
        <p:spPr>
          <a:xfrm>
            <a:off x="5580112" y="2279222"/>
            <a:ext cx="1429284" cy="1415107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rgbClr val="FF0000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평균 </a:t>
            </a:r>
            <a:r>
              <a:rPr lang="en-US" altLang="ko-KR" b="1" dirty="0">
                <a:solidFill>
                  <a:srgbClr val="FF0000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45%</a:t>
            </a:r>
          </a:p>
        </p:txBody>
      </p:sp>
      <p:graphicFrame>
        <p:nvGraphicFramePr>
          <p:cNvPr id="4" name="표 12">
            <a:extLst>
              <a:ext uri="{FF2B5EF4-FFF2-40B4-BE49-F238E27FC236}">
                <a16:creationId xmlns:a16="http://schemas.microsoft.com/office/drawing/2014/main" id="{ABC2880F-358D-475E-9A41-0B5339397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511894"/>
              </p:ext>
            </p:extLst>
          </p:nvPr>
        </p:nvGraphicFramePr>
        <p:xfrm>
          <a:off x="555623" y="4032792"/>
          <a:ext cx="7975335" cy="209352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04008">
                  <a:extLst>
                    <a:ext uri="{9D8B030D-6E8A-4147-A177-3AD203B41FA5}">
                      <a16:colId xmlns:a16="http://schemas.microsoft.com/office/drawing/2014/main" val="3895324495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val="3490953452"/>
                    </a:ext>
                  </a:extLst>
                </a:gridCol>
                <a:gridCol w="1654703">
                  <a:extLst>
                    <a:ext uri="{9D8B030D-6E8A-4147-A177-3AD203B41FA5}">
                      <a16:colId xmlns:a16="http://schemas.microsoft.com/office/drawing/2014/main" val="1874027959"/>
                    </a:ext>
                  </a:extLst>
                </a:gridCol>
              </a:tblGrid>
              <a:tr h="45079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구분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항목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답변 비율</a:t>
                      </a:r>
                      <a:endParaRPr lang="en-US" altLang="ko-KR" sz="1300" dirty="0">
                        <a:solidFill>
                          <a:schemeClr val="tx1"/>
                        </a:solidFill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  <a:p>
                      <a:pPr algn="ctr" latinLnBrk="1"/>
                      <a:r>
                        <a:rPr lang="en-US" altLang="ko-KR" sz="13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(</a:t>
                      </a:r>
                      <a:r>
                        <a:rPr lang="ko-KR" altLang="en-US" sz="13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아주 그렇다</a:t>
                      </a:r>
                      <a:r>
                        <a:rPr lang="en-US" altLang="ko-KR" sz="13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, </a:t>
                      </a:r>
                      <a:r>
                        <a:rPr lang="ko-KR" altLang="en-US" sz="13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그렇다</a:t>
                      </a:r>
                      <a:r>
                        <a:rPr lang="en-US" altLang="ko-KR" sz="13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)</a:t>
                      </a:r>
                      <a:r>
                        <a:rPr lang="ko-KR" altLang="en-US" sz="1300" dirty="0">
                          <a:solidFill>
                            <a:schemeClr val="tx1"/>
                          </a:solidFill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7637868"/>
                  </a:ext>
                </a:extLst>
              </a:tr>
              <a:tr h="295832">
                <a:tc rowSpan="5"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 i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무료감</a:t>
                      </a:r>
                      <a:r>
                        <a:rPr lang="ko-KR" altLang="en-US" sz="1500" b="1" i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내가 하고 있는 일들은 옛날과 마찬가지로 지금도 흥미 있고 재미있다</a:t>
                      </a:r>
                      <a:r>
                        <a:rPr lang="en-US" altLang="ko-KR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</a:t>
                      </a:r>
                      <a:endParaRPr lang="ko-KR" altLang="en-US" sz="15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45%</a:t>
                      </a:r>
                      <a:endParaRPr lang="ko-KR" altLang="en-US" sz="15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9420435"/>
                  </a:ext>
                </a:extLst>
              </a:tr>
              <a:tr h="29583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하고 있는 일들은 그 어느 때보다 지금이 더욱 흥미가 있다</a:t>
                      </a:r>
                      <a:r>
                        <a:rPr lang="en-US" altLang="ko-KR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</a:t>
                      </a:r>
                      <a:endParaRPr lang="ko-KR" altLang="en-US" sz="15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40%</a:t>
                      </a:r>
                      <a:endParaRPr lang="ko-KR" altLang="en-US" sz="15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0174851"/>
                  </a:ext>
                </a:extLst>
              </a:tr>
              <a:tr h="32568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지금도 바쁘고 가치 있는 생활을 하고 있다</a:t>
                      </a:r>
                      <a:r>
                        <a:rPr lang="en-US" altLang="ko-KR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</a:t>
                      </a:r>
                      <a:endParaRPr lang="ko-KR" altLang="en-US" sz="15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50%</a:t>
                      </a:r>
                      <a:endParaRPr lang="ko-KR" altLang="en-US" sz="15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1988530"/>
                  </a:ext>
                </a:extLst>
              </a:tr>
              <a:tr h="29583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현재에 만족한 생활을 하고 있다</a:t>
                      </a:r>
                      <a:r>
                        <a:rPr lang="en-US" altLang="ko-KR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 </a:t>
                      </a:r>
                      <a:endParaRPr lang="ko-KR" altLang="en-US" sz="15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50%</a:t>
                      </a:r>
                      <a:endParaRPr lang="ko-KR" altLang="en-US" sz="15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9668241"/>
                  </a:ext>
                </a:extLst>
              </a:tr>
              <a:tr h="29583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일생에 있어서 지금이 가장 처량하고 울적한 때다</a:t>
                      </a:r>
                      <a:r>
                        <a:rPr lang="en-US" altLang="ko-KR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. </a:t>
                      </a:r>
                      <a:endParaRPr lang="ko-KR" altLang="en-US" sz="15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>
                          <a:latin typeface="조선일보명조" panose="02030304000000000000" pitchFamily="18" charset="-127"/>
                          <a:ea typeface="조선일보명조" panose="02030304000000000000" pitchFamily="18" charset="-127"/>
                          <a:cs typeface="조선일보명조" panose="02030304000000000000" pitchFamily="18" charset="-127"/>
                        </a:rPr>
                        <a:t>50%</a:t>
                      </a:r>
                      <a:endParaRPr lang="ko-KR" altLang="en-US" sz="1500" dirty="0">
                        <a:latin typeface="조선일보명조" panose="02030304000000000000" pitchFamily="18" charset="-127"/>
                        <a:ea typeface="조선일보명조" panose="02030304000000000000" pitchFamily="18" charset="-127"/>
                        <a:cs typeface="조선일보명조" panose="02030304000000000000" pitchFamily="18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7643751"/>
                  </a:ext>
                </a:extLst>
              </a:tr>
            </a:tbl>
          </a:graphicData>
        </a:graphic>
      </p:graphicFrame>
      <p:sp>
        <p:nvSpPr>
          <p:cNvPr id="5" name="폭발: 14pt 4">
            <a:extLst>
              <a:ext uri="{FF2B5EF4-FFF2-40B4-BE49-F238E27FC236}">
                <a16:creationId xmlns:a16="http://schemas.microsoft.com/office/drawing/2014/main" id="{1906DC00-3507-4090-887F-D7748AE83B23}"/>
              </a:ext>
            </a:extLst>
          </p:cNvPr>
          <p:cNvSpPr/>
          <p:nvPr/>
        </p:nvSpPr>
        <p:spPr>
          <a:xfrm>
            <a:off x="5949680" y="4632071"/>
            <a:ext cx="1762097" cy="1349537"/>
          </a:xfrm>
          <a:prstGeom prst="irregularSeal2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rgbClr val="FF0000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평균 </a:t>
            </a:r>
            <a:r>
              <a:rPr lang="en-US" altLang="ko-KR" b="1" dirty="0">
                <a:solidFill>
                  <a:srgbClr val="FF0000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2427906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nhn\바탕 화면\메모장\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718860" y="6148920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5/22</a:t>
            </a:r>
            <a:endParaRPr lang="ko-KR" altLang="en-US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r"/>
            <a:endParaRPr lang="en-US" altLang="ko-KR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1581B9-6DC9-480D-A79C-76BA2F8ACF18}"/>
              </a:ext>
            </a:extLst>
          </p:cNvPr>
          <p:cNvSpPr txBox="1"/>
          <p:nvPr/>
        </p:nvSpPr>
        <p:spPr>
          <a:xfrm>
            <a:off x="520785" y="456586"/>
            <a:ext cx="5698104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2. </a:t>
            </a:r>
            <a:r>
              <a:rPr lang="ko-KR" altLang="en-US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추진배경 및 프로그램 목표</a:t>
            </a:r>
            <a:endParaRPr lang="en-US" altLang="ko-KR" sz="20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1554FC-8FB6-4CA2-A2EF-550F99179FE4}"/>
              </a:ext>
            </a:extLst>
          </p:cNvPr>
          <p:cNvSpPr txBox="1"/>
          <p:nvPr/>
        </p:nvSpPr>
        <p:spPr>
          <a:xfrm>
            <a:off x="775266" y="1278532"/>
            <a:ext cx="1060429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ts val="2000"/>
              </a:lnSpc>
              <a:buFontTx/>
              <a:buChar char="-"/>
            </a:pPr>
            <a:r>
              <a:rPr lang="ko-KR" altLang="en-US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추진배경</a:t>
            </a:r>
            <a:endParaRPr lang="en-US" altLang="ko-KR" sz="1500" b="0" spc="-50" dirty="0">
              <a:solidFill>
                <a:schemeClr val="tx2">
                  <a:lumMod val="75000"/>
                </a:schemeClr>
              </a:solidFill>
              <a:latin typeface="Rix락-Sans Regular" panose="00000500000000000000" pitchFamily="2" charset="-127"/>
              <a:ea typeface="Rix락-Sans Regular" panose="00000500000000000000" pitchFamily="2" charset="-127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92C5874D-CD61-4281-8242-AC1F5EFC8EF5}"/>
              </a:ext>
            </a:extLst>
          </p:cNvPr>
          <p:cNvSpPr/>
          <p:nvPr/>
        </p:nvSpPr>
        <p:spPr>
          <a:xfrm>
            <a:off x="470749" y="1914936"/>
            <a:ext cx="4057755" cy="1297594"/>
          </a:xfrm>
          <a:prstGeom prst="roundRect">
            <a:avLst/>
          </a:prstGeom>
          <a:solidFill>
            <a:srgbClr val="FAC564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solidFill>
                <a:schemeClr val="tx1"/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" name="화살표: 줄무늬가 있는 오른쪽 2">
            <a:extLst>
              <a:ext uri="{FF2B5EF4-FFF2-40B4-BE49-F238E27FC236}">
                <a16:creationId xmlns:a16="http://schemas.microsoft.com/office/drawing/2014/main" id="{F62DA97E-978E-42BB-A5B8-17C9F3D85BAB}"/>
              </a:ext>
            </a:extLst>
          </p:cNvPr>
          <p:cNvSpPr/>
          <p:nvPr/>
        </p:nvSpPr>
        <p:spPr>
          <a:xfrm>
            <a:off x="4634716" y="3755878"/>
            <a:ext cx="734373" cy="424953"/>
          </a:xfrm>
          <a:prstGeom prst="stripedRightArrow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C0443C02-0C4D-4670-90A4-9AC4C9262CA0}"/>
              </a:ext>
            </a:extLst>
          </p:cNvPr>
          <p:cNvSpPr/>
          <p:nvPr/>
        </p:nvSpPr>
        <p:spPr>
          <a:xfrm>
            <a:off x="5479529" y="1914936"/>
            <a:ext cx="3168352" cy="12975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와상인 어르신들도 침상내에서 진행될 수 있는 프로그램이 무엇이 있을까</a:t>
            </a:r>
            <a:r>
              <a:rPr lang="en-US" altLang="ko-KR" sz="1300" b="1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? </a:t>
            </a:r>
            <a:endParaRPr lang="ko-KR" altLang="en-US" sz="1300" b="1" dirty="0">
              <a:solidFill>
                <a:schemeClr val="tx1"/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C165EF9C-4A35-4FAD-B7B7-A1C6CEFBC56D}"/>
              </a:ext>
            </a:extLst>
          </p:cNvPr>
          <p:cNvSpPr/>
          <p:nvPr/>
        </p:nvSpPr>
        <p:spPr>
          <a:xfrm>
            <a:off x="5486612" y="3426165"/>
            <a:ext cx="3168352" cy="12975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외부에 갈 수 없는 어르신들도 외부에 있다는 느낌을 받게 해드릴 수 있는 것은 </a:t>
            </a:r>
            <a:endParaRPr lang="en-US" altLang="ko-KR" sz="1300" b="1" dirty="0">
              <a:solidFill>
                <a:schemeClr val="tx1"/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ctr"/>
            <a:r>
              <a:rPr lang="ko-KR" altLang="en-US" sz="1300" b="1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무엇이 있을까</a:t>
            </a:r>
            <a:r>
              <a:rPr lang="en-US" altLang="ko-KR" sz="1300" b="1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? </a:t>
            </a:r>
            <a:r>
              <a:rPr lang="ko-KR" altLang="en-US" sz="1300" b="1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</a:p>
        </p:txBody>
      </p:sp>
      <p:sp>
        <p:nvSpPr>
          <p:cNvPr id="24" name="화살표: 줄무늬가 있는 오른쪽 23">
            <a:extLst>
              <a:ext uri="{FF2B5EF4-FFF2-40B4-BE49-F238E27FC236}">
                <a16:creationId xmlns:a16="http://schemas.microsoft.com/office/drawing/2014/main" id="{99A1A521-6CDA-4C91-B478-0DAA4EFD1E19}"/>
              </a:ext>
            </a:extLst>
          </p:cNvPr>
          <p:cNvSpPr/>
          <p:nvPr/>
        </p:nvSpPr>
        <p:spPr>
          <a:xfrm>
            <a:off x="4637210" y="2394290"/>
            <a:ext cx="734373" cy="424953"/>
          </a:xfrm>
          <a:prstGeom prst="stripedRightArrow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화살표: 줄무늬가 있는 오른쪽 25">
            <a:extLst>
              <a:ext uri="{FF2B5EF4-FFF2-40B4-BE49-F238E27FC236}">
                <a16:creationId xmlns:a16="http://schemas.microsoft.com/office/drawing/2014/main" id="{44EC3E2D-4930-40B2-B35D-932E4124F118}"/>
              </a:ext>
            </a:extLst>
          </p:cNvPr>
          <p:cNvSpPr/>
          <p:nvPr/>
        </p:nvSpPr>
        <p:spPr>
          <a:xfrm>
            <a:off x="4649515" y="5306939"/>
            <a:ext cx="734373" cy="424953"/>
          </a:xfrm>
          <a:prstGeom prst="stripedRightArrow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21E641A6-32CA-48BA-8DFC-12AA6C00296E}"/>
              </a:ext>
            </a:extLst>
          </p:cNvPr>
          <p:cNvSpPr/>
          <p:nvPr/>
        </p:nvSpPr>
        <p:spPr>
          <a:xfrm>
            <a:off x="5483071" y="4937392"/>
            <a:ext cx="3168352" cy="12115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젊은 시절로 잠시나마 돌아간 것 같은 느낌을 들게 하려면 어떤 프로그램이 있을까</a:t>
            </a:r>
            <a:r>
              <a:rPr lang="en-US" altLang="ko-KR" sz="1300" b="1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?</a:t>
            </a:r>
            <a:r>
              <a:rPr lang="ko-KR" altLang="en-US" sz="1300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1D7065-EF9B-487D-B807-CB06C87D6E8E}"/>
              </a:ext>
            </a:extLst>
          </p:cNvPr>
          <p:cNvSpPr txBox="1"/>
          <p:nvPr/>
        </p:nvSpPr>
        <p:spPr>
          <a:xfrm>
            <a:off x="1234150" y="2307393"/>
            <a:ext cx="3543173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300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“</a:t>
            </a:r>
            <a:r>
              <a:rPr lang="ko-KR" altLang="en-US" sz="1300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다른 노인네들은 거실에 나가 이야기도하고 </a:t>
            </a:r>
            <a:endParaRPr lang="en-US" altLang="ko-KR" sz="1300" dirty="0">
              <a:solidFill>
                <a:schemeClr val="tx1"/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ctr"/>
            <a:r>
              <a:rPr lang="ko-KR" altLang="en-US" sz="1300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      노는데 나는 이제 몸이 안 좋아 누워만 </a:t>
            </a:r>
            <a:endParaRPr lang="en-US" altLang="ko-KR" sz="1300" dirty="0">
              <a:solidFill>
                <a:schemeClr val="tx1"/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ctr"/>
            <a:r>
              <a:rPr lang="ko-KR" altLang="en-US" sz="1300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있으니</a:t>
            </a:r>
            <a:r>
              <a:rPr lang="en-US" altLang="ko-KR" sz="13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300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이제</a:t>
            </a:r>
            <a:r>
              <a:rPr lang="en-US" altLang="ko-KR" sz="1300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300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그러기가 어려워요</a:t>
            </a:r>
            <a:r>
              <a:rPr lang="en-US" altLang="ko-KR" sz="1300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.”</a:t>
            </a:r>
            <a:r>
              <a:rPr lang="ko-KR" altLang="en-US" sz="1300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A380BF6B-AFF0-4454-9D11-853813F0FA8D}"/>
              </a:ext>
            </a:extLst>
          </p:cNvPr>
          <p:cNvSpPr/>
          <p:nvPr/>
        </p:nvSpPr>
        <p:spPr>
          <a:xfrm>
            <a:off x="581735" y="2001002"/>
            <a:ext cx="965929" cy="1117779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AEB88128-4327-4CFC-8BE7-15A963239BD7}"/>
              </a:ext>
            </a:extLst>
          </p:cNvPr>
          <p:cNvGrpSpPr/>
          <p:nvPr/>
        </p:nvGrpSpPr>
        <p:grpSpPr>
          <a:xfrm>
            <a:off x="534484" y="2116861"/>
            <a:ext cx="1060429" cy="1114576"/>
            <a:chOff x="436621" y="2296248"/>
            <a:chExt cx="842702" cy="917822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5781A24D-BFF3-443A-A4EA-0D862262F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621" y="2296248"/>
              <a:ext cx="842702" cy="70172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A7DC1B-0FE5-40B7-9A7E-4C39066D54FA}"/>
                </a:ext>
              </a:extLst>
            </p:cNvPr>
            <p:cNvSpPr txBox="1"/>
            <p:nvPr/>
          </p:nvSpPr>
          <p:spPr>
            <a:xfrm>
              <a:off x="437416" y="2813960"/>
              <a:ext cx="8419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dirty="0">
                  <a:latin typeface="DX영화자막 M" panose="02020600000000000000" pitchFamily="18" charset="-127"/>
                  <a:ea typeface="DX영화자막 M" panose="02020600000000000000" pitchFamily="18" charset="-127"/>
                </a:rPr>
                <a:t>한</a:t>
              </a:r>
              <a:r>
                <a:rPr lang="en-US" altLang="ko-KR" sz="1000" dirty="0" err="1">
                  <a:latin typeface="DX영화자막 M" panose="02020600000000000000" pitchFamily="18" charset="-127"/>
                  <a:ea typeface="DX영화자막 M" panose="02020600000000000000" pitchFamily="18" charset="-127"/>
                </a:rPr>
                <a:t>oo</a:t>
              </a:r>
              <a:r>
                <a:rPr lang="ko-KR" altLang="en-US" sz="1000" dirty="0">
                  <a:latin typeface="DX영화자막 M" panose="02020600000000000000" pitchFamily="18" charset="-127"/>
                  <a:ea typeface="DX영화자막 M" panose="02020600000000000000" pitchFamily="18" charset="-127"/>
                </a:rPr>
                <a:t>어르신</a:t>
              </a:r>
              <a:endParaRPr lang="en-US" altLang="ko-KR" sz="1000" dirty="0">
                <a:latin typeface="DX영화자막 M" panose="02020600000000000000" pitchFamily="18" charset="-127"/>
                <a:ea typeface="DX영화자막 M" panose="02020600000000000000" pitchFamily="18" charset="-127"/>
              </a:endParaRPr>
            </a:p>
            <a:p>
              <a:pPr algn="ctr"/>
              <a:r>
                <a:rPr lang="en-US" altLang="ko-KR" sz="1000" dirty="0">
                  <a:latin typeface="DX영화자막 M" panose="02020600000000000000" pitchFamily="18" charset="-127"/>
                  <a:ea typeface="DX영화자막 M" panose="02020600000000000000" pitchFamily="18" charset="-127"/>
                </a:rPr>
                <a:t>(78)</a:t>
              </a:r>
              <a:endParaRPr lang="ko-KR" altLang="en-US" sz="1000" dirty="0">
                <a:latin typeface="DX영화자막 M" panose="02020600000000000000" pitchFamily="18" charset="-127"/>
                <a:ea typeface="DX영화자막 M" panose="02020600000000000000" pitchFamily="18" charset="-127"/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F14E2226-BE4E-4302-B245-CCF2039188AC}"/>
              </a:ext>
            </a:extLst>
          </p:cNvPr>
          <p:cNvGrpSpPr/>
          <p:nvPr/>
        </p:nvGrpSpPr>
        <p:grpSpPr>
          <a:xfrm>
            <a:off x="466735" y="3383131"/>
            <a:ext cx="4057755" cy="1297594"/>
            <a:chOff x="501439" y="3414455"/>
            <a:chExt cx="4057755" cy="1297594"/>
          </a:xfrm>
        </p:grpSpPr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id="{5420B763-7A3F-42A1-A1E8-DD7F1CD1FBAF}"/>
                </a:ext>
              </a:extLst>
            </p:cNvPr>
            <p:cNvSpPr/>
            <p:nvPr/>
          </p:nvSpPr>
          <p:spPr>
            <a:xfrm>
              <a:off x="501439" y="3414455"/>
              <a:ext cx="4057755" cy="1297594"/>
            </a:xfrm>
            <a:prstGeom prst="roundRect">
              <a:avLst/>
            </a:prstGeom>
            <a:solidFill>
              <a:srgbClr val="E9DDC6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endParaRPr>
            </a:p>
          </p:txBody>
        </p:sp>
        <p:sp>
          <p:nvSpPr>
            <p:cNvPr id="37" name="사각형: 둥근 모서리 36">
              <a:extLst>
                <a:ext uri="{FF2B5EF4-FFF2-40B4-BE49-F238E27FC236}">
                  <a16:creationId xmlns:a16="http://schemas.microsoft.com/office/drawing/2014/main" id="{638A6B05-95EC-4C75-A49F-2CD72DE63324}"/>
                </a:ext>
              </a:extLst>
            </p:cNvPr>
            <p:cNvSpPr/>
            <p:nvPr/>
          </p:nvSpPr>
          <p:spPr>
            <a:xfrm>
              <a:off x="611665" y="3500521"/>
              <a:ext cx="965929" cy="1117779"/>
            </a:xfrm>
            <a:prstGeom prst="roundRect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3B64E637-F86C-4EB4-AA8D-3263214E097A}"/>
                </a:ext>
              </a:extLst>
            </p:cNvPr>
            <p:cNvGrpSpPr/>
            <p:nvPr/>
          </p:nvGrpSpPr>
          <p:grpSpPr>
            <a:xfrm>
              <a:off x="626577" y="3692783"/>
              <a:ext cx="936104" cy="983273"/>
              <a:chOff x="389920" y="3360530"/>
              <a:chExt cx="936104" cy="983273"/>
            </a:xfrm>
          </p:grpSpPr>
          <p:pic>
            <p:nvPicPr>
              <p:cNvPr id="18" name="그림 17">
                <a:extLst>
                  <a:ext uri="{FF2B5EF4-FFF2-40B4-BE49-F238E27FC236}">
                    <a16:creationId xmlns:a16="http://schemas.microsoft.com/office/drawing/2014/main" id="{F3F1D595-FDFB-49FA-A702-9F621374E9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621" y="3360530"/>
                <a:ext cx="778745" cy="778745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DF96AFD-2F23-4198-A944-15F8C9580563}"/>
                  </a:ext>
                </a:extLst>
              </p:cNvPr>
              <p:cNvSpPr txBox="1"/>
              <p:nvPr/>
            </p:nvSpPr>
            <p:spPr>
              <a:xfrm>
                <a:off x="389920" y="3943693"/>
                <a:ext cx="9361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00" dirty="0">
                    <a:latin typeface="DX영화자막 M" panose="02020600000000000000" pitchFamily="18" charset="-127"/>
                    <a:ea typeface="DX영화자막 M" panose="02020600000000000000" pitchFamily="18" charset="-127"/>
                  </a:rPr>
                  <a:t>김</a:t>
                </a:r>
                <a:r>
                  <a:rPr lang="en-US" altLang="ko-KR" sz="1000" dirty="0" err="1">
                    <a:latin typeface="DX영화자막 M" panose="02020600000000000000" pitchFamily="18" charset="-127"/>
                    <a:ea typeface="DX영화자막 M" panose="02020600000000000000" pitchFamily="18" charset="-127"/>
                  </a:rPr>
                  <a:t>oo</a:t>
                </a:r>
                <a:r>
                  <a:rPr lang="en-US" altLang="ko-KR" sz="1000" dirty="0">
                    <a:latin typeface="DX영화자막 M" panose="02020600000000000000" pitchFamily="18" charset="-127"/>
                    <a:ea typeface="DX영화자막 M" panose="02020600000000000000" pitchFamily="18" charset="-127"/>
                  </a:rPr>
                  <a:t> </a:t>
                </a:r>
                <a:r>
                  <a:rPr lang="ko-KR" altLang="en-US" sz="1000" dirty="0">
                    <a:latin typeface="DX영화자막 M" panose="02020600000000000000" pitchFamily="18" charset="-127"/>
                    <a:ea typeface="DX영화자막 M" panose="02020600000000000000" pitchFamily="18" charset="-127"/>
                  </a:rPr>
                  <a:t>어르신</a:t>
                </a:r>
                <a:r>
                  <a:rPr lang="en-US" altLang="ko-KR" sz="1000" dirty="0">
                    <a:latin typeface="DX영화자막 M" panose="02020600000000000000" pitchFamily="18" charset="-127"/>
                    <a:ea typeface="DX영화자막 M" panose="02020600000000000000" pitchFamily="18" charset="-127"/>
                  </a:rPr>
                  <a:t>(78)</a:t>
                </a:r>
                <a:endParaRPr lang="ko-KR" altLang="en-US" sz="1000" dirty="0">
                  <a:latin typeface="DX영화자막 M" panose="02020600000000000000" pitchFamily="18" charset="-127"/>
                  <a:ea typeface="DX영화자막 M" panose="02020600000000000000" pitchFamily="18" charset="-127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7425E1-F93A-47FE-9ADF-0E8E26A7990F}"/>
                </a:ext>
              </a:extLst>
            </p:cNvPr>
            <p:cNvSpPr txBox="1"/>
            <p:nvPr/>
          </p:nvSpPr>
          <p:spPr>
            <a:xfrm>
              <a:off x="1562681" y="3683754"/>
              <a:ext cx="2925040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300" dirty="0">
                  <a:solidFill>
                    <a:schemeClr val="tx1"/>
                  </a:solidFill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“ </a:t>
              </a:r>
              <a:r>
                <a:rPr lang="ko-KR" altLang="en-US" sz="1300" dirty="0">
                  <a:solidFill>
                    <a:schemeClr val="tx1"/>
                  </a:solidFill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지난해에는 밖에 나들이도 잘 가고 했는데 시장도 가도 싶고 공원도 가고 싶고 바깥 바람도 쐬고 싶은데 코로나 </a:t>
              </a:r>
              <a:r>
                <a:rPr lang="en-US" altLang="ko-KR" sz="1300" dirty="0">
                  <a:solidFill>
                    <a:schemeClr val="tx1"/>
                  </a:solidFill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19</a:t>
              </a:r>
              <a:r>
                <a:rPr lang="ko-KR" altLang="en-US" sz="1300" dirty="0">
                  <a:solidFill>
                    <a:schemeClr val="tx1"/>
                  </a:solidFill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로 </a:t>
              </a:r>
              <a:r>
                <a:rPr lang="en-US" altLang="ko-KR" sz="1300" dirty="0">
                  <a:solidFill>
                    <a:schemeClr val="tx1"/>
                  </a:solidFill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 </a:t>
              </a:r>
              <a:r>
                <a:rPr lang="ko-KR" altLang="en-US" sz="1300" dirty="0">
                  <a:solidFill>
                    <a:schemeClr val="tx1"/>
                  </a:solidFill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나갈 수 없다는 게 너무나 답답해요</a:t>
              </a:r>
              <a:r>
                <a:rPr lang="en-US" altLang="ko-KR" sz="1300" dirty="0">
                  <a:solidFill>
                    <a:schemeClr val="tx1"/>
                  </a:solidFill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.”</a:t>
              </a:r>
              <a:endParaRPr lang="ko-KR" altLang="en-US" sz="1300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endParaRP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CA1A0EDA-CB07-4229-B51E-E68A49D8DA2F}"/>
              </a:ext>
            </a:extLst>
          </p:cNvPr>
          <p:cNvGrpSpPr/>
          <p:nvPr/>
        </p:nvGrpSpPr>
        <p:grpSpPr>
          <a:xfrm>
            <a:off x="474764" y="4851326"/>
            <a:ext cx="4057755" cy="1297594"/>
            <a:chOff x="501439" y="3414455"/>
            <a:chExt cx="4057755" cy="1297594"/>
          </a:xfrm>
          <a:solidFill>
            <a:srgbClr val="346D94"/>
          </a:solidFill>
        </p:grpSpPr>
        <p:sp>
          <p:nvSpPr>
            <p:cNvPr id="42" name="사각형: 둥근 모서리 41">
              <a:extLst>
                <a:ext uri="{FF2B5EF4-FFF2-40B4-BE49-F238E27FC236}">
                  <a16:creationId xmlns:a16="http://schemas.microsoft.com/office/drawing/2014/main" id="{8F442D71-BA7A-4DA1-92F9-193F7B222AE7}"/>
                </a:ext>
              </a:extLst>
            </p:cNvPr>
            <p:cNvSpPr/>
            <p:nvPr/>
          </p:nvSpPr>
          <p:spPr>
            <a:xfrm>
              <a:off x="501439" y="3414455"/>
              <a:ext cx="4057755" cy="1297594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endParaRPr>
            </a:p>
          </p:txBody>
        </p:sp>
        <p:sp>
          <p:nvSpPr>
            <p:cNvPr id="43" name="사각형: 둥근 모서리 42">
              <a:extLst>
                <a:ext uri="{FF2B5EF4-FFF2-40B4-BE49-F238E27FC236}">
                  <a16:creationId xmlns:a16="http://schemas.microsoft.com/office/drawing/2014/main" id="{DF9A8266-BE2A-43B0-9C49-B1CED4542B25}"/>
                </a:ext>
              </a:extLst>
            </p:cNvPr>
            <p:cNvSpPr/>
            <p:nvPr/>
          </p:nvSpPr>
          <p:spPr>
            <a:xfrm>
              <a:off x="611665" y="3500521"/>
              <a:ext cx="965929" cy="11177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591D1C2-7DD1-4BA5-94D8-BFD7ECECDE41}"/>
                </a:ext>
              </a:extLst>
            </p:cNvPr>
            <p:cNvSpPr txBox="1"/>
            <p:nvPr/>
          </p:nvSpPr>
          <p:spPr>
            <a:xfrm>
              <a:off x="1579155" y="3820545"/>
              <a:ext cx="2925040" cy="5232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tx1"/>
                  </a:solidFill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“ </a:t>
              </a:r>
              <a:r>
                <a:rPr lang="ko-KR" altLang="en-US" sz="1400" dirty="0">
                  <a:solidFill>
                    <a:schemeClr val="tx1"/>
                  </a:solidFill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나이가 들어 간다는 게 슬프네요</a:t>
              </a:r>
              <a:r>
                <a:rPr lang="en-US" altLang="ko-KR" sz="1400" dirty="0">
                  <a:solidFill>
                    <a:schemeClr val="tx1"/>
                  </a:solidFill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.. </a:t>
              </a:r>
            </a:p>
            <a:p>
              <a:pPr algn="ctr"/>
              <a:r>
                <a:rPr lang="ko-KR" altLang="en-US" sz="1400" dirty="0">
                  <a:solidFill>
                    <a:schemeClr val="tx1"/>
                  </a:solidFill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한번쯤은 젊은 시절로 돌아가고 싶어 </a:t>
              </a:r>
              <a:r>
                <a:rPr lang="en-US" altLang="ko-KR" sz="1400" dirty="0">
                  <a:solidFill>
                    <a:schemeClr val="tx1"/>
                  </a:solidFill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”</a:t>
              </a:r>
              <a:endParaRPr lang="ko-KR" altLang="en-US" sz="1400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7EE0ED6A-EF40-4BC4-B087-B03450DEE150}"/>
              </a:ext>
            </a:extLst>
          </p:cNvPr>
          <p:cNvGrpSpPr/>
          <p:nvPr/>
        </p:nvGrpSpPr>
        <p:grpSpPr>
          <a:xfrm>
            <a:off x="601982" y="5010735"/>
            <a:ext cx="908758" cy="1066511"/>
            <a:chOff x="405039" y="4446543"/>
            <a:chExt cx="874284" cy="926673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A4D953EA-BFC8-4332-A8A9-8F27A41D2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621" y="4446543"/>
              <a:ext cx="842702" cy="70172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202C078-7D0C-4B76-82D0-3E89FE1FC59D}"/>
                </a:ext>
              </a:extLst>
            </p:cNvPr>
            <p:cNvSpPr txBox="1"/>
            <p:nvPr/>
          </p:nvSpPr>
          <p:spPr>
            <a:xfrm>
              <a:off x="405039" y="4973106"/>
              <a:ext cx="8419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dirty="0">
                  <a:latin typeface="DX영화자막 M" panose="02020600000000000000" pitchFamily="18" charset="-127"/>
                  <a:ea typeface="DX영화자막 M" panose="02020600000000000000" pitchFamily="18" charset="-127"/>
                </a:rPr>
                <a:t>손</a:t>
              </a:r>
              <a:r>
                <a:rPr lang="en-US" altLang="ko-KR" sz="1000" dirty="0" err="1">
                  <a:latin typeface="DX영화자막 M" panose="02020600000000000000" pitchFamily="18" charset="-127"/>
                  <a:ea typeface="DX영화자막 M" panose="02020600000000000000" pitchFamily="18" charset="-127"/>
                </a:rPr>
                <a:t>oo</a:t>
              </a:r>
              <a:r>
                <a:rPr lang="ko-KR" altLang="en-US" sz="1000" dirty="0">
                  <a:latin typeface="DX영화자막 M" panose="02020600000000000000" pitchFamily="18" charset="-127"/>
                  <a:ea typeface="DX영화자막 M" panose="02020600000000000000" pitchFamily="18" charset="-127"/>
                </a:rPr>
                <a:t>어르신</a:t>
              </a:r>
              <a:endParaRPr lang="en-US" altLang="ko-KR" sz="1000" dirty="0">
                <a:latin typeface="DX영화자막 M" panose="02020600000000000000" pitchFamily="18" charset="-127"/>
                <a:ea typeface="DX영화자막 M" panose="02020600000000000000" pitchFamily="18" charset="-127"/>
              </a:endParaRPr>
            </a:p>
            <a:p>
              <a:pPr algn="ctr"/>
              <a:r>
                <a:rPr lang="en-US" altLang="ko-KR" sz="1000" dirty="0">
                  <a:latin typeface="DX영화자막 M" panose="02020600000000000000" pitchFamily="18" charset="-127"/>
                  <a:ea typeface="DX영화자막 M" panose="02020600000000000000" pitchFamily="18" charset="-127"/>
                </a:rPr>
                <a:t>(85)</a:t>
              </a:r>
              <a:endParaRPr lang="ko-KR" altLang="en-US" sz="1000" dirty="0">
                <a:latin typeface="DX영화자막 M" panose="02020600000000000000" pitchFamily="18" charset="-127"/>
                <a:ea typeface="DX영화자막 M" panose="02020600000000000000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9528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nhn\바탕 화면\메모장\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711777" y="609329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6/22</a:t>
            </a:r>
            <a:endParaRPr lang="ko-KR" altLang="en-US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r"/>
            <a:endParaRPr lang="en-US" altLang="ko-KR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1581B9-6DC9-480D-A79C-76BA2F8ACF18}"/>
              </a:ext>
            </a:extLst>
          </p:cNvPr>
          <p:cNvSpPr txBox="1"/>
          <p:nvPr/>
        </p:nvSpPr>
        <p:spPr>
          <a:xfrm>
            <a:off x="520785" y="456586"/>
            <a:ext cx="5698104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2. </a:t>
            </a:r>
            <a:r>
              <a:rPr lang="ko-KR" altLang="en-US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추진배경 및 프로그램 목표</a:t>
            </a:r>
            <a:endParaRPr lang="en-US" altLang="ko-KR" sz="20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1554FC-8FB6-4CA2-A2EF-550F99179FE4}"/>
              </a:ext>
            </a:extLst>
          </p:cNvPr>
          <p:cNvSpPr txBox="1"/>
          <p:nvPr/>
        </p:nvSpPr>
        <p:spPr>
          <a:xfrm>
            <a:off x="775267" y="1278532"/>
            <a:ext cx="102296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ts val="2000"/>
              </a:lnSpc>
              <a:buFontTx/>
              <a:buChar char="-"/>
            </a:pPr>
            <a:r>
              <a:rPr lang="ko-KR" altLang="en-US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추진배경</a:t>
            </a:r>
            <a:endParaRPr lang="en-US" altLang="ko-KR" sz="1500" b="0" spc="-50" dirty="0">
              <a:solidFill>
                <a:schemeClr val="tx2">
                  <a:lumMod val="75000"/>
                </a:schemeClr>
              </a:solidFill>
              <a:latin typeface="Rix락-Sans Regular" panose="00000500000000000000" pitchFamily="2" charset="-127"/>
              <a:ea typeface="Rix락-Sans Regular" panose="00000500000000000000" pitchFamily="2" charset="-127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C0443C02-0C4D-4670-90A4-9AC4C9262CA0}"/>
              </a:ext>
            </a:extLst>
          </p:cNvPr>
          <p:cNvSpPr/>
          <p:nvPr/>
        </p:nvSpPr>
        <p:spPr>
          <a:xfrm>
            <a:off x="775268" y="1865957"/>
            <a:ext cx="2649952" cy="83946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와상인 어르신들도 침상내에서 진행될 수 있는 프로그램이  무엇이 있을까</a:t>
            </a:r>
            <a:r>
              <a:rPr lang="en-US" altLang="ko-KR" sz="1200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? </a:t>
            </a:r>
            <a:endParaRPr lang="ko-KR" altLang="en-US" sz="1200" dirty="0">
              <a:solidFill>
                <a:schemeClr val="tx1"/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C165EF9C-4A35-4FAD-B7B7-A1C6CEFBC56D}"/>
              </a:ext>
            </a:extLst>
          </p:cNvPr>
          <p:cNvSpPr/>
          <p:nvPr/>
        </p:nvSpPr>
        <p:spPr>
          <a:xfrm>
            <a:off x="3491880" y="1865956"/>
            <a:ext cx="2304255" cy="83946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외부에 갈 수 없는 어르신들도 외부에 있다는 느낌을 받게 해드릴 수 있는 것은 무엇이 있을까</a:t>
            </a:r>
            <a:r>
              <a:rPr lang="en-US" altLang="ko-KR" sz="1200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? </a:t>
            </a:r>
            <a:r>
              <a:rPr lang="ko-KR" altLang="en-US" sz="1200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21E641A6-32CA-48BA-8DFC-12AA6C00296E}"/>
              </a:ext>
            </a:extLst>
          </p:cNvPr>
          <p:cNvSpPr/>
          <p:nvPr/>
        </p:nvSpPr>
        <p:spPr>
          <a:xfrm>
            <a:off x="5868144" y="1865955"/>
            <a:ext cx="2592288" cy="83946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젊은 시절로 돌아간 것 같은 느낌을 들게 하려면 어떤 프로그램이 있을까</a:t>
            </a:r>
            <a:r>
              <a:rPr lang="en-US" altLang="ko-KR" sz="1200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?</a:t>
            </a:r>
            <a:r>
              <a:rPr lang="ko-KR" altLang="en-US" sz="1200" dirty="0">
                <a:solidFill>
                  <a:schemeClr val="tx1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</a:p>
        </p:txBody>
      </p:sp>
      <p:sp>
        <p:nvSpPr>
          <p:cNvPr id="4" name="화살표: 오른쪽 3">
            <a:extLst>
              <a:ext uri="{FF2B5EF4-FFF2-40B4-BE49-F238E27FC236}">
                <a16:creationId xmlns:a16="http://schemas.microsoft.com/office/drawing/2014/main" id="{55A4C285-9A71-49B9-89E2-23DAAB01ED16}"/>
              </a:ext>
            </a:extLst>
          </p:cNvPr>
          <p:cNvSpPr/>
          <p:nvPr/>
        </p:nvSpPr>
        <p:spPr>
          <a:xfrm rot="5400000">
            <a:off x="4272126" y="2876857"/>
            <a:ext cx="599748" cy="551906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EEB7E0-C547-4EBA-9D07-3CF67F8FA592}"/>
              </a:ext>
            </a:extLst>
          </p:cNvPr>
          <p:cNvSpPr txBox="1"/>
          <p:nvPr/>
        </p:nvSpPr>
        <p:spPr>
          <a:xfrm>
            <a:off x="1722948" y="3600203"/>
            <a:ext cx="5698104" cy="1719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1. </a:t>
            </a:r>
            <a:r>
              <a:rPr lang="ko-KR" altLang="en-US" dirty="0"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어르신들이 외부에 와있는 기분이 드실 수 있는 프로그램을 구성</a:t>
            </a:r>
            <a:endParaRPr lang="en-US" altLang="ko-KR" dirty="0"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2. </a:t>
            </a:r>
            <a:r>
              <a:rPr lang="ko-KR" altLang="en-US" dirty="0"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와상 어르신들도 참여하실 수 있도록 직접 호실내에서 프로그램을 구성</a:t>
            </a:r>
            <a:endParaRPr lang="en-US" altLang="ko-KR" dirty="0"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3. </a:t>
            </a:r>
            <a:r>
              <a:rPr lang="ko-KR" altLang="en-US" dirty="0"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어르신들의 추억을 회상 시킬 수 있는 프로그램을 구성</a:t>
            </a:r>
            <a:endParaRPr lang="en-US" altLang="ko-KR" dirty="0"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4. </a:t>
            </a:r>
            <a:r>
              <a:rPr lang="ko-KR" altLang="en-US" dirty="0">
                <a:latin typeface="배달의민족 연성" panose="020B0600000101010101" pitchFamily="50" charset="-127"/>
                <a:ea typeface="배달의민족 연성" panose="020B0600000101010101" pitchFamily="50" charset="-127"/>
              </a:rPr>
              <a:t>어르신들의 잔존능력을 유지시킬 수 있는 프로그램을 구성</a:t>
            </a:r>
            <a:endParaRPr lang="en-US" altLang="ko-KR" dirty="0">
              <a:latin typeface="배달의민족 연성" panose="020B0600000101010101" pitchFamily="50" charset="-127"/>
              <a:ea typeface="배달의민족 연성" panose="020B0600000101010101" pitchFamily="50" charset="-127"/>
            </a:endParaRPr>
          </a:p>
        </p:txBody>
      </p:sp>
      <p:pic>
        <p:nvPicPr>
          <p:cNvPr id="6" name="그림 5" descr="음식, 시계이(가) 표시된 사진&#10;&#10;자동 생성된 설명">
            <a:extLst>
              <a:ext uri="{FF2B5EF4-FFF2-40B4-BE49-F238E27FC236}">
                <a16:creationId xmlns:a16="http://schemas.microsoft.com/office/drawing/2014/main" id="{61783951-9BE6-403C-AF9B-18A250018C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86" y="1760516"/>
            <a:ext cx="409961" cy="409961"/>
          </a:xfrm>
          <a:prstGeom prst="rect">
            <a:avLst/>
          </a:prstGeom>
        </p:spPr>
      </p:pic>
      <p:pic>
        <p:nvPicPr>
          <p:cNvPr id="28" name="그림 27" descr="음식, 시계이(가) 표시된 사진&#10;&#10;자동 생성된 설명">
            <a:extLst>
              <a:ext uri="{FF2B5EF4-FFF2-40B4-BE49-F238E27FC236}">
                <a16:creationId xmlns:a16="http://schemas.microsoft.com/office/drawing/2014/main" id="{E9FE3BB8-16AE-429E-8A20-0853BB8CB3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08" y="2442963"/>
            <a:ext cx="409973" cy="409973"/>
          </a:xfrm>
          <a:prstGeom prst="rect">
            <a:avLst/>
          </a:prstGeom>
        </p:spPr>
      </p:pic>
      <p:pic>
        <p:nvPicPr>
          <p:cNvPr id="30" name="그림 29" descr="음식, 시계이(가) 표시된 사진&#10;&#10;자동 생성된 설명">
            <a:extLst>
              <a:ext uri="{FF2B5EF4-FFF2-40B4-BE49-F238E27FC236}">
                <a16:creationId xmlns:a16="http://schemas.microsoft.com/office/drawing/2014/main" id="{057F4CBA-6F6A-4011-911B-EC54BF512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673" y="1663597"/>
            <a:ext cx="409962" cy="4099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30E9C6-1AEE-4E29-878F-77CF84DE832C}"/>
              </a:ext>
            </a:extLst>
          </p:cNvPr>
          <p:cNvSpPr txBox="1"/>
          <p:nvPr/>
        </p:nvSpPr>
        <p:spPr>
          <a:xfrm>
            <a:off x="1043607" y="5534954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“</a:t>
            </a:r>
            <a:r>
              <a:rPr lang="ko-KR" altLang="en-US" b="1" dirty="0">
                <a:solidFill>
                  <a:srgbClr val="FF0000"/>
                </a:solidFill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예전 기억을 떠올릴 수 있는 인지 회상 프로그램을 구상 계획</a:t>
            </a:r>
            <a:r>
              <a:rPr lang="en-US" altLang="ko-KR" b="1" dirty="0">
                <a:solidFill>
                  <a:srgbClr val="FF0000"/>
                </a:solidFill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”</a:t>
            </a:r>
            <a:r>
              <a:rPr lang="ko-KR" altLang="en-US" b="1" dirty="0">
                <a:solidFill>
                  <a:srgbClr val="FF0000"/>
                </a:solidFill>
                <a:latin typeface="DX몽블랑라운드ExB" panose="02020600000000000000" pitchFamily="18" charset="-127"/>
                <a:ea typeface="DX몽블랑라운드ExB" panose="02020600000000000000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8180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nhn\바탕 화면\메모장\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711777" y="609329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spc="-20" dirty="0">
                <a:solidFill>
                  <a:schemeClr val="accent1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7/22</a:t>
            </a:r>
            <a:endParaRPr lang="ko-KR" altLang="en-US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r"/>
            <a:endParaRPr lang="en-US" altLang="ko-KR" sz="1000" spc="-20" dirty="0">
              <a:solidFill>
                <a:schemeClr val="accent1">
                  <a:lumMod val="7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1581B9-6DC9-480D-A79C-76BA2F8ACF18}"/>
              </a:ext>
            </a:extLst>
          </p:cNvPr>
          <p:cNvSpPr txBox="1"/>
          <p:nvPr/>
        </p:nvSpPr>
        <p:spPr>
          <a:xfrm>
            <a:off x="520785" y="456586"/>
            <a:ext cx="5698104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en-US" altLang="ko-KR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2. </a:t>
            </a:r>
            <a:r>
              <a:rPr lang="ko-KR" altLang="en-US" sz="2000" b="0" spc="0" dirty="0">
                <a:solidFill>
                  <a:schemeClr val="tx2">
                    <a:lumMod val="75000"/>
                  </a:schemeClr>
                </a:solidFill>
                <a:latin typeface="경기천년바탕 Bold" panose="02020803020101020101" pitchFamily="18" charset="-127"/>
                <a:ea typeface="경기천년바탕 Bold" panose="02020803020101020101" pitchFamily="18" charset="-127"/>
              </a:rPr>
              <a:t>추진배경 및 프로그램 목표</a:t>
            </a:r>
            <a:endParaRPr lang="en-US" altLang="ko-KR" sz="2000" b="0" spc="0" dirty="0">
              <a:solidFill>
                <a:schemeClr val="tx2">
                  <a:lumMod val="75000"/>
                </a:schemeClr>
              </a:solidFill>
              <a:latin typeface="경기천년바탕 Bold" panose="02020803020101020101" pitchFamily="18" charset="-127"/>
              <a:ea typeface="경기천년바탕 Bold" panose="0202080302010102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1554FC-8FB6-4CA2-A2EF-550F99179FE4}"/>
              </a:ext>
            </a:extLst>
          </p:cNvPr>
          <p:cNvSpPr txBox="1"/>
          <p:nvPr/>
        </p:nvSpPr>
        <p:spPr>
          <a:xfrm>
            <a:off x="775266" y="1513964"/>
            <a:ext cx="156448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ts val="2000"/>
              </a:lnSpc>
              <a:buFontTx/>
              <a:buChar char="-"/>
            </a:pPr>
            <a:r>
              <a:rPr lang="ko-KR" altLang="en-US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프로그램 목적</a:t>
            </a:r>
            <a:endParaRPr lang="en-US" altLang="ko-KR" sz="1500" b="0" spc="-50" dirty="0">
              <a:solidFill>
                <a:schemeClr val="tx2">
                  <a:lumMod val="75000"/>
                </a:schemeClr>
              </a:solidFill>
              <a:latin typeface="Rix락-Sans Regular" panose="00000500000000000000" pitchFamily="2" charset="-127"/>
              <a:ea typeface="Rix락-Sans Regular" panose="00000500000000000000" pitchFamily="2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12CC46-4AE1-4D17-9C11-5C462049D685}"/>
              </a:ext>
            </a:extLst>
          </p:cNvPr>
          <p:cNvSpPr txBox="1"/>
          <p:nvPr/>
        </p:nvSpPr>
        <p:spPr>
          <a:xfrm>
            <a:off x="775266" y="1728311"/>
            <a:ext cx="6821070" cy="77066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-120" dirty="0">
                <a:solidFill>
                  <a:srgbClr val="000000"/>
                </a:solidFill>
                <a:effectLst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어르신의 과거 경험과 기억을 재생함으로써 기억력</a:t>
            </a:r>
            <a:r>
              <a:rPr lang="en-US" altLang="ko-KR" sz="1500" b="1" kern="0" spc="-120" dirty="0">
                <a:solidFill>
                  <a:srgbClr val="000000"/>
                </a:solidFill>
                <a:effectLst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1500" b="1" kern="0" spc="-120" dirty="0">
                <a:solidFill>
                  <a:srgbClr val="000000"/>
                </a:solidFill>
                <a:effectLst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인지기능을 자극하고 당시 느꼈던 긍정적인 기억을 경험할 수 있게 하여 </a:t>
            </a:r>
            <a:r>
              <a:rPr lang="ko-KR" altLang="en-US" sz="1500" b="1" kern="0" spc="-120" dirty="0">
                <a:solidFill>
                  <a:srgbClr val="000000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시설에 만족감을 느낄 수 있게 한다</a:t>
            </a:r>
            <a:r>
              <a:rPr lang="en-US" altLang="ko-KR" sz="1500" b="1" kern="0" spc="-120" dirty="0">
                <a:solidFill>
                  <a:srgbClr val="000000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 </a:t>
            </a:r>
            <a:endParaRPr lang="ko-KR" altLang="en-US" sz="1500" b="1" kern="0" spc="0" dirty="0">
              <a:solidFill>
                <a:srgbClr val="000000"/>
              </a:solidFill>
              <a:effectLst/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10AD3C-37C2-454B-8188-FF5DA03A3F20}"/>
              </a:ext>
            </a:extLst>
          </p:cNvPr>
          <p:cNvSpPr txBox="1"/>
          <p:nvPr/>
        </p:nvSpPr>
        <p:spPr>
          <a:xfrm>
            <a:off x="729948" y="4195749"/>
            <a:ext cx="1067199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ts val="2000"/>
              </a:lnSpc>
              <a:buFontTx/>
              <a:buChar char="-"/>
            </a:pPr>
            <a:r>
              <a:rPr lang="ko-KR" altLang="en-US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기대 효과 </a:t>
            </a:r>
            <a:endParaRPr lang="en-US" altLang="ko-KR" sz="1500" b="0" spc="-50" dirty="0">
              <a:solidFill>
                <a:schemeClr val="tx2">
                  <a:lumMod val="75000"/>
                </a:schemeClr>
              </a:solidFill>
              <a:latin typeface="Rix락-Sans Regular" panose="00000500000000000000" pitchFamily="2" charset="-127"/>
              <a:ea typeface="Rix락-Sans Regular" panose="00000500000000000000" pitchFamily="2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A79907-69AF-4611-9669-C455E25AFEB1}"/>
              </a:ext>
            </a:extLst>
          </p:cNvPr>
          <p:cNvSpPr txBox="1"/>
          <p:nvPr/>
        </p:nvSpPr>
        <p:spPr>
          <a:xfrm>
            <a:off x="742546" y="4544562"/>
            <a:ext cx="6246440" cy="1095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ea"/>
              <a:buAutoNum type="circleNumDbPlain"/>
            </a:pPr>
            <a:r>
              <a:rPr lang="ko-KR" altLang="en-US" sz="1500" b="1" kern="0" spc="-120" dirty="0">
                <a:solidFill>
                  <a:srgbClr val="000000"/>
                </a:solidFill>
                <a:effectLst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추억의 회상 프로그램 통해 간접 경험을 함으로써 치매를 예방한다</a:t>
            </a:r>
            <a:r>
              <a:rPr lang="en-US" altLang="ko-KR" sz="1500" b="1" kern="0" spc="-120" dirty="0">
                <a:solidFill>
                  <a:srgbClr val="000000"/>
                </a:solidFill>
                <a:effectLst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 </a:t>
            </a:r>
          </a:p>
          <a:p>
            <a:pPr marL="342900" marR="0" indent="-34290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circleNumDbPlain" startAt="2"/>
            </a:pPr>
            <a:r>
              <a:rPr lang="ko-KR" altLang="en-US" sz="1500" b="1" kern="0" spc="0" dirty="0">
                <a:solidFill>
                  <a:srgbClr val="000000"/>
                </a:solidFill>
                <a:effectLst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두뇌 자극을 통해 어르신들의 인지를 자극시켜 드린다</a:t>
            </a:r>
            <a:r>
              <a:rPr lang="en-US" altLang="ko-KR" sz="1500" b="1" kern="0" spc="0" dirty="0">
                <a:solidFill>
                  <a:srgbClr val="000000"/>
                </a:solidFill>
                <a:effectLst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</a:t>
            </a:r>
          </a:p>
          <a:p>
            <a:pPr marL="342900" marR="0" indent="-342900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circleNumDbPlain" startAt="2"/>
            </a:pPr>
            <a:r>
              <a:rPr lang="ko-KR" altLang="en-US" sz="15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회상프로그램을 통해 심리적 안정을 도모한다</a:t>
            </a:r>
            <a:r>
              <a:rPr lang="en-US" altLang="ko-KR" sz="1500" b="1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 </a:t>
            </a:r>
            <a:endParaRPr lang="ko-KR" altLang="en-US" sz="1500" b="1" kern="0" spc="0" dirty="0">
              <a:solidFill>
                <a:srgbClr val="000000"/>
              </a:solidFill>
              <a:effectLst/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06DA39-1087-47AB-99CC-AFB79C68C5FB}"/>
              </a:ext>
            </a:extLst>
          </p:cNvPr>
          <p:cNvSpPr txBox="1"/>
          <p:nvPr/>
        </p:nvSpPr>
        <p:spPr>
          <a:xfrm>
            <a:off x="741233" y="2594084"/>
            <a:ext cx="145450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ts val="7000"/>
              </a:lnSpc>
              <a:defRPr sz="6600" b="1" spc="-500">
                <a:gradFill>
                  <a:gsLst>
                    <a:gs pos="0">
                      <a:srgbClr val="0099FF">
                        <a:alpha val="62000"/>
                      </a:srgbClr>
                    </a:gs>
                    <a:gs pos="99000">
                      <a:srgbClr val="00B0F0">
                        <a:alpha val="78000"/>
                      </a:srgbClr>
                    </a:gs>
                  </a:gsLst>
                  <a:lin ang="2700000" scaled="0"/>
                </a:gradFill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lnSpc>
                <a:spcPts val="2000"/>
              </a:lnSpc>
              <a:buFontTx/>
              <a:buChar char="-"/>
            </a:pPr>
            <a:r>
              <a:rPr lang="ko-KR" altLang="en-US" sz="1500" b="0" spc="-50" dirty="0">
                <a:solidFill>
                  <a:schemeClr val="tx2">
                    <a:lumMod val="75000"/>
                  </a:schemeClr>
                </a:solidFill>
                <a:latin typeface="Rix락-Sans Regular" panose="00000500000000000000" pitchFamily="2" charset="-127"/>
                <a:ea typeface="Rix락-Sans Regular" panose="00000500000000000000" pitchFamily="2" charset="-127"/>
              </a:rPr>
              <a:t>프로그램 목표</a:t>
            </a:r>
            <a:endParaRPr lang="en-US" altLang="ko-KR" sz="1500" b="0" spc="-50" dirty="0">
              <a:solidFill>
                <a:schemeClr val="tx2">
                  <a:lumMod val="75000"/>
                </a:schemeClr>
              </a:solidFill>
              <a:latin typeface="Rix락-Sans Regular" panose="00000500000000000000" pitchFamily="2" charset="-127"/>
              <a:ea typeface="Rix락-Sans Regular" panose="00000500000000000000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C0AF6E-DCB2-430F-B9FF-653789651664}"/>
              </a:ext>
            </a:extLst>
          </p:cNvPr>
          <p:cNvSpPr txBox="1"/>
          <p:nvPr/>
        </p:nvSpPr>
        <p:spPr>
          <a:xfrm>
            <a:off x="775266" y="2808853"/>
            <a:ext cx="6246440" cy="1139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AutoNum type="circleNumDbPlain"/>
            </a:pPr>
            <a:r>
              <a:rPr lang="ko-KR" altLang="en-US" sz="1500" b="1" kern="0" spc="-120" dirty="0">
                <a:solidFill>
                  <a:srgbClr val="000000"/>
                </a:solidFill>
                <a:effectLst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추억의 회상 프로그램을 통해 어르신의 우울도를 낮춘다</a:t>
            </a:r>
            <a:r>
              <a:rPr lang="en-US" altLang="ko-KR" sz="1500" b="1" kern="0" spc="-120" dirty="0">
                <a:solidFill>
                  <a:srgbClr val="000000"/>
                </a:solidFill>
                <a:effectLst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</a:t>
            </a:r>
          </a:p>
          <a:p>
            <a:pPr marL="342900" indent="-342900" algn="just" fontAlgn="base">
              <a:lnSpc>
                <a:spcPct val="160000"/>
              </a:lnSpc>
              <a:buFontTx/>
              <a:buAutoNum type="circleNumDbPlain"/>
            </a:pPr>
            <a:r>
              <a:rPr lang="ko-KR" altLang="en-US" sz="1500" b="1" kern="0" spc="-120" dirty="0">
                <a:solidFill>
                  <a:srgbClr val="000000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추억의 회상 프로그램을 통해 노인 생활만족도를 높인다</a:t>
            </a:r>
            <a:r>
              <a:rPr lang="en-US" altLang="ko-KR" sz="1500" b="1" kern="0" spc="-120" dirty="0">
                <a:solidFill>
                  <a:srgbClr val="000000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</a:t>
            </a:r>
          </a:p>
          <a:p>
            <a:pPr marL="342900" indent="-342900" algn="just" fontAlgn="base">
              <a:lnSpc>
                <a:spcPct val="160000"/>
              </a:lnSpc>
              <a:buFontTx/>
              <a:buAutoNum type="circleNumDbPlain"/>
            </a:pPr>
            <a:r>
              <a:rPr lang="ko-KR" altLang="en-US" sz="1500" b="1" kern="0" spc="-120" dirty="0">
                <a:solidFill>
                  <a:srgbClr val="000000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추억의 회상 프로그램을 통해  </a:t>
            </a:r>
            <a:r>
              <a:rPr lang="ko-KR" altLang="en-US" sz="1500" b="1" kern="0" spc="0" dirty="0">
                <a:solidFill>
                  <a:srgbClr val="000000"/>
                </a:solidFill>
                <a:effectLst/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신체의 잔존 및 인지기능 유지 및 증진</a:t>
            </a:r>
            <a:r>
              <a:rPr lang="ko-KR" altLang="en-US" sz="1500" b="1" kern="0" dirty="0">
                <a:solidFill>
                  <a:srgbClr val="000000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한다</a:t>
            </a:r>
            <a:r>
              <a:rPr lang="en-US" altLang="ko-KR" sz="1500" b="1" kern="0" dirty="0">
                <a:solidFill>
                  <a:srgbClr val="000000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 </a:t>
            </a:r>
            <a:endParaRPr lang="ko-KR" altLang="en-US" sz="1500" b="1" kern="0" spc="0" dirty="0">
              <a:solidFill>
                <a:srgbClr val="000000"/>
              </a:solidFill>
              <a:effectLst/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4514C64-027C-43FE-BB1E-28DE7D5B3B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890" y="4591305"/>
            <a:ext cx="1501991" cy="150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01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사용자 지정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3F3F3F"/>
      </a:folHlink>
    </a:clrScheme>
    <a:fontScheme name="나눔고딕">
      <a:majorFont>
        <a:latin typeface="나눔고딕"/>
        <a:ea typeface="나눔고딕"/>
        <a:cs typeface=""/>
      </a:majorFont>
      <a:minorFont>
        <a:latin typeface="나눔고딕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8186</TotalTime>
  <Words>1665</Words>
  <Application>Microsoft Office PowerPoint</Application>
  <PresentationFormat>화면 슬라이드 쇼(4:3)</PresentationFormat>
  <Paragraphs>336</Paragraphs>
  <Slides>25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40" baseType="lpstr">
      <vt:lpstr>나눔스퀘어라운드 Light</vt:lpstr>
      <vt:lpstr>조선일보명조</vt:lpstr>
      <vt:lpstr>나눔바른고딕 Light</vt:lpstr>
      <vt:lpstr>맑은 고딕</vt:lpstr>
      <vt:lpstr>배달의민족 연성</vt:lpstr>
      <vt:lpstr>Rix락-Sans Regular</vt:lpstr>
      <vt:lpstr>나눔손글씨 펜</vt:lpstr>
      <vt:lpstr>DX영화자막 M</vt:lpstr>
      <vt:lpstr>DX몽블랑라운드ExB</vt:lpstr>
      <vt:lpstr>나눔고딕</vt:lpstr>
      <vt:lpstr>경기천년바탕 Bold</vt:lpstr>
      <vt:lpstr>함초롬바탕</vt:lpstr>
      <vt:lpstr>Arial</vt:lpstr>
      <vt:lpstr>1훈떡볶이 R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네이버 한글캠페인</dc:creator>
  <cp:lastModifiedBy>user</cp:lastModifiedBy>
  <cp:revision>972</cp:revision>
  <cp:lastPrinted>2020-09-17T05:16:07Z</cp:lastPrinted>
  <dcterms:created xsi:type="dcterms:W3CDTF">2011-09-02T09:01:33Z</dcterms:created>
  <dcterms:modified xsi:type="dcterms:W3CDTF">2020-10-16T08:52:29Z</dcterms:modified>
</cp:coreProperties>
</file>