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8" r:id="rId2"/>
    <p:sldId id="507" r:id="rId3"/>
    <p:sldId id="573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5" r:id="rId18"/>
    <p:sldId id="577" r:id="rId19"/>
    <p:sldId id="576" r:id="rId20"/>
    <p:sldId id="347" r:id="rId21"/>
  </p:sldIdLst>
  <p:sldSz cx="10693400" cy="7561263"/>
  <p:notesSz cx="6889750" cy="10021888"/>
  <p:embeddedFontLst>
    <p:embeddedFont>
      <p:font typeface="Arial Unicode MS" panose="020B0604020202020204" pitchFamily="50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HY견고딕" panose="02030600000101010101" pitchFamily="18" charset="-127"/>
      <p:regular r:id="rId27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00"/>
    <a:srgbClr val="CCFFFF"/>
    <a:srgbClr val="FFFF99"/>
    <a:srgbClr val="CCFFCC"/>
    <a:srgbClr val="99FFCC"/>
    <a:srgbClr val="FF3300"/>
    <a:srgbClr val="FF9999"/>
    <a:srgbClr val="FF5050"/>
    <a:srgbClr val="8F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5" autoAdjust="0"/>
    <p:restoredTop sz="87882" autoAdjust="0"/>
  </p:normalViewPr>
  <p:slideViewPr>
    <p:cSldViewPr>
      <p:cViewPr>
        <p:scale>
          <a:sx n="100" d="100"/>
          <a:sy n="100" d="100"/>
        </p:scale>
        <p:origin x="-1332" y="-3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3106"/>
    </p:cViewPr>
  </p:sorterViewPr>
  <p:notesViewPr>
    <p:cSldViewPr>
      <p:cViewPr varScale="1">
        <p:scale>
          <a:sx n="64" d="100"/>
          <a:sy n="64" d="100"/>
        </p:scale>
        <p:origin x="-3173" y="-8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지남력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기억등록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주의집중및계산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기억회상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언어및시공간구성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269184"/>
        <c:axId val="48270720"/>
      </c:barChart>
      <c:catAx>
        <c:axId val="482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270720"/>
        <c:crosses val="autoZero"/>
        <c:auto val="1"/>
        <c:lblAlgn val="ctr"/>
        <c:lblOffset val="100"/>
        <c:noMultiLvlLbl val="0"/>
      </c:catAx>
      <c:valAx>
        <c:axId val="48270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269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77226660669497"/>
          <c:y val="7.698602733913254E-2"/>
          <c:w val="0.78455466786610062"/>
          <c:h val="0.25133087064400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남자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낙상 위험 낮음</c:v>
                </c:pt>
                <c:pt idx="1">
                  <c:v>낙상 위험 높음</c:v>
                </c:pt>
                <c:pt idx="2">
                  <c:v>낙상 위험 아주 높음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여자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낙상 위험 낮음</c:v>
                </c:pt>
                <c:pt idx="1">
                  <c:v>낙상 위험 높음</c:v>
                </c:pt>
                <c:pt idx="2">
                  <c:v>낙상 위험 아주 높음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13120"/>
        <c:axId val="138614656"/>
      </c:barChart>
      <c:catAx>
        <c:axId val="13861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ko-KR"/>
          </a:p>
        </c:txPr>
        <c:crossAx val="138614656"/>
        <c:crosses val="autoZero"/>
        <c:auto val="1"/>
        <c:lblAlgn val="ctr"/>
        <c:lblOffset val="100"/>
        <c:noMultiLvlLbl val="0"/>
      </c:catAx>
      <c:valAx>
        <c:axId val="13861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ko-KR"/>
          </a:p>
        </c:txPr>
        <c:crossAx val="138613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완전의존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심한의존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중증도 의존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경도 의존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최소 의존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644480"/>
        <c:axId val="138740480"/>
      </c:barChart>
      <c:catAx>
        <c:axId val="1386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8740480"/>
        <c:crosses val="autoZero"/>
        <c:auto val="1"/>
        <c:lblAlgn val="ctr"/>
        <c:lblOffset val="100"/>
        <c:noMultiLvlLbl val="0"/>
      </c:catAx>
      <c:valAx>
        <c:axId val="13874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644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77226660669497"/>
          <c:y val="2.5545194052512678E-2"/>
          <c:w val="0.78455466786610062"/>
          <c:h val="0.25133087064400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정상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우울의심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중도우울증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심한우울증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검사불가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762112"/>
        <c:axId val="138763648"/>
      </c:barChart>
      <c:catAx>
        <c:axId val="1387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8763648"/>
        <c:crosses val="autoZero"/>
        <c:auto val="1"/>
        <c:lblAlgn val="ctr"/>
        <c:lblOffset val="100"/>
        <c:noMultiLvlLbl val="0"/>
      </c:catAx>
      <c:valAx>
        <c:axId val="13876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762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77226660669497"/>
          <c:y val="2.5545194052512678E-2"/>
          <c:w val="0.78455466786610062"/>
          <c:h val="0.25133087064400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활동전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활동후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157184"/>
        <c:axId val="256158720"/>
      </c:radarChart>
      <c:catAx>
        <c:axId val="2561571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ko-KR"/>
          </a:p>
        </c:txPr>
        <c:crossAx val="256158720"/>
        <c:crosses val="autoZero"/>
        <c:auto val="1"/>
        <c:lblAlgn val="ctr"/>
        <c:lblOffset val="100"/>
        <c:noMultiLvlLbl val="0"/>
      </c:catAx>
      <c:valAx>
        <c:axId val="2561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ko-KR"/>
          </a:p>
        </c:txPr>
        <c:crossAx val="25615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57979882577154"/>
          <c:y val="0.43057087572280328"/>
          <c:w val="0.18674395655384696"/>
          <c:h val="0.13254650998373918"/>
        </c:manualLayout>
      </c:layout>
      <c:overlay val="0"/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02B3E-3A77-4427-934C-6FD67F8A19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87595127-FBC6-47E6-8EB0-1CC7F30F4517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건강 검진 항목을 늘리고 측정 데이터의 추이 관리를 통해 어르신이 자신의 건강 상태를 아시고 건강에 관심을 갖도록 </a:t>
          </a:r>
          <a:r>
            <a:rPr lang="ko-KR" altLang="en-US" sz="1400" dirty="0" smtClean="0"/>
            <a:t>하며 </a:t>
          </a:r>
          <a:r>
            <a:rPr lang="ko-KR" altLang="en-US" sz="1400" dirty="0" smtClean="0"/>
            <a:t>심리 상담시간을 통해 어르신의 욕구를 잘 파악하여 급여 </a:t>
          </a:r>
          <a:r>
            <a:rPr lang="ko-KR" altLang="en-US" sz="1400" dirty="0" err="1" smtClean="0"/>
            <a:t>제공시</a:t>
          </a:r>
          <a:r>
            <a:rPr lang="ko-KR" altLang="en-US" sz="1400" dirty="0" smtClean="0"/>
            <a:t> 반영</a:t>
          </a:r>
          <a:endParaRPr lang="ko-KR" altLang="en-US" sz="1400" dirty="0"/>
        </a:p>
      </dgm:t>
    </dgm:pt>
    <dgm:pt modelId="{14D035B4-1EEB-4F71-B7CE-1CF0DA0CEFE7}" type="parTrans" cxnId="{FDC34055-B6B8-4C03-B97E-D4C5E3830596}">
      <dgm:prSet/>
      <dgm:spPr/>
      <dgm:t>
        <a:bodyPr/>
        <a:lstStyle/>
        <a:p>
          <a:pPr latinLnBrk="1"/>
          <a:endParaRPr lang="ko-KR" altLang="en-US"/>
        </a:p>
      </dgm:t>
    </dgm:pt>
    <dgm:pt modelId="{33D4EB20-B421-419D-BB3B-2F6018593BAB}" type="sibTrans" cxnId="{FDC34055-B6B8-4C03-B97E-D4C5E3830596}">
      <dgm:prSet/>
      <dgm:spPr/>
      <dgm:t>
        <a:bodyPr/>
        <a:lstStyle/>
        <a:p>
          <a:pPr latinLnBrk="1"/>
          <a:endParaRPr lang="ko-KR" altLang="en-US"/>
        </a:p>
      </dgm:t>
    </dgm:pt>
    <dgm:pt modelId="{3EE756EC-B821-4BB9-8166-D0AEFD308449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코로나</a:t>
          </a:r>
          <a:r>
            <a:rPr lang="en-US" altLang="ko-KR" sz="1400" dirty="0" smtClean="0"/>
            <a:t>-19</a:t>
          </a:r>
          <a:r>
            <a:rPr lang="ko-KR" altLang="en-US" sz="1400" dirty="0" smtClean="0"/>
            <a:t>로 </a:t>
          </a:r>
          <a:r>
            <a:rPr lang="ko-KR" altLang="en-US" sz="1400" dirty="0" smtClean="0"/>
            <a:t>인해 </a:t>
          </a:r>
          <a:r>
            <a:rPr lang="ko-KR" altLang="en-US" sz="1400" dirty="0" smtClean="0"/>
            <a:t>프로그램 진행의 </a:t>
          </a:r>
          <a:r>
            <a:rPr lang="ko-KR" altLang="en-US" sz="1400" dirty="0" smtClean="0"/>
            <a:t>어려움이 </a:t>
          </a:r>
          <a:r>
            <a:rPr lang="ko-KR" altLang="en-US" sz="1400" dirty="0" smtClean="0"/>
            <a:t>많지만 안전한 </a:t>
          </a:r>
          <a:r>
            <a:rPr lang="ko-KR" altLang="en-US" sz="1400" dirty="0" smtClean="0"/>
            <a:t>프로그램 운영이 될 수 있도록 </a:t>
          </a:r>
          <a:r>
            <a:rPr lang="ko-KR" altLang="en-US" sz="1400" dirty="0" smtClean="0"/>
            <a:t>하고 </a:t>
          </a:r>
          <a:r>
            <a:rPr lang="ko-KR" altLang="en-US" sz="1400" dirty="0" smtClean="0"/>
            <a:t>수의 계산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수 세기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얼마일까요 등의 다른 인지 프로그램과 연계하여 주의 집중 및 </a:t>
          </a:r>
          <a:r>
            <a:rPr lang="ko-KR" altLang="en-US" sz="1400" dirty="0" smtClean="0"/>
            <a:t>계산 </a:t>
          </a:r>
          <a:r>
            <a:rPr lang="ko-KR" altLang="en-US" sz="1400" dirty="0" smtClean="0"/>
            <a:t>인지 </a:t>
          </a:r>
          <a:r>
            <a:rPr lang="ko-KR" altLang="en-US" sz="1400" dirty="0" smtClean="0"/>
            <a:t>기능에 개선이 되도록 운영</a:t>
          </a:r>
          <a:endParaRPr lang="ko-KR" altLang="en-US" sz="1400" dirty="0"/>
        </a:p>
      </dgm:t>
    </dgm:pt>
    <dgm:pt modelId="{66D1411B-89C9-4BB4-9CB5-BA3851A46111}" type="parTrans" cxnId="{CEB1E57B-3FC1-4026-99C6-AAEDE3528535}">
      <dgm:prSet/>
      <dgm:spPr/>
      <dgm:t>
        <a:bodyPr/>
        <a:lstStyle/>
        <a:p>
          <a:pPr latinLnBrk="1"/>
          <a:endParaRPr lang="ko-KR" altLang="en-US"/>
        </a:p>
      </dgm:t>
    </dgm:pt>
    <dgm:pt modelId="{0C697DDC-C117-404B-8697-2DB894395FE0}" type="sibTrans" cxnId="{CEB1E57B-3FC1-4026-99C6-AAEDE3528535}">
      <dgm:prSet/>
      <dgm:spPr/>
      <dgm:t>
        <a:bodyPr/>
        <a:lstStyle/>
        <a:p>
          <a:pPr latinLnBrk="1"/>
          <a:endParaRPr lang="ko-KR" altLang="en-US"/>
        </a:p>
      </dgm:t>
    </dgm:pt>
    <dgm:pt modelId="{F34CDAE9-F7C8-4071-9E4D-BB360D256BA8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동아리 반을 두 </a:t>
          </a:r>
          <a:r>
            <a:rPr lang="ko-KR" altLang="en-US" sz="1400" dirty="0" err="1" smtClean="0"/>
            <a:t>개반을</a:t>
          </a:r>
          <a:r>
            <a:rPr lang="ko-KR" altLang="en-US" sz="1400" dirty="0" smtClean="0"/>
            <a:t> 더 신설하여 어르신들이 다양하게 선택하실 수 있도록 </a:t>
          </a:r>
          <a:r>
            <a:rPr lang="ko-KR" altLang="en-US" sz="1400" dirty="0" err="1" smtClean="0"/>
            <a:t>하고연말</a:t>
          </a:r>
          <a:r>
            <a:rPr lang="ko-KR" altLang="en-US" sz="1400" dirty="0" smtClean="0"/>
            <a:t> 가족 </a:t>
          </a:r>
          <a:r>
            <a:rPr lang="ko-KR" altLang="en-US" sz="1400" dirty="0" err="1" smtClean="0"/>
            <a:t>초청시에</a:t>
          </a:r>
          <a:r>
            <a:rPr lang="ko-KR" altLang="en-US" sz="1400" dirty="0" smtClean="0"/>
            <a:t> 동아리 반의 활동을 발표하며 가족 간의 유대 관계를 잘 형성하고 어르신들이 </a:t>
          </a:r>
          <a:r>
            <a:rPr lang="ko-KR" altLang="en-US" sz="1400" dirty="0" err="1" smtClean="0"/>
            <a:t>자심감을</a:t>
          </a:r>
          <a:r>
            <a:rPr lang="ko-KR" altLang="en-US" sz="1400" dirty="0" smtClean="0"/>
            <a:t> </a:t>
          </a:r>
          <a:r>
            <a:rPr lang="ko-KR" altLang="en-US" sz="1400" dirty="0" err="1" smtClean="0"/>
            <a:t>갖을</a:t>
          </a:r>
          <a:r>
            <a:rPr lang="ko-KR" altLang="en-US" sz="1400" dirty="0" smtClean="0"/>
            <a:t> 수 있도록 운영</a:t>
          </a:r>
          <a:endParaRPr lang="ko-KR" altLang="en-US" sz="1400" dirty="0"/>
        </a:p>
      </dgm:t>
    </dgm:pt>
    <dgm:pt modelId="{53C56D7C-1CA0-46BD-9F36-6E437C6D483B}" type="parTrans" cxnId="{44AFB291-9D27-4401-91CD-95EE7187CA26}">
      <dgm:prSet/>
      <dgm:spPr/>
      <dgm:t>
        <a:bodyPr/>
        <a:lstStyle/>
        <a:p>
          <a:pPr latinLnBrk="1"/>
          <a:endParaRPr lang="ko-KR" altLang="en-US"/>
        </a:p>
      </dgm:t>
    </dgm:pt>
    <dgm:pt modelId="{A6DC643B-2AF7-4CD2-9BD6-F1DF29F63A26}" type="sibTrans" cxnId="{44AFB291-9D27-4401-91CD-95EE7187CA26}">
      <dgm:prSet/>
      <dgm:spPr/>
      <dgm:t>
        <a:bodyPr/>
        <a:lstStyle/>
        <a:p>
          <a:pPr latinLnBrk="1"/>
          <a:endParaRPr lang="ko-KR" altLang="en-US"/>
        </a:p>
      </dgm:t>
    </dgm:pt>
    <dgm:pt modelId="{EE47A791-4FC2-4955-BD2F-D2BB494E7524}" type="pres">
      <dgm:prSet presAssocID="{59602B3E-3A77-4427-934C-6FD67F8A19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099561-4E4B-4D5B-9C07-546FD46140E3}" type="pres">
      <dgm:prSet presAssocID="{59602B3E-3A77-4427-934C-6FD67F8A1988}" presName="Name1" presStyleCnt="0"/>
      <dgm:spPr/>
    </dgm:pt>
    <dgm:pt modelId="{D361E4F5-372A-482F-B619-0906F92554E1}" type="pres">
      <dgm:prSet presAssocID="{59602B3E-3A77-4427-934C-6FD67F8A1988}" presName="cycle" presStyleCnt="0"/>
      <dgm:spPr/>
    </dgm:pt>
    <dgm:pt modelId="{A0A9299C-763F-4536-96F6-2CADB7BFEC63}" type="pres">
      <dgm:prSet presAssocID="{59602B3E-3A77-4427-934C-6FD67F8A1988}" presName="srcNode" presStyleLbl="node1" presStyleIdx="0" presStyleCnt="3"/>
      <dgm:spPr/>
    </dgm:pt>
    <dgm:pt modelId="{8CFC44A4-DE51-4B2A-AD29-9A48F36876DA}" type="pres">
      <dgm:prSet presAssocID="{59602B3E-3A77-4427-934C-6FD67F8A1988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58AE6D50-424D-4986-A796-29F9E3AD3B3C}" type="pres">
      <dgm:prSet presAssocID="{59602B3E-3A77-4427-934C-6FD67F8A1988}" presName="extraNode" presStyleLbl="node1" presStyleIdx="0" presStyleCnt="3"/>
      <dgm:spPr/>
    </dgm:pt>
    <dgm:pt modelId="{360B7544-436A-4FE6-AA9E-614B89BDF307}" type="pres">
      <dgm:prSet presAssocID="{59602B3E-3A77-4427-934C-6FD67F8A1988}" presName="dstNode" presStyleLbl="node1" presStyleIdx="0" presStyleCnt="3"/>
      <dgm:spPr/>
    </dgm:pt>
    <dgm:pt modelId="{DC2A3AAA-CB3F-4711-8905-4090A09B78FD}" type="pres">
      <dgm:prSet presAssocID="{87595127-FBC6-47E6-8EB0-1CC7F30F451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84E427-E21A-4EE1-AE5D-F02F410ADD80}" type="pres">
      <dgm:prSet presAssocID="{87595127-FBC6-47E6-8EB0-1CC7F30F4517}" presName="accent_1" presStyleCnt="0"/>
      <dgm:spPr/>
    </dgm:pt>
    <dgm:pt modelId="{11507296-C5EB-4FDE-B580-B18679BFA2AD}" type="pres">
      <dgm:prSet presAssocID="{87595127-FBC6-47E6-8EB0-1CC7F30F4517}" presName="accentRepeatNode" presStyleLbl="solidFgAcc1" presStyleIdx="0" presStyleCnt="3"/>
      <dgm:spPr/>
    </dgm:pt>
    <dgm:pt modelId="{68BD4652-1943-46B5-95E3-8297A7AB5585}" type="pres">
      <dgm:prSet presAssocID="{3EE756EC-B821-4BB9-8166-D0AEFD30844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AA4B6F-32A5-4C31-9E85-86F8793BCE98}" type="pres">
      <dgm:prSet presAssocID="{3EE756EC-B821-4BB9-8166-D0AEFD308449}" presName="accent_2" presStyleCnt="0"/>
      <dgm:spPr/>
    </dgm:pt>
    <dgm:pt modelId="{634F7F74-2554-4B8C-851B-0CF8F70D48AA}" type="pres">
      <dgm:prSet presAssocID="{3EE756EC-B821-4BB9-8166-D0AEFD308449}" presName="accentRepeatNode" presStyleLbl="solidFgAcc1" presStyleIdx="1" presStyleCnt="3"/>
      <dgm:spPr/>
    </dgm:pt>
    <dgm:pt modelId="{89649702-2675-4BED-8C02-B69853A3581B}" type="pres">
      <dgm:prSet presAssocID="{F34CDAE9-F7C8-4071-9E4D-BB360D256B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FC80A8-9F49-4DBF-B105-819A277AC907}" type="pres">
      <dgm:prSet presAssocID="{F34CDAE9-F7C8-4071-9E4D-BB360D256BA8}" presName="accent_3" presStyleCnt="0"/>
      <dgm:spPr/>
    </dgm:pt>
    <dgm:pt modelId="{45F681FC-99E3-4041-9F67-00FD25AA985D}" type="pres">
      <dgm:prSet presAssocID="{F34CDAE9-F7C8-4071-9E4D-BB360D256BA8}" presName="accentRepeatNode" presStyleLbl="solidFgAcc1" presStyleIdx="2" presStyleCnt="3"/>
      <dgm:spPr/>
    </dgm:pt>
  </dgm:ptLst>
  <dgm:cxnLst>
    <dgm:cxn modelId="{6E76B1CE-55C9-4606-9143-450631C24DFA}" type="presOf" srcId="{59602B3E-3A77-4427-934C-6FD67F8A1988}" destId="{EE47A791-4FC2-4955-BD2F-D2BB494E7524}" srcOrd="0" destOrd="0" presId="urn:microsoft.com/office/officeart/2008/layout/VerticalCurvedList"/>
    <dgm:cxn modelId="{FDC34055-B6B8-4C03-B97E-D4C5E3830596}" srcId="{59602B3E-3A77-4427-934C-6FD67F8A1988}" destId="{87595127-FBC6-47E6-8EB0-1CC7F30F4517}" srcOrd="0" destOrd="0" parTransId="{14D035B4-1EEB-4F71-B7CE-1CF0DA0CEFE7}" sibTransId="{33D4EB20-B421-419D-BB3B-2F6018593BAB}"/>
    <dgm:cxn modelId="{2D3218FF-070D-434E-934E-25D09670B694}" type="presOf" srcId="{33D4EB20-B421-419D-BB3B-2F6018593BAB}" destId="{8CFC44A4-DE51-4B2A-AD29-9A48F36876DA}" srcOrd="0" destOrd="0" presId="urn:microsoft.com/office/officeart/2008/layout/VerticalCurvedList"/>
    <dgm:cxn modelId="{CEB1E57B-3FC1-4026-99C6-AAEDE3528535}" srcId="{59602B3E-3A77-4427-934C-6FD67F8A1988}" destId="{3EE756EC-B821-4BB9-8166-D0AEFD308449}" srcOrd="1" destOrd="0" parTransId="{66D1411B-89C9-4BB4-9CB5-BA3851A46111}" sibTransId="{0C697DDC-C117-404B-8697-2DB894395FE0}"/>
    <dgm:cxn modelId="{8D4C4D5B-718A-4224-8E3C-ABB85DDC6C0B}" type="presOf" srcId="{3EE756EC-B821-4BB9-8166-D0AEFD308449}" destId="{68BD4652-1943-46B5-95E3-8297A7AB5585}" srcOrd="0" destOrd="0" presId="urn:microsoft.com/office/officeart/2008/layout/VerticalCurvedList"/>
    <dgm:cxn modelId="{44AFB291-9D27-4401-91CD-95EE7187CA26}" srcId="{59602B3E-3A77-4427-934C-6FD67F8A1988}" destId="{F34CDAE9-F7C8-4071-9E4D-BB360D256BA8}" srcOrd="2" destOrd="0" parTransId="{53C56D7C-1CA0-46BD-9F36-6E437C6D483B}" sibTransId="{A6DC643B-2AF7-4CD2-9BD6-F1DF29F63A26}"/>
    <dgm:cxn modelId="{131A8737-E1B2-40B9-B358-F282B53B84D0}" type="presOf" srcId="{F34CDAE9-F7C8-4071-9E4D-BB360D256BA8}" destId="{89649702-2675-4BED-8C02-B69853A3581B}" srcOrd="0" destOrd="0" presId="urn:microsoft.com/office/officeart/2008/layout/VerticalCurvedList"/>
    <dgm:cxn modelId="{C165B477-6896-4D89-A318-A89680B71FFF}" type="presOf" srcId="{87595127-FBC6-47E6-8EB0-1CC7F30F4517}" destId="{DC2A3AAA-CB3F-4711-8905-4090A09B78FD}" srcOrd="0" destOrd="0" presId="urn:microsoft.com/office/officeart/2008/layout/VerticalCurvedList"/>
    <dgm:cxn modelId="{848CB339-7D4C-49C5-B04A-1FE86E2F9F8E}" type="presParOf" srcId="{EE47A791-4FC2-4955-BD2F-D2BB494E7524}" destId="{0A099561-4E4B-4D5B-9C07-546FD46140E3}" srcOrd="0" destOrd="0" presId="urn:microsoft.com/office/officeart/2008/layout/VerticalCurvedList"/>
    <dgm:cxn modelId="{E4CEFD98-A0BD-408B-983E-1D9EE086379B}" type="presParOf" srcId="{0A099561-4E4B-4D5B-9C07-546FD46140E3}" destId="{D361E4F5-372A-482F-B619-0906F92554E1}" srcOrd="0" destOrd="0" presId="urn:microsoft.com/office/officeart/2008/layout/VerticalCurvedList"/>
    <dgm:cxn modelId="{50CF284C-6557-410E-B6FB-977DB5565662}" type="presParOf" srcId="{D361E4F5-372A-482F-B619-0906F92554E1}" destId="{A0A9299C-763F-4536-96F6-2CADB7BFEC63}" srcOrd="0" destOrd="0" presId="urn:microsoft.com/office/officeart/2008/layout/VerticalCurvedList"/>
    <dgm:cxn modelId="{CAEA7548-5639-4C85-A439-D62DD3185961}" type="presParOf" srcId="{D361E4F5-372A-482F-B619-0906F92554E1}" destId="{8CFC44A4-DE51-4B2A-AD29-9A48F36876DA}" srcOrd="1" destOrd="0" presId="urn:microsoft.com/office/officeart/2008/layout/VerticalCurvedList"/>
    <dgm:cxn modelId="{1C9ED2F1-589B-4531-AC64-6DEDABDB0A3C}" type="presParOf" srcId="{D361E4F5-372A-482F-B619-0906F92554E1}" destId="{58AE6D50-424D-4986-A796-29F9E3AD3B3C}" srcOrd="2" destOrd="0" presId="urn:microsoft.com/office/officeart/2008/layout/VerticalCurvedList"/>
    <dgm:cxn modelId="{49D522FC-AE0B-4530-9C75-029FC9A42962}" type="presParOf" srcId="{D361E4F5-372A-482F-B619-0906F92554E1}" destId="{360B7544-436A-4FE6-AA9E-614B89BDF307}" srcOrd="3" destOrd="0" presId="urn:microsoft.com/office/officeart/2008/layout/VerticalCurvedList"/>
    <dgm:cxn modelId="{DEE4F677-4EC1-49A9-83D3-BBD7ED8141DF}" type="presParOf" srcId="{0A099561-4E4B-4D5B-9C07-546FD46140E3}" destId="{DC2A3AAA-CB3F-4711-8905-4090A09B78FD}" srcOrd="1" destOrd="0" presId="urn:microsoft.com/office/officeart/2008/layout/VerticalCurvedList"/>
    <dgm:cxn modelId="{087C15D2-9811-4774-BAF3-74F08B8CB30A}" type="presParOf" srcId="{0A099561-4E4B-4D5B-9C07-546FD46140E3}" destId="{6484E427-E21A-4EE1-AE5D-F02F410ADD80}" srcOrd="2" destOrd="0" presId="urn:microsoft.com/office/officeart/2008/layout/VerticalCurvedList"/>
    <dgm:cxn modelId="{3F46B342-3390-4E7D-A786-FBA20FFC4335}" type="presParOf" srcId="{6484E427-E21A-4EE1-AE5D-F02F410ADD80}" destId="{11507296-C5EB-4FDE-B580-B18679BFA2AD}" srcOrd="0" destOrd="0" presId="urn:microsoft.com/office/officeart/2008/layout/VerticalCurvedList"/>
    <dgm:cxn modelId="{B5AEC41D-E94B-4691-B7A4-8F991E00EE91}" type="presParOf" srcId="{0A099561-4E4B-4D5B-9C07-546FD46140E3}" destId="{68BD4652-1943-46B5-95E3-8297A7AB5585}" srcOrd="3" destOrd="0" presId="urn:microsoft.com/office/officeart/2008/layout/VerticalCurvedList"/>
    <dgm:cxn modelId="{991C16ED-0BFE-4383-ADEB-EBD8F95EDA47}" type="presParOf" srcId="{0A099561-4E4B-4D5B-9C07-546FD46140E3}" destId="{F8AA4B6F-32A5-4C31-9E85-86F8793BCE98}" srcOrd="4" destOrd="0" presId="urn:microsoft.com/office/officeart/2008/layout/VerticalCurvedList"/>
    <dgm:cxn modelId="{90676CAA-BB74-47D1-A233-0BDEA15D15CD}" type="presParOf" srcId="{F8AA4B6F-32A5-4C31-9E85-86F8793BCE98}" destId="{634F7F74-2554-4B8C-851B-0CF8F70D48AA}" srcOrd="0" destOrd="0" presId="urn:microsoft.com/office/officeart/2008/layout/VerticalCurvedList"/>
    <dgm:cxn modelId="{4B2F9EF3-F1E4-4AF8-8860-C30841AAD896}" type="presParOf" srcId="{0A099561-4E4B-4D5B-9C07-546FD46140E3}" destId="{89649702-2675-4BED-8C02-B69853A3581B}" srcOrd="5" destOrd="0" presId="urn:microsoft.com/office/officeart/2008/layout/VerticalCurvedList"/>
    <dgm:cxn modelId="{753C4300-0512-476B-BAD7-9AFC2D22E5C6}" type="presParOf" srcId="{0A099561-4E4B-4D5B-9C07-546FD46140E3}" destId="{D3FC80A8-9F49-4DBF-B105-819A277AC907}" srcOrd="6" destOrd="0" presId="urn:microsoft.com/office/officeart/2008/layout/VerticalCurvedList"/>
    <dgm:cxn modelId="{0A9482DA-16F7-4806-BE55-CC05A080B243}" type="presParOf" srcId="{D3FC80A8-9F49-4DBF-B105-819A277AC907}" destId="{45F681FC-99E3-4041-9F67-00FD25AA98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C44A4-DE51-4B2A-AD29-9A48F36876DA}">
      <dsp:nvSpPr>
        <dsp:cNvPr id="0" name=""/>
        <dsp:cNvSpPr/>
      </dsp:nvSpPr>
      <dsp:spPr>
        <a:xfrm>
          <a:off x="-6592721" y="-1008615"/>
          <a:ext cx="7849878" cy="7849878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A3AAA-CB3F-4711-8905-4090A09B78FD}">
      <dsp:nvSpPr>
        <dsp:cNvPr id="0" name=""/>
        <dsp:cNvSpPr/>
      </dsp:nvSpPr>
      <dsp:spPr>
        <a:xfrm>
          <a:off x="809571" y="583264"/>
          <a:ext cx="7570948" cy="1166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33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건강 검진 항목을 늘리고 측정 데이터의 추이 관리를 통해 어르신이 자신의 건강 상태를 아시고 건강에 관심을 갖도록 </a:t>
          </a:r>
          <a:r>
            <a:rPr lang="ko-KR" altLang="en-US" sz="1400" kern="1200" dirty="0" smtClean="0"/>
            <a:t>하며 </a:t>
          </a:r>
          <a:r>
            <a:rPr lang="ko-KR" altLang="en-US" sz="1400" kern="1200" dirty="0" smtClean="0"/>
            <a:t>심리 상담시간을 통해 어르신의 욕구를 잘 파악하여 급여 </a:t>
          </a:r>
          <a:r>
            <a:rPr lang="ko-KR" altLang="en-US" sz="1400" kern="1200" dirty="0" err="1" smtClean="0"/>
            <a:t>제공시</a:t>
          </a:r>
          <a:r>
            <a:rPr lang="ko-KR" altLang="en-US" sz="1400" kern="1200" dirty="0" smtClean="0"/>
            <a:t> 반영</a:t>
          </a:r>
          <a:endParaRPr lang="ko-KR" altLang="en-US" sz="1400" kern="1200" dirty="0"/>
        </a:p>
      </dsp:txBody>
      <dsp:txXfrm>
        <a:off x="809571" y="583264"/>
        <a:ext cx="7570948" cy="1166529"/>
      </dsp:txXfrm>
    </dsp:sp>
    <dsp:sp modelId="{11507296-C5EB-4FDE-B580-B18679BFA2AD}">
      <dsp:nvSpPr>
        <dsp:cNvPr id="0" name=""/>
        <dsp:cNvSpPr/>
      </dsp:nvSpPr>
      <dsp:spPr>
        <a:xfrm>
          <a:off x="80490" y="437448"/>
          <a:ext cx="1458162" cy="1458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D4652-1943-46B5-95E3-8297A7AB5585}">
      <dsp:nvSpPr>
        <dsp:cNvPr id="0" name=""/>
        <dsp:cNvSpPr/>
      </dsp:nvSpPr>
      <dsp:spPr>
        <a:xfrm>
          <a:off x="1233605" y="2333059"/>
          <a:ext cx="7146915" cy="1166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33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코로나</a:t>
          </a:r>
          <a:r>
            <a:rPr lang="en-US" altLang="ko-KR" sz="1400" kern="1200" dirty="0" smtClean="0"/>
            <a:t>-19</a:t>
          </a:r>
          <a:r>
            <a:rPr lang="ko-KR" altLang="en-US" sz="1400" kern="1200" dirty="0" smtClean="0"/>
            <a:t>로 </a:t>
          </a:r>
          <a:r>
            <a:rPr lang="ko-KR" altLang="en-US" sz="1400" kern="1200" dirty="0" smtClean="0"/>
            <a:t>인해 </a:t>
          </a:r>
          <a:r>
            <a:rPr lang="ko-KR" altLang="en-US" sz="1400" kern="1200" dirty="0" smtClean="0"/>
            <a:t>프로그램 진행의 </a:t>
          </a:r>
          <a:r>
            <a:rPr lang="ko-KR" altLang="en-US" sz="1400" kern="1200" dirty="0" smtClean="0"/>
            <a:t>어려움이 </a:t>
          </a:r>
          <a:r>
            <a:rPr lang="ko-KR" altLang="en-US" sz="1400" kern="1200" dirty="0" smtClean="0"/>
            <a:t>많지만 안전한 </a:t>
          </a:r>
          <a:r>
            <a:rPr lang="ko-KR" altLang="en-US" sz="1400" kern="1200" dirty="0" smtClean="0"/>
            <a:t>프로그램 운영이 될 수 있도록 </a:t>
          </a:r>
          <a:r>
            <a:rPr lang="ko-KR" altLang="en-US" sz="1400" kern="1200" dirty="0" smtClean="0"/>
            <a:t>하고 </a:t>
          </a:r>
          <a:r>
            <a:rPr lang="ko-KR" altLang="en-US" sz="1400" kern="1200" dirty="0" smtClean="0"/>
            <a:t>수의 계산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수 세기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얼마일까요 등의 다른 인지 프로그램과 연계하여 주의 집중 및 </a:t>
          </a:r>
          <a:r>
            <a:rPr lang="ko-KR" altLang="en-US" sz="1400" kern="1200" dirty="0" smtClean="0"/>
            <a:t>계산 </a:t>
          </a:r>
          <a:r>
            <a:rPr lang="ko-KR" altLang="en-US" sz="1400" kern="1200" dirty="0" smtClean="0"/>
            <a:t>인지 </a:t>
          </a:r>
          <a:r>
            <a:rPr lang="ko-KR" altLang="en-US" sz="1400" kern="1200" dirty="0" smtClean="0"/>
            <a:t>기능에 개선이 되도록 운영</a:t>
          </a:r>
          <a:endParaRPr lang="ko-KR" altLang="en-US" sz="1400" kern="1200" dirty="0"/>
        </a:p>
      </dsp:txBody>
      <dsp:txXfrm>
        <a:off x="1233605" y="2333059"/>
        <a:ext cx="7146915" cy="1166529"/>
      </dsp:txXfrm>
    </dsp:sp>
    <dsp:sp modelId="{634F7F74-2554-4B8C-851B-0CF8F70D48AA}">
      <dsp:nvSpPr>
        <dsp:cNvPr id="0" name=""/>
        <dsp:cNvSpPr/>
      </dsp:nvSpPr>
      <dsp:spPr>
        <a:xfrm>
          <a:off x="504524" y="2187242"/>
          <a:ext cx="1458162" cy="1458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49702-2675-4BED-8C02-B69853A3581B}">
      <dsp:nvSpPr>
        <dsp:cNvPr id="0" name=""/>
        <dsp:cNvSpPr/>
      </dsp:nvSpPr>
      <dsp:spPr>
        <a:xfrm>
          <a:off x="809571" y="4082853"/>
          <a:ext cx="7570948" cy="1166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5933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동아리 반을 두 </a:t>
          </a:r>
          <a:r>
            <a:rPr lang="ko-KR" altLang="en-US" sz="1400" kern="1200" dirty="0" err="1" smtClean="0"/>
            <a:t>개반을</a:t>
          </a:r>
          <a:r>
            <a:rPr lang="ko-KR" altLang="en-US" sz="1400" kern="1200" dirty="0" smtClean="0"/>
            <a:t> 더 신설하여 어르신들이 다양하게 선택하실 수 있도록 </a:t>
          </a:r>
          <a:r>
            <a:rPr lang="ko-KR" altLang="en-US" sz="1400" kern="1200" dirty="0" err="1" smtClean="0"/>
            <a:t>하고연말</a:t>
          </a:r>
          <a:r>
            <a:rPr lang="ko-KR" altLang="en-US" sz="1400" kern="1200" dirty="0" smtClean="0"/>
            <a:t> 가족 </a:t>
          </a:r>
          <a:r>
            <a:rPr lang="ko-KR" altLang="en-US" sz="1400" kern="1200" dirty="0" err="1" smtClean="0"/>
            <a:t>초청시에</a:t>
          </a:r>
          <a:r>
            <a:rPr lang="ko-KR" altLang="en-US" sz="1400" kern="1200" dirty="0" smtClean="0"/>
            <a:t> 동아리 반의 활동을 발표하며 가족 간의 유대 관계를 잘 형성하고 어르신들이 </a:t>
          </a:r>
          <a:r>
            <a:rPr lang="ko-KR" altLang="en-US" sz="1400" kern="1200" dirty="0" err="1" smtClean="0"/>
            <a:t>자심감을</a:t>
          </a:r>
          <a:r>
            <a:rPr lang="ko-KR" altLang="en-US" sz="1400" kern="1200" dirty="0" smtClean="0"/>
            <a:t> </a:t>
          </a:r>
          <a:r>
            <a:rPr lang="ko-KR" altLang="en-US" sz="1400" kern="1200" dirty="0" err="1" smtClean="0"/>
            <a:t>갖을</a:t>
          </a:r>
          <a:r>
            <a:rPr lang="ko-KR" altLang="en-US" sz="1400" kern="1200" dirty="0" smtClean="0"/>
            <a:t> 수 있도록 운영</a:t>
          </a:r>
          <a:endParaRPr lang="ko-KR" altLang="en-US" sz="1400" kern="1200" dirty="0"/>
        </a:p>
      </dsp:txBody>
      <dsp:txXfrm>
        <a:off x="809571" y="4082853"/>
        <a:ext cx="7570948" cy="1166529"/>
      </dsp:txXfrm>
    </dsp:sp>
    <dsp:sp modelId="{45F681FC-99E3-4041-9F67-00FD25AA985D}">
      <dsp:nvSpPr>
        <dsp:cNvPr id="0" name=""/>
        <dsp:cNvSpPr/>
      </dsp:nvSpPr>
      <dsp:spPr>
        <a:xfrm>
          <a:off x="80490" y="3937037"/>
          <a:ext cx="1458162" cy="1458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519055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92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49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7" tIns="46214" rIns="92427" bIns="462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760397"/>
            <a:ext cx="5511800" cy="4509850"/>
          </a:xfrm>
          <a:prstGeom prst="rect">
            <a:avLst/>
          </a:prstGeom>
        </p:spPr>
        <p:txBody>
          <a:bodyPr vert="horz" lIns="92427" tIns="46214" rIns="92427" bIns="462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519055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1094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8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4950" cy="37592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6442">
              <a:defRPr/>
            </a:pPr>
            <a:r>
              <a:rPr lang="ko-KR" altLang="ko-KR" b="1" dirty="0"/>
              <a:t>전경훈</a:t>
            </a:r>
            <a:r>
              <a:rPr lang="en-US" altLang="ko-KR" dirty="0"/>
              <a:t> : </a:t>
            </a:r>
            <a:r>
              <a:rPr lang="ko-KR" altLang="ko-KR" dirty="0"/>
              <a:t>안녕하십니까</a:t>
            </a:r>
            <a:r>
              <a:rPr lang="en-US" altLang="ko-KR" dirty="0"/>
              <a:t>. </a:t>
            </a:r>
            <a:r>
              <a:rPr lang="ko-KR" altLang="ko-KR" dirty="0"/>
              <a:t>“</a:t>
            </a:r>
            <a:r>
              <a:rPr lang="ko-KR" altLang="en-US" dirty="0" err="1"/>
              <a:t>철도용</a:t>
            </a:r>
            <a:r>
              <a:rPr lang="ko-KR" altLang="ko-KR" dirty="0"/>
              <a:t> 실린더 헤드 작업 공정 개선으로 생산 능력 향상”이라는 주제를 발표하게 될 발표자 전경훈</a:t>
            </a:r>
            <a:r>
              <a:rPr lang="en-US" altLang="ko-KR" dirty="0"/>
              <a:t>, </a:t>
            </a:r>
            <a:r>
              <a:rPr lang="ko-KR" altLang="en-US" dirty="0"/>
              <a:t>임영진</a:t>
            </a:r>
            <a:r>
              <a:rPr lang="ko-KR" altLang="ko-KR" dirty="0"/>
              <a:t>입니다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126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dirty="0"/>
              <a:t> : </a:t>
            </a:r>
            <a:r>
              <a:rPr lang="ko-KR" altLang="ko-KR" dirty="0"/>
              <a:t>발표는 회사소개에서 관리단계 순으로 진행하도록 하겠습니다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81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b="1" dirty="0"/>
              <a:t>전경훈</a:t>
            </a:r>
            <a:r>
              <a:rPr lang="en-US" altLang="ko-KR" b="1" dirty="0"/>
              <a:t> : </a:t>
            </a:r>
            <a:r>
              <a:rPr lang="ko-KR" altLang="ko-KR" dirty="0" err="1"/>
              <a:t>삼영기계는</a:t>
            </a:r>
            <a:r>
              <a:rPr lang="ko-KR" altLang="ko-KR" dirty="0"/>
              <a:t> 중소기업이 아닙니다</a:t>
            </a:r>
            <a:r>
              <a:rPr lang="en-US" altLang="ko-KR" dirty="0"/>
              <a:t>. </a:t>
            </a:r>
            <a:r>
              <a:rPr lang="ko-KR" altLang="ko-KR" dirty="0" err="1"/>
              <a:t>강소기업입니다</a:t>
            </a:r>
            <a:r>
              <a:rPr lang="en-US" altLang="ko-KR" dirty="0"/>
              <a:t>.</a:t>
            </a:r>
            <a:endParaRPr lang="ko-KR" altLang="ko-KR" dirty="0"/>
          </a:p>
          <a:p>
            <a:pPr latinLnBrk="1"/>
            <a:r>
              <a:rPr lang="ko-KR" altLang="ko-KR" dirty="0"/>
              <a:t>규모는 작지만 실질적인 혁신 활동을 통해 다른 기업들의 모범이 되는 강한 기업으로 자리</a:t>
            </a:r>
          </a:p>
          <a:p>
            <a:pPr latinLnBrk="1"/>
            <a:r>
              <a:rPr lang="ko-KR" altLang="ko-KR" dirty="0" err="1"/>
              <a:t>매김할</a:t>
            </a:r>
            <a:r>
              <a:rPr lang="ko-KR" altLang="ko-KR" dirty="0"/>
              <a:t> 수 있도록 최선을 다하겠습니다</a:t>
            </a:r>
            <a:r>
              <a:rPr lang="en-US" altLang="ko-KR" dirty="0"/>
              <a:t>. </a:t>
            </a:r>
            <a:r>
              <a:rPr lang="ko-KR" altLang="ko-KR" dirty="0"/>
              <a:t>감사합니다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54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6442">
              <a:defRPr/>
            </a:pPr>
            <a:r>
              <a:rPr lang="ko-KR" altLang="en-US" b="1" dirty="0"/>
              <a:t>임영진</a:t>
            </a:r>
            <a:r>
              <a:rPr lang="en-US" altLang="ko-KR" b="1" dirty="0"/>
              <a:t> : </a:t>
            </a:r>
            <a:r>
              <a:rPr lang="ko-KR" altLang="ko-KR" dirty="0"/>
              <a:t>분석단계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48190" y="3924647"/>
            <a:ext cx="6633095" cy="432138"/>
          </a:xfrm>
        </p:spPr>
        <p:txBody>
          <a:bodyPr vert="horz" lIns="99569" tIns="49785" rIns="99569" bIns="49785" rtlCol="0">
            <a:noAutofit/>
          </a:bodyPr>
          <a:lstStyle>
            <a:lvl1pPr marL="0" indent="0" algn="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546500" y="2268463"/>
            <a:ext cx="6642844" cy="1656184"/>
          </a:xfrm>
        </p:spPr>
        <p:txBody>
          <a:bodyPr vert="horz" lIns="99569" tIns="49785" rIns="99569" bIns="49785" rtlCol="0" anchor="t">
            <a:noAutofit/>
          </a:bodyPr>
          <a:lstStyle>
            <a:lvl1pPr marL="0" indent="0" algn="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000" b="1" kern="1200" dirty="0">
                <a:solidFill>
                  <a:srgbClr val="484290"/>
                </a:solidFill>
                <a:effectLst/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9395" y="2907319"/>
            <a:ext cx="9089390" cy="1501751"/>
          </a:xfrm>
        </p:spPr>
        <p:txBody>
          <a:bodyPr anchor="ctr"/>
          <a:lstStyle>
            <a:lvl1pPr algn="ctr">
              <a:defRPr sz="4400" b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888" y="108223"/>
            <a:ext cx="8505145" cy="84843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8" name="그림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2" y="192588"/>
            <a:ext cx="1962416" cy="36004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/>
          <p:cNvCxnSpPr/>
          <p:nvPr userDrawn="1"/>
        </p:nvCxnSpPr>
        <p:spPr>
          <a:xfrm>
            <a:off x="249229" y="7381031"/>
            <a:ext cx="10194942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130676" y="7249372"/>
            <a:ext cx="4320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8C4BC81-44B7-446C-B706-ABD59F4F7E01}" type="slidenum">
              <a:rPr lang="ko-KR" altLang="en-US" sz="1000" smtClean="0"/>
              <a:pPr algn="ctr"/>
              <a:t>‹#›</a:t>
            </a:fld>
            <a:endParaRPr lang="ko-KR" altLang="en-US" sz="1000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59184" y="912874"/>
            <a:ext cx="0" cy="6468157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10405266" y="912874"/>
            <a:ext cx="0" cy="6468157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682404" y="2444802"/>
            <a:ext cx="7344816" cy="1119805"/>
          </a:xfrm>
        </p:spPr>
        <p:txBody>
          <a:bodyPr vert="horz" lIns="99569" tIns="49785" rIns="99569" bIns="49785" rtlCol="0" anchor="t">
            <a:noAutofit/>
          </a:bodyPr>
          <a:lstStyle>
            <a:lvl1pPr marL="0" indent="0" algn="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b="1" kern="1200" dirty="0">
                <a:solidFill>
                  <a:srgbClr val="36326C"/>
                </a:solidFill>
                <a:effectLst/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20977"/>
            <a:ext cx="9624060" cy="87862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170928"/>
            <a:ext cx="9624060" cy="582851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88709"/>
            <a:ext cx="2495127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88709"/>
            <a:ext cx="3386243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88709"/>
            <a:ext cx="2495127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7" r:id="rId5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6.jp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546500" y="2628503"/>
            <a:ext cx="6642844" cy="1656184"/>
          </a:xfrm>
        </p:spPr>
        <p:txBody>
          <a:bodyPr/>
          <a:lstStyle/>
          <a:p>
            <a:r>
              <a:rPr lang="ko-KR" altLang="en-US" sz="3200" dirty="0" smtClean="0">
                <a:solidFill>
                  <a:srgbClr val="FF0000"/>
                </a:solidFill>
              </a:rPr>
              <a:t>몸</a:t>
            </a:r>
            <a:r>
              <a:rPr lang="ko-KR" altLang="en-US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튼튼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</a:rPr>
              <a:t>인지</a:t>
            </a:r>
            <a:r>
              <a:rPr lang="ko-KR" altLang="en-US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튼튼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</a:rPr>
              <a:t>마음</a:t>
            </a:r>
            <a:r>
              <a:rPr lang="ko-KR" altLang="en-US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튼튼</a:t>
            </a:r>
            <a:r>
              <a:rPr lang="en-US" altLang="ko-KR" sz="3200" dirty="0">
                <a:solidFill>
                  <a:srgbClr val="763DA1"/>
                </a:solidFill>
              </a:rPr>
              <a:t/>
            </a:r>
            <a:br>
              <a:rPr lang="en-US" altLang="ko-KR" sz="3200" dirty="0">
                <a:solidFill>
                  <a:srgbClr val="763DA1"/>
                </a:solidFill>
              </a:rPr>
            </a:br>
            <a:r>
              <a:rPr lang="en-US" altLang="ko-KR" sz="3200" dirty="0" smtClean="0">
                <a:solidFill>
                  <a:srgbClr val="763DA1"/>
                </a:solidFill>
              </a:rPr>
              <a:t>(</a:t>
            </a:r>
            <a:r>
              <a:rPr lang="ko-KR" altLang="en-US" sz="3200" dirty="0" smtClean="0">
                <a:solidFill>
                  <a:srgbClr val="763DA1"/>
                </a:solidFill>
              </a:rPr>
              <a:t>사회적응 프로그램</a:t>
            </a:r>
            <a:r>
              <a:rPr lang="en-US" altLang="ko-KR" sz="3200" dirty="0" smtClean="0">
                <a:solidFill>
                  <a:srgbClr val="763DA1"/>
                </a:solidFill>
              </a:rPr>
              <a:t>)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60752" y="4504074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장기요양기관 부문</a:t>
            </a:r>
            <a:endParaRPr kumimoji="1"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16" name="그룹 16"/>
          <p:cNvGrpSpPr/>
          <p:nvPr/>
        </p:nvGrpSpPr>
        <p:grpSpPr>
          <a:xfrm>
            <a:off x="491805" y="324247"/>
            <a:ext cx="3384000" cy="387071"/>
            <a:chOff x="264804" y="332656"/>
            <a:chExt cx="2434988" cy="411403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264804" y="332656"/>
              <a:ext cx="2290972" cy="360976"/>
            </a:xfrm>
            <a:prstGeom prst="roundRect">
              <a:avLst>
                <a:gd name="adj" fmla="val 50000"/>
              </a:avLst>
            </a:prstGeom>
            <a:solidFill>
              <a:srgbClr val="BABABA"/>
            </a:solidFill>
            <a:ln w="9525" cap="flat" cmpd="sng" algn="ctr">
              <a:solidFill>
                <a:srgbClr val="BABABA">
                  <a:lumMod val="75000"/>
                </a:srgbClr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264804" y="332656"/>
              <a:ext cx="2290972" cy="1819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>
                <a:alpha val="1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38831" y="344596"/>
              <a:ext cx="1943539" cy="15661"/>
            </a:xfrm>
            <a:prstGeom prst="rect">
              <a:avLst/>
            </a:prstGeom>
            <a:gradFill>
              <a:gsLst>
                <a:gs pos="49600">
                  <a:srgbClr val="FFFFFF"/>
                </a:gs>
                <a:gs pos="0">
                  <a:srgbClr val="333333">
                    <a:alpha val="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467544" y="383046"/>
              <a:ext cx="2232248" cy="35083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2700" dir="1620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b="1">
                <a:latin typeface="+mn-e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45730" y="384223"/>
              <a:ext cx="2088232" cy="35983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2020 </a:t>
              </a:r>
              <a:r>
                <a:rPr lang="ko-KR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장기요양 급여제공 우수 사례 선정대회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6570836" y="5793232"/>
            <a:ext cx="3768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8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행복한 주간보호센터</a:t>
            </a:r>
            <a:endParaRPr lang="ko-KR" altLang="en-US" sz="3600" b="1" spc="-15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5-2 </a:t>
            </a:r>
            <a:r>
              <a:rPr lang="ko-KR" altLang="en-US" sz="1800" b="1" dirty="0" err="1" smtClean="0">
                <a:solidFill>
                  <a:prstClr val="white"/>
                </a:solidFill>
                <a:latin typeface="+mn-ea"/>
              </a:rPr>
              <a:t>마트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 장보기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3233"/>
              </p:ext>
            </p:extLst>
          </p:nvPr>
        </p:nvGraphicFramePr>
        <p:xfrm>
          <a:off x="281088" y="3348583"/>
          <a:ext cx="1010617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249998" y="1684448"/>
            <a:ext cx="177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400" b="1" dirty="0">
                <a:solidFill>
                  <a:prstClr val="white"/>
                </a:solidFill>
              </a:rPr>
              <a:t>(Multi-Voting)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76428"/>
              </p:ext>
            </p:extLst>
          </p:nvPr>
        </p:nvGraphicFramePr>
        <p:xfrm>
          <a:off x="281088" y="1620391"/>
          <a:ext cx="1010617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Plan</a:t>
                      </a:r>
                      <a:endParaRPr lang="ko-KR" altLang="en-US" sz="1400" b="1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매월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둘째주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금요일에 실시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마트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장보기 방법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물품별 구매가를 어르신과 확인하고 금액에 맞게 구매 리스트를 작성하고 어르신이 직접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마트에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가서 장보기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마트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장보기 방법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어르신에게 일정 금액을 말씀 드리고 그 금액에 맞게 자율적으로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마트에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가서 장보기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마트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장보기시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구매한 물품은 반기에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실시하는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해피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시장 놀이에 활용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코로나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-19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인해 정부 지침에 맞게 프로그램 운영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3492599"/>
            <a:ext cx="2648899" cy="353186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60" y="5728320"/>
            <a:ext cx="972108" cy="12961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3492599"/>
            <a:ext cx="2880000" cy="2160000"/>
          </a:xfrm>
          <a:prstGeom prst="rect">
            <a:avLst/>
          </a:prstGeom>
        </p:spPr>
      </p:pic>
      <p:sp>
        <p:nvSpPr>
          <p:cNvPr id="76" name="모서리가 둥근 직사각형 75"/>
          <p:cNvSpPr/>
          <p:nvPr/>
        </p:nvSpPr>
        <p:spPr>
          <a:xfrm>
            <a:off x="5275740" y="5928001"/>
            <a:ext cx="4751480" cy="948974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어르신이 장보기 방법 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1, 2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물품을 직접 구매하고 스스로</a:t>
            </a:r>
            <a:endParaRPr lang="en-US" altLang="ko-KR" sz="14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구매하기 어려운 어르신은 선생님의 도움을 받아 참여함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spc="-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1829142" y="3924647"/>
            <a:ext cx="482387" cy="46805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2898428" y="3996655"/>
            <a:ext cx="482387" cy="46805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5324621" y="4158673"/>
            <a:ext cx="241193" cy="23402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8526521" y="3762033"/>
            <a:ext cx="408789" cy="3966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8812272" y="4480005"/>
            <a:ext cx="408789" cy="3966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4368219" y="5737690"/>
            <a:ext cx="408789" cy="3966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60" y="3492599"/>
            <a:ext cx="3132348" cy="2133237"/>
          </a:xfrm>
          <a:prstGeom prst="rect">
            <a:avLst/>
          </a:prstGeom>
        </p:spPr>
      </p:pic>
      <p:sp>
        <p:nvSpPr>
          <p:cNvPr id="83" name="타원 82"/>
          <p:cNvSpPr/>
          <p:nvPr/>
        </p:nvSpPr>
        <p:spPr>
          <a:xfrm>
            <a:off x="5074208" y="4091656"/>
            <a:ext cx="408789" cy="3966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5445217" y="3963608"/>
            <a:ext cx="408789" cy="3966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5922764" y="4032361"/>
            <a:ext cx="408789" cy="3966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6282804" y="3780631"/>
            <a:ext cx="520362" cy="4710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9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5-2 </a:t>
            </a:r>
            <a:r>
              <a:rPr lang="ko-KR" altLang="en-US" sz="1800" b="1" dirty="0" err="1" smtClean="0">
                <a:solidFill>
                  <a:prstClr val="white"/>
                </a:solidFill>
                <a:latin typeface="+mn-ea"/>
              </a:rPr>
              <a:t>마트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 장보기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9998" y="1684448"/>
            <a:ext cx="177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400" b="1" dirty="0">
                <a:solidFill>
                  <a:prstClr val="white"/>
                </a:solidFill>
              </a:rPr>
              <a:t>(Multi-Voting)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22650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30" y="4069573"/>
            <a:ext cx="3247814" cy="21593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47" y="1896922"/>
            <a:ext cx="1573597" cy="209813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30" y="1896922"/>
            <a:ext cx="1591630" cy="212217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1914012"/>
            <a:ext cx="5753186" cy="4314890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1170237" y="6444927"/>
            <a:ext cx="9073008" cy="648072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직접 구매하신 물품을 계산대에 가서 계산하여 사회 활동에 적극적으로 참여할 수 있는 기회를 제공 </a:t>
            </a:r>
            <a:endParaRPr lang="en-US" altLang="ko-KR" sz="1400" b="1" spc="-5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667124" y="2234151"/>
            <a:ext cx="806423" cy="73831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704961" y="3280777"/>
            <a:ext cx="662407" cy="73831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634732" y="3344524"/>
            <a:ext cx="864096" cy="79614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5274693" y="2972470"/>
            <a:ext cx="504055" cy="67746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7434931" y="4356695"/>
            <a:ext cx="216025" cy="21602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8083005" y="4509095"/>
            <a:ext cx="144016" cy="14401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8235405" y="4517480"/>
            <a:ext cx="144016" cy="14401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8562479" y="4653110"/>
            <a:ext cx="144016" cy="14401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9057134" y="2900462"/>
            <a:ext cx="250005" cy="23209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9863061" y="2592619"/>
            <a:ext cx="164159" cy="1524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9456445" y="2617829"/>
            <a:ext cx="164159" cy="22669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9163124" y="2617829"/>
            <a:ext cx="116061" cy="15469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8999103" y="2668819"/>
            <a:ext cx="116061" cy="15469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8675998" y="2592619"/>
            <a:ext cx="127086" cy="1799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7318870" y="2939165"/>
            <a:ext cx="188070" cy="19339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7354873" y="2692656"/>
            <a:ext cx="188070" cy="19339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7695343" y="2579125"/>
            <a:ext cx="188070" cy="19339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7883413" y="2707068"/>
            <a:ext cx="111238" cy="13745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7924575" y="2523889"/>
            <a:ext cx="111238" cy="13745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8171402" y="2480159"/>
            <a:ext cx="111238" cy="13745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6642844" y="3284959"/>
            <a:ext cx="280578" cy="63968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1890316" y="3023207"/>
            <a:ext cx="662407" cy="73831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610396" y="3204567"/>
            <a:ext cx="280578" cy="31984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6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5-2 </a:t>
            </a:r>
            <a:r>
              <a:rPr lang="ko-KR" altLang="en-US" sz="1800" b="1" dirty="0" err="1" smtClean="0">
                <a:solidFill>
                  <a:prstClr val="white"/>
                </a:solidFill>
                <a:latin typeface="+mn-ea"/>
              </a:rPr>
              <a:t>마트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 장보기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9998" y="1684448"/>
            <a:ext cx="177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400" b="1" dirty="0">
                <a:solidFill>
                  <a:prstClr val="white"/>
                </a:solidFill>
              </a:rPr>
              <a:t>(Multi-Voting)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35861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모서리가 둥근 직사각형 21"/>
          <p:cNvSpPr/>
          <p:nvPr/>
        </p:nvSpPr>
        <p:spPr>
          <a:xfrm>
            <a:off x="7362924" y="5347385"/>
            <a:ext cx="2808312" cy="1641929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400" b="1" spc="-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마트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pc="-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장보기시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구매한 물품은 반기에 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 </a:t>
            </a:r>
            <a:r>
              <a:rPr lang="ko-KR" altLang="en-US" sz="1400" b="1" spc="-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해피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시장놀이 </a:t>
            </a:r>
            <a:endParaRPr lang="en-US" altLang="ko-KR" sz="14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프로그램에 활용</a:t>
            </a:r>
            <a:endParaRPr lang="en-US" altLang="ko-KR" sz="14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42" y="1817487"/>
            <a:ext cx="2849963" cy="16031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2" y="5413589"/>
            <a:ext cx="2857603" cy="16074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42" y="3617687"/>
            <a:ext cx="2849963" cy="16031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8" y="1817486"/>
            <a:ext cx="5832648" cy="34033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8" y="5347384"/>
            <a:ext cx="2968100" cy="1641929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6210797" y="2133911"/>
            <a:ext cx="504055" cy="5666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6786860" y="2335740"/>
            <a:ext cx="332746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7938988" y="3037326"/>
            <a:ext cx="374164" cy="4205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7751906" y="2619040"/>
            <a:ext cx="374164" cy="4205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9523164" y="2575869"/>
            <a:ext cx="592260" cy="556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119606" y="2706239"/>
            <a:ext cx="187082" cy="21029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1818308" y="3708623"/>
            <a:ext cx="300129" cy="35431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1249998" y="4067862"/>
            <a:ext cx="187082" cy="21029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2610396" y="4115114"/>
            <a:ext cx="187082" cy="21029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3524967" y="4067862"/>
            <a:ext cx="187082" cy="21029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1829567" y="5652839"/>
            <a:ext cx="300129" cy="35431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2933514" y="5514477"/>
            <a:ext cx="396962" cy="42639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2401436" y="5723311"/>
            <a:ext cx="194544" cy="21029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5346700" y="5554954"/>
            <a:ext cx="360040" cy="38591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4770636" y="5410938"/>
            <a:ext cx="360040" cy="38591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4326180" y="5527174"/>
            <a:ext cx="180020" cy="38591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4559913" y="5603896"/>
            <a:ext cx="210723" cy="19295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5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5-3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동아리 활동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9998" y="1684448"/>
            <a:ext cx="177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400" b="1" dirty="0">
                <a:solidFill>
                  <a:prstClr val="white"/>
                </a:solidFill>
              </a:rPr>
              <a:t>(Multi-Voting)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12407"/>
              </p:ext>
            </p:extLst>
          </p:nvPr>
        </p:nvGraphicFramePr>
        <p:xfrm>
          <a:off x="281088" y="3132559"/>
          <a:ext cx="1010617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▣ 오리엔테이션</a:t>
                      </a:r>
                      <a:endParaRPr lang="en-US" altLang="ko-KR" sz="14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64196"/>
              </p:ext>
            </p:extLst>
          </p:nvPr>
        </p:nvGraphicFramePr>
        <p:xfrm>
          <a:off x="281088" y="1620391"/>
          <a:ext cx="10106172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Plan</a:t>
                      </a:r>
                      <a:endParaRPr lang="ko-KR" altLang="en-US" sz="1400" b="1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매월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넷째주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금요일에 실시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동아리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합창반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뜨개질 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창작 활동반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사진반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오리엔테이션 실시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어르신에게 프로그램 취지를 설명 해 드림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동아리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담임 선생님이 자신이 맡은 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동아리반을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설명하고 적극적인 모집 활동을 실시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동아리 활동을 통해 자신감을 찾고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우울감을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개선하고 생활에 활력을 찾음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3492599"/>
            <a:ext cx="1981175" cy="25920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84" y="3492600"/>
            <a:ext cx="3456011" cy="25920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41" y="3492600"/>
            <a:ext cx="3456011" cy="2592008"/>
          </a:xfrm>
          <a:prstGeom prst="rect">
            <a:avLst/>
          </a:prstGeom>
        </p:spPr>
      </p:pic>
      <p:sp>
        <p:nvSpPr>
          <p:cNvPr id="35" name="타원 34"/>
          <p:cNvSpPr/>
          <p:nvPr/>
        </p:nvSpPr>
        <p:spPr>
          <a:xfrm>
            <a:off x="2504093" y="4212679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789288" y="4206212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670873" y="4206212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565291" y="4357188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1438300" y="4378458"/>
            <a:ext cx="91976" cy="12225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170237" y="6228624"/>
            <a:ext cx="9073008" cy="792088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오리엔테이션을 통해 동아리의 담당 선생님이 각 반의 어르신을 적극적으로 모집 </a:t>
            </a:r>
            <a:endParaRPr lang="en-US" altLang="ko-KR" sz="18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644329" y="4415925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4122564" y="4448926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4228752" y="4512059"/>
            <a:ext cx="75427" cy="847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3978548" y="4443842"/>
            <a:ext cx="144016" cy="8986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5994772" y="4597417"/>
            <a:ext cx="144016" cy="1911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642844" y="4654584"/>
            <a:ext cx="144016" cy="1911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515052" y="4015025"/>
            <a:ext cx="216024" cy="23357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9811196" y="3933846"/>
            <a:ext cx="216024" cy="23357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7434932" y="5364807"/>
            <a:ext cx="288032" cy="2880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0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5-3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동아리 활동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79674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79" y="1745897"/>
            <a:ext cx="4704522" cy="35283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6" y="5384999"/>
            <a:ext cx="2306085" cy="1729564"/>
          </a:xfrm>
          <a:prstGeom prst="rect">
            <a:avLst/>
          </a:prstGeom>
        </p:spPr>
      </p:pic>
      <p:sp>
        <p:nvSpPr>
          <p:cNvPr id="33" name="타원 32"/>
          <p:cNvSpPr/>
          <p:nvPr/>
        </p:nvSpPr>
        <p:spPr>
          <a:xfrm>
            <a:off x="4759605" y="2202164"/>
            <a:ext cx="299063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5033487" y="3060551"/>
            <a:ext cx="299063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3762524" y="2622906"/>
            <a:ext cx="299063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2322364" y="2764556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2095309" y="2815087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1746300" y="3003355"/>
            <a:ext cx="324036" cy="34049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1323098" y="3374562"/>
            <a:ext cx="423202" cy="40606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4642166" y="5940871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5183018" y="6164929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5033487" y="6126820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4917750" y="610356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4061587" y="6227365"/>
            <a:ext cx="204993" cy="22594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7362924" y="5730836"/>
            <a:ext cx="2855458" cy="1383727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열심히 노래를 외우시고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악기에 맞추어 합창을 하는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해피</a:t>
            </a: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합창반</a:t>
            </a: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3885900" y="1078235"/>
            <a:ext cx="957600" cy="3772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 err="1" smtClean="0">
                <a:solidFill>
                  <a:prstClr val="white"/>
                </a:solidFill>
              </a:rPr>
              <a:t>합창반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3"/>
          <a:stretch/>
        </p:blipFill>
        <p:spPr>
          <a:xfrm>
            <a:off x="8155013" y="3780631"/>
            <a:ext cx="2088232" cy="18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1768790"/>
            <a:ext cx="2664296" cy="18902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79" y="5384999"/>
            <a:ext cx="2326429" cy="172956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5730836"/>
            <a:ext cx="1080119" cy="138372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44" y="1768790"/>
            <a:ext cx="1350000" cy="189021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/>
          <a:stretch/>
        </p:blipFill>
        <p:spPr>
          <a:xfrm>
            <a:off x="6138789" y="3793926"/>
            <a:ext cx="1944216" cy="1800000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1878231" y="5554316"/>
            <a:ext cx="423202" cy="40606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2826420" y="5593926"/>
            <a:ext cx="423202" cy="40606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549419" y="5837653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2298389" y="5802951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534699" y="5796960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6282804" y="2500174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6714852" y="246993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6924015" y="246993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7218907" y="2531299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7414172" y="2485464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7694936" y="2515132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8026241" y="2534250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8292168" y="2515132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6400643" y="2844840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6806384" y="2823913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7300743" y="2906503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7824458" y="2887288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8893244" y="2417583"/>
            <a:ext cx="292307" cy="29631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9307140" y="2469933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9489780" y="2464240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9642180" y="2443561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9812373" y="2432542"/>
            <a:ext cx="170193" cy="16518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6371530" y="4140671"/>
            <a:ext cx="292307" cy="29631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6834624" y="3992515"/>
            <a:ext cx="292307" cy="29631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7547683" y="4068663"/>
            <a:ext cx="292307" cy="29631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8202777" y="4644727"/>
            <a:ext cx="292307" cy="29631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6468339" y="5988416"/>
            <a:ext cx="204993" cy="22594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6868858" y="5940871"/>
            <a:ext cx="204993" cy="22594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9303007" y="4619265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9603209" y="4571194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9770828" y="4557899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8936900" y="4619265"/>
            <a:ext cx="204993" cy="22594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9455407" y="449653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9128787" y="449653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8515052" y="4518731"/>
            <a:ext cx="113527" cy="12599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6278917" y="4212679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6680486" y="4212679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7146900" y="4161955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4534409" y="6064697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9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5-3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동아리 활동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72382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타원 32"/>
          <p:cNvSpPr/>
          <p:nvPr/>
        </p:nvSpPr>
        <p:spPr>
          <a:xfrm>
            <a:off x="4759605" y="2202164"/>
            <a:ext cx="299063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5033487" y="3060551"/>
            <a:ext cx="299063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3762524" y="2622906"/>
            <a:ext cx="299063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2322364" y="2764556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2095309" y="2815087"/>
            <a:ext cx="227055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1746300" y="3003355"/>
            <a:ext cx="324036" cy="34049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1323098" y="3374562"/>
            <a:ext cx="423202" cy="40606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1746300" y="6300911"/>
            <a:ext cx="162018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2083222" y="6391945"/>
            <a:ext cx="162018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2385988" y="642161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2224689" y="6258325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2377089" y="627149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754412" y="6320147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4642166" y="5940871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5183018" y="6164929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5033487" y="6126820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4917750" y="6103563"/>
            <a:ext cx="113527" cy="1227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4061587" y="6227365"/>
            <a:ext cx="204993" cy="22594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3885900" y="1078235"/>
            <a:ext cx="957600" cy="3772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 err="1" smtClean="0">
                <a:solidFill>
                  <a:prstClr val="white"/>
                </a:solidFill>
              </a:rPr>
              <a:t>창작반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5" y="3780631"/>
            <a:ext cx="2639607" cy="17971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14" y="1760275"/>
            <a:ext cx="4632149" cy="34605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5292799"/>
            <a:ext cx="2400000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5725515"/>
            <a:ext cx="1123730" cy="136267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1777596"/>
            <a:ext cx="2574702" cy="1931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76" y="1777596"/>
            <a:ext cx="1467546" cy="193102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3787983"/>
            <a:ext cx="1350000" cy="178979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/>
          <a:stretch/>
        </p:blipFill>
        <p:spPr>
          <a:xfrm>
            <a:off x="3835098" y="5288186"/>
            <a:ext cx="2087666" cy="1800000"/>
          </a:xfrm>
          <a:prstGeom prst="rect">
            <a:avLst/>
          </a:prstGeom>
        </p:spPr>
      </p:pic>
      <p:sp>
        <p:nvSpPr>
          <p:cNvPr id="60" name="모서리가 둥근 직사각형 59"/>
          <p:cNvSpPr/>
          <p:nvPr/>
        </p:nvSpPr>
        <p:spPr>
          <a:xfrm>
            <a:off x="7382530" y="5725515"/>
            <a:ext cx="2835852" cy="1389048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장미</a:t>
            </a:r>
            <a:r>
              <a:rPr lang="en-US" altLang="ko-KR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꽃잎 위에 애벌레</a:t>
            </a:r>
            <a:r>
              <a:rPr lang="en-US" altLang="ko-KR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잘 익은 옥수수 등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다양하고 정밀한 창작 활동 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594528" y="2625932"/>
            <a:ext cx="629215" cy="68936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5552137" y="3347249"/>
            <a:ext cx="370626" cy="68936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4044631" y="2753847"/>
            <a:ext cx="443897" cy="48633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3741518" y="2622906"/>
            <a:ext cx="320069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3554217" y="2601459"/>
            <a:ext cx="320069" cy="2833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1374664" y="3789063"/>
            <a:ext cx="789567" cy="89014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1290153" y="2801070"/>
            <a:ext cx="672171" cy="68946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2549420" y="1999083"/>
            <a:ext cx="534160" cy="48638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1769447" y="2527537"/>
            <a:ext cx="325862" cy="41028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2054456" y="2343814"/>
            <a:ext cx="325862" cy="41028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5313779" y="5669110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4061587" y="5584240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3047733" y="5639691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1531346" y="5594493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6480225" y="4036617"/>
            <a:ext cx="523110" cy="5361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6347555" y="5926102"/>
            <a:ext cx="523110" cy="5361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9883204" y="2631098"/>
            <a:ext cx="216024" cy="27510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8875092" y="2593147"/>
            <a:ext cx="144016" cy="2219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8734802" y="2815087"/>
            <a:ext cx="212298" cy="2454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9019107" y="2503846"/>
            <a:ext cx="144017" cy="1966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9196089" y="2494815"/>
            <a:ext cx="144017" cy="1362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9595172" y="2435704"/>
            <a:ext cx="144017" cy="1362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9667180" y="2567833"/>
            <a:ext cx="144017" cy="1362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9739188" y="2525005"/>
            <a:ext cx="144017" cy="1362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9811195" y="2639059"/>
            <a:ext cx="144017" cy="17602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2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5-3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동아리 활동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34245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모서리가 둥근 직사각형 31"/>
          <p:cNvSpPr/>
          <p:nvPr/>
        </p:nvSpPr>
        <p:spPr>
          <a:xfrm>
            <a:off x="3885901" y="1078235"/>
            <a:ext cx="956743" cy="3772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 err="1" smtClean="0">
                <a:solidFill>
                  <a:prstClr val="white"/>
                </a:solidFill>
              </a:rPr>
              <a:t>뜨개질반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05" y="5454817"/>
            <a:ext cx="2061979" cy="16381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5004767"/>
            <a:ext cx="1512168" cy="20882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1834661"/>
            <a:ext cx="4680520" cy="351039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2" y="5454817"/>
            <a:ext cx="2520280" cy="163818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1834660"/>
            <a:ext cx="4104456" cy="3098099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7794972" y="5004767"/>
            <a:ext cx="2423410" cy="2109796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목도리</a:t>
            </a:r>
            <a:r>
              <a:rPr lang="en-US" altLang="ko-KR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수세미 등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연말에 자녀들에게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줄 깜짝 선물을 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준비하시는 어르신들</a:t>
            </a:r>
            <a:endParaRPr lang="en-US" altLang="ko-KR" sz="1600" b="1" spc="-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831406" y="5584240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130676" y="5742901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633317" y="5345051"/>
            <a:ext cx="523110" cy="63180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778316" y="2064142"/>
            <a:ext cx="644086" cy="79208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599159" y="2005013"/>
            <a:ext cx="644086" cy="79208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1602284" y="2951661"/>
            <a:ext cx="769210" cy="97298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070336" y="2268463"/>
            <a:ext cx="644086" cy="79208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5356898" y="2401057"/>
            <a:ext cx="644086" cy="79208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734632" y="2021533"/>
            <a:ext cx="468052" cy="53496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528498" y="1834660"/>
            <a:ext cx="234026" cy="26748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285471" y="2140904"/>
            <a:ext cx="234026" cy="26748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966566" y="2102141"/>
            <a:ext cx="234026" cy="35804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1602283" y="6374703"/>
            <a:ext cx="384605" cy="33770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774264" y="6243778"/>
            <a:ext cx="309316" cy="33770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2637092" y="6174416"/>
            <a:ext cx="77330" cy="994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178348" y="6116550"/>
            <a:ext cx="77330" cy="994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1993006" y="6075370"/>
            <a:ext cx="77330" cy="994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921697" y="6161031"/>
            <a:ext cx="154660" cy="19013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4482604" y="5800649"/>
            <a:ext cx="77330" cy="994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49998" y="1684448"/>
            <a:ext cx="1936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</a:rPr>
              <a:t>자기 진단 평가</a:t>
            </a:r>
          </a:p>
        </p:txBody>
      </p:sp>
      <p:graphicFrame>
        <p:nvGraphicFramePr>
          <p:cNvPr id="44" name="Group 34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81226"/>
              </p:ext>
            </p:extLst>
          </p:nvPr>
        </p:nvGraphicFramePr>
        <p:xfrm>
          <a:off x="7290915" y="1079611"/>
          <a:ext cx="2736304" cy="432000"/>
        </p:xfrm>
        <a:graphic>
          <a:graphicData uri="http://schemas.openxmlformats.org/drawingml/2006/table">
            <a:tbl>
              <a:tblPr/>
              <a:tblGrid>
                <a:gridCol w="816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작성일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‘20.08.26~31</a:t>
                      </a:r>
                      <a:endParaRPr kumimoji="1" lang="ko-KR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대상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종사자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어르신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보호자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231"/>
              </p:ext>
            </p:extLst>
          </p:nvPr>
        </p:nvGraphicFramePr>
        <p:xfrm>
          <a:off x="594173" y="1567430"/>
          <a:ext cx="5688631" cy="3005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활동전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활동후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참여도 개선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주의 집중 및 계산 능력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활동 증가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9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자신감 증진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일상생활 능력 개선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협동심 증가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사회성 개선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무력감 감소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자존감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향상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신체 기능 개선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4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 만점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05561"/>
              </p:ext>
            </p:extLst>
          </p:nvPr>
        </p:nvGraphicFramePr>
        <p:xfrm>
          <a:off x="5437758" y="4788743"/>
          <a:ext cx="4589462" cy="244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9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보호자 인터뷰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7779">
                <a:tc>
                  <a:txBody>
                    <a:bodyPr/>
                    <a:lstStyle/>
                    <a:p>
                      <a:pPr marL="0" algn="l" defTabSz="995690" rtl="0" eaLnBrk="1" latinLnBrk="1" hangingPunct="1">
                        <a:lnSpc>
                          <a:spcPct val="150000"/>
                        </a:lnSpc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ㆍ박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어르신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치매 증상이 개선되었고 정서적으로 많이 좋아지심을 느끼고 있음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불안하고 초조하시던 모습이 최근에 없어지심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엄마가 돌아가시기 전까지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센터에 계속 보내드리고 싶음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95690" rtl="0" eaLnBrk="1" latinLnBrk="1" hangingPunct="1">
                        <a:lnSpc>
                          <a:spcPct val="150000"/>
                        </a:lnSpc>
                      </a:pPr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ㆍ곽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OO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어르신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명랑하셨던 분인데 객지에 친구도 없고 집에만 계셔서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삶의 낙이 없고 우울 하셨는데 센터에서 다양한 프로그램과 친구들을 만나 심리적 신체적으로 많이 좋아지심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엄마가 센터에 안 가시면 큰일나는 </a:t>
                      </a:r>
                      <a:r>
                        <a:rPr lang="ko-KR" altLang="en-US" sz="1200" kern="12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것로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생각하심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71257"/>
              </p:ext>
            </p:extLst>
          </p:nvPr>
        </p:nvGraphicFramePr>
        <p:xfrm>
          <a:off x="606410" y="4788743"/>
          <a:ext cx="4696351" cy="244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어르신 인터뷰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501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ㆍ홍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어르신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마트에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직접 가서 구입하는 것이 좋았다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합창반은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선생님이 악기도 같이 연주할 수 있게 해서 괜찮았다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모의 건강검진은 매달 몸의 변화를 알 수 있고 체중이 늘어서 운동을 더 하고 있다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ㆍ임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어르신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손으로 만드는 것이 재미있고 결과물이 궁금해서 수업이 재미있다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나중에 전시를 하면 좋겠다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모의 건강검진을 할 때 상담을 하는 것이 좋다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나의 몸 상태를 알 수 있다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9" name="그룹 48"/>
          <p:cNvGrpSpPr/>
          <p:nvPr/>
        </p:nvGrpSpPr>
        <p:grpSpPr>
          <a:xfrm>
            <a:off x="259184" y="416492"/>
            <a:ext cx="5519563" cy="496383"/>
            <a:chOff x="163042" y="900311"/>
            <a:chExt cx="5519563" cy="432048"/>
          </a:xfrm>
        </p:grpSpPr>
        <p:sp>
          <p:nvSpPr>
            <p:cNvPr id="50" name="직사각형 49"/>
            <p:cNvSpPr/>
            <p:nvPr/>
          </p:nvSpPr>
          <p:spPr>
            <a:xfrm>
              <a:off x="757236" y="900311"/>
              <a:ext cx="4925369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프로젝트 </a:t>
              </a:r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진단 </a:t>
              </a:r>
              <a:r>
                <a:rPr lang="ko-KR" altLang="en-US" sz="2400" b="1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평가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/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인터뷰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5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6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2172819677"/>
              </p:ext>
            </p:extLst>
          </p:nvPr>
        </p:nvGraphicFramePr>
        <p:xfrm>
          <a:off x="6570836" y="1548383"/>
          <a:ext cx="36724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28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11" name="직사각형 10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발전 방향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12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7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163877864"/>
              </p:ext>
            </p:extLst>
          </p:nvPr>
        </p:nvGraphicFramePr>
        <p:xfrm>
          <a:off x="1062153" y="1332360"/>
          <a:ext cx="846101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1" name="타원 70"/>
          <p:cNvSpPr/>
          <p:nvPr/>
        </p:nvSpPr>
        <p:spPr>
          <a:xfrm>
            <a:off x="1602284" y="3564607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마트장보기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1192344" y="1809524"/>
            <a:ext cx="1368152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모의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건강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검진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1185940" y="5329478"/>
            <a:ext cx="1365930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동아리활동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90646"/>
              </p:ext>
            </p:extLst>
          </p:nvPr>
        </p:nvGraphicFramePr>
        <p:xfrm>
          <a:off x="594172" y="1332360"/>
          <a:ext cx="9433048" cy="583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21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7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5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0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3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어르신 만족도 조사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 이상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 육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종사자 전문화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 직원 치매 교육 이수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679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 지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 사원 표창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분기별</a:t>
                      </a:r>
                      <a:endParaRPr lang="en-US" altLang="ko-KR" sz="14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 사원 표창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 우수 기관 견학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교육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4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차기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추진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17" name="직사각형 16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향후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기관 계획 및 목표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18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8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2288497" y="6300911"/>
            <a:ext cx="772171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인지와 신체를 동시에 수행할 수 있는 인지 개선 프로그램 개발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방울아이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428" y="1588264"/>
            <a:ext cx="822892" cy="822892"/>
          </a:xfrm>
          <a:prstGeom prst="rect">
            <a:avLst/>
          </a:prstGeom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137681" y="1855179"/>
            <a:ext cx="540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906540" y="1854423"/>
            <a:ext cx="19639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ko-KR" altLang="en-US" sz="1800" b="1" dirty="0" smtClean="0">
                <a:latin typeface="+mn-ea"/>
              </a:rPr>
              <a:t>어르신 현상 파악</a:t>
            </a:r>
            <a:endParaRPr lang="ko-KR" altLang="en-US" sz="1800" b="1" dirty="0">
              <a:latin typeface="+mn-ea"/>
            </a:endParaRPr>
          </a:p>
        </p:txBody>
      </p:sp>
      <p:pic>
        <p:nvPicPr>
          <p:cNvPr id="15" name="그림 14" descr="방울아이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428" y="2755400"/>
            <a:ext cx="822892" cy="822892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137681" y="3022315"/>
            <a:ext cx="540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03</a:t>
            </a:r>
            <a:endParaRPr lang="ko-KR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906539" y="3021559"/>
            <a:ext cx="26115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ko-KR" altLang="en-US" sz="1800" b="1" dirty="0" smtClean="0">
                <a:latin typeface="+mn-ea"/>
              </a:rPr>
              <a:t>활동 추진 계획서</a:t>
            </a:r>
            <a:r>
              <a:rPr lang="en-US" altLang="ko-KR" sz="1800" b="1" dirty="0" smtClean="0">
                <a:latin typeface="+mn-ea"/>
              </a:rPr>
              <a:t>/ </a:t>
            </a:r>
            <a:r>
              <a:rPr lang="ko-KR" altLang="en-US" sz="1800" b="1" dirty="0" smtClean="0">
                <a:latin typeface="+mn-ea"/>
              </a:rPr>
              <a:t>목표</a:t>
            </a:r>
            <a:endParaRPr lang="ko-KR" altLang="en-US" sz="1800" b="1" dirty="0">
              <a:latin typeface="+mn-ea"/>
            </a:endParaRPr>
          </a:p>
        </p:txBody>
      </p:sp>
      <p:pic>
        <p:nvPicPr>
          <p:cNvPr id="29" name="그림 28" descr="방울아이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8736" y="3922536"/>
            <a:ext cx="822892" cy="822892"/>
          </a:xfrm>
          <a:prstGeom prst="rect">
            <a:avLst/>
          </a:prstGeom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147989" y="4189451"/>
            <a:ext cx="540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05</a:t>
            </a:r>
            <a:endParaRPr lang="ko-KR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16848" y="4188695"/>
            <a:ext cx="165141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ko-KR" altLang="en-US" sz="1800" b="1" dirty="0" smtClean="0">
                <a:latin typeface="+mn-ea"/>
              </a:rPr>
              <a:t>프로그램 진행</a:t>
            </a:r>
            <a:endParaRPr lang="ko-KR" altLang="en-US" sz="1800" b="1" dirty="0">
              <a:latin typeface="+mn-ea"/>
            </a:endParaRPr>
          </a:p>
        </p:txBody>
      </p:sp>
      <p:pic>
        <p:nvPicPr>
          <p:cNvPr id="43" name="그림 42" descr="방울아이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428" y="5089672"/>
            <a:ext cx="822892" cy="822892"/>
          </a:xfrm>
          <a:prstGeom prst="rect">
            <a:avLst/>
          </a:prstGeom>
        </p:spPr>
      </p:pic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137681" y="5356587"/>
            <a:ext cx="540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07</a:t>
            </a:r>
            <a:endParaRPr lang="ko-KR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3906540" y="5355831"/>
            <a:ext cx="2194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ko-KR" altLang="en-US" sz="1800" b="1" dirty="0" smtClean="0">
                <a:latin typeface="+mn-ea"/>
              </a:rPr>
              <a:t>프로그램 발전 방향</a:t>
            </a:r>
            <a:endParaRPr lang="ko-KR" altLang="en-US" sz="1800" b="1" dirty="0"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699009" y="2171832"/>
            <a:ext cx="3593342" cy="4324303"/>
            <a:chOff x="3908769" y="2171832"/>
            <a:chExt cx="3593342" cy="4324303"/>
          </a:xfrm>
        </p:grpSpPr>
        <p:pic>
          <p:nvPicPr>
            <p:cNvPr id="33" name="그림 32" descr="방울아이콘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8769" y="2171832"/>
              <a:ext cx="822892" cy="822892"/>
            </a:xfrm>
            <a:prstGeom prst="rect">
              <a:avLst/>
            </a:prstGeom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4144082" y="2433000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02</a:t>
              </a:r>
              <a:endParaRPr lang="ko-KR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912941" y="2486105"/>
              <a:ext cx="24256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 dirty="0" smtClean="0">
                  <a:latin typeface="+mn-ea"/>
                </a:rPr>
                <a:t>프로그램 선정 적합성</a:t>
              </a:r>
              <a:endParaRPr lang="ko-KR" altLang="en-US" sz="1800" b="1" dirty="0">
                <a:latin typeface="+mn-ea"/>
              </a:endParaRPr>
            </a:p>
          </p:txBody>
        </p:sp>
        <p:pic>
          <p:nvPicPr>
            <p:cNvPr id="14" name="그림 13" descr="방울아이콘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8769" y="3338968"/>
              <a:ext cx="822892" cy="822892"/>
            </a:xfrm>
            <a:prstGeom prst="rect">
              <a:avLst/>
            </a:prstGeom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144082" y="3600136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04</a:t>
              </a:r>
              <a:endParaRPr lang="ko-KR" altLang="ko-KR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912941" y="3653241"/>
              <a:ext cx="16514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 dirty="0" smtClean="0">
                  <a:latin typeface="+mn-ea"/>
                </a:rPr>
                <a:t>활동계획 수립</a:t>
              </a:r>
              <a:endParaRPr lang="ko-KR" altLang="en-US" sz="1800" b="1" dirty="0">
                <a:latin typeface="+mn-ea"/>
              </a:endParaRPr>
            </a:p>
          </p:txBody>
        </p:sp>
        <p:pic>
          <p:nvPicPr>
            <p:cNvPr id="25" name="그림 24" descr="방울아이콘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8769" y="4506104"/>
              <a:ext cx="822892" cy="822892"/>
            </a:xfrm>
            <a:prstGeom prst="rect">
              <a:avLst/>
            </a:prstGeom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4144082" y="4767272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06</a:t>
              </a:r>
              <a:endParaRPr lang="ko-KR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4912941" y="4820377"/>
              <a:ext cx="21948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 dirty="0" smtClean="0">
                  <a:latin typeface="+mn-ea"/>
                </a:rPr>
                <a:t>프로젝트 진단 평가</a:t>
              </a:r>
              <a:endParaRPr lang="en-US" altLang="ko-KR" sz="1800" b="1" dirty="0" smtClean="0">
                <a:latin typeface="+mn-ea"/>
              </a:endParaRPr>
            </a:p>
            <a:p>
              <a:r>
                <a:rPr lang="en-US" altLang="ko-KR" sz="1800" b="1" dirty="0" smtClean="0">
                  <a:latin typeface="+mn-ea"/>
                </a:rPr>
                <a:t>/ </a:t>
              </a:r>
              <a:r>
                <a:rPr lang="ko-KR" altLang="en-US" sz="1800" b="1" dirty="0" smtClean="0">
                  <a:latin typeface="+mn-ea"/>
                </a:rPr>
                <a:t>인터뷰</a:t>
              </a:r>
              <a:endParaRPr lang="ko-KR" altLang="en-US" sz="1800" b="1" dirty="0">
                <a:latin typeface="+mn-ea"/>
              </a:endParaRPr>
            </a:p>
          </p:txBody>
        </p:sp>
        <p:pic>
          <p:nvPicPr>
            <p:cNvPr id="42" name="그림 41" descr="방울아이콘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8769" y="5673243"/>
              <a:ext cx="822892" cy="822892"/>
            </a:xfrm>
            <a:prstGeom prst="rect">
              <a:avLst/>
            </a:prstGeom>
          </p:spPr>
        </p:pic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4144082" y="5934411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08</a:t>
              </a:r>
              <a:endParaRPr lang="ko-KR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4912941" y="5987516"/>
              <a:ext cx="2589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 dirty="0" smtClean="0">
                  <a:latin typeface="+mn-ea"/>
                </a:rPr>
                <a:t>향후 기관 계획 및 목표</a:t>
              </a:r>
              <a:endParaRPr lang="ko-KR" altLang="en-US" sz="18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786860" y="4284687"/>
            <a:ext cx="3096344" cy="111980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감사합니다</a:t>
            </a:r>
            <a:r>
              <a:rPr lang="en-US" altLang="ko-KR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ko-KR" altLang="en-US" sz="36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텍스트 개체 틀 39"/>
          <p:cNvSpPr txBox="1">
            <a:spLocks/>
          </p:cNvSpPr>
          <p:nvPr/>
        </p:nvSpPr>
        <p:spPr>
          <a:xfrm>
            <a:off x="5130676" y="2052439"/>
            <a:ext cx="4968552" cy="57606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ko-KR" alt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행복한 주간보호센터의 </a:t>
            </a:r>
            <a:r>
              <a:rPr lang="ko-KR" alt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다짐</a:t>
            </a:r>
            <a:endParaRPr lang="en-US" altLang="ko-KR" sz="14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</a:endParaRPr>
          </a:p>
        </p:txBody>
      </p:sp>
      <p:sp>
        <p:nvSpPr>
          <p:cNvPr id="6" name="텍스트 개체 틀 39"/>
          <p:cNvSpPr txBox="1">
            <a:spLocks/>
          </p:cNvSpPr>
          <p:nvPr/>
        </p:nvSpPr>
        <p:spPr>
          <a:xfrm>
            <a:off x="4410596" y="2977254"/>
            <a:ext cx="5688632" cy="122413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ko-KR" altLang="en-US" sz="14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ea"/>
              </a:rPr>
              <a:t>어르신이 행복한 시간</a:t>
            </a:r>
            <a:endParaRPr lang="en-US" altLang="ko-KR" sz="1400" b="1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</a:endParaRPr>
          </a:p>
          <a:p>
            <a:pPr lvl="0" algn="r">
              <a:spcBef>
                <a:spcPct val="20000"/>
              </a:spcBef>
            </a:pPr>
            <a:r>
              <a:rPr lang="ko-KR" altLang="en-US" sz="14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ea"/>
              </a:rPr>
              <a:t>어르신의 웃음이 우리의 행복</a:t>
            </a:r>
            <a:endParaRPr lang="en-US" altLang="ko-KR" sz="1400" b="1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</a:endParaRPr>
          </a:p>
          <a:p>
            <a:pPr lvl="0" algn="r">
              <a:spcBef>
                <a:spcPct val="20000"/>
              </a:spcBef>
            </a:pPr>
            <a:r>
              <a:rPr lang="ko-KR" altLang="en-US" sz="14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ea"/>
              </a:rPr>
              <a:t>노년의 삶이 어르신의 긴 여정 중에 가장</a:t>
            </a:r>
            <a:endParaRPr lang="en-US" altLang="ko-KR" sz="1400" b="1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</a:endParaRPr>
          </a:p>
          <a:p>
            <a:pPr lvl="0" algn="r">
              <a:spcBef>
                <a:spcPct val="20000"/>
              </a:spcBef>
            </a:pPr>
            <a:r>
              <a:rPr lang="ko-KR" altLang="en-US" sz="14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ea"/>
              </a:rPr>
              <a:t>행복한 추억이 가득한 시간이 될 수 있도록 함께 노력하겠습니다</a:t>
            </a:r>
            <a:r>
              <a:rPr lang="en-US" altLang="ko-KR" sz="14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ea"/>
              </a:rPr>
              <a:t>.</a:t>
            </a:r>
            <a:endParaRPr lang="en-US" altLang="ko-KR" sz="14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71981" b="48949"/>
          <a:stretch/>
        </p:blipFill>
        <p:spPr>
          <a:xfrm>
            <a:off x="8947100" y="909518"/>
            <a:ext cx="967303" cy="926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605895" y="1836415"/>
            <a:ext cx="4586681" cy="2340000"/>
          </a:xfrm>
          <a:prstGeom prst="roundRect">
            <a:avLst>
              <a:gd name="adj" fmla="val 6327"/>
            </a:avLst>
          </a:prstGeom>
          <a:noFill/>
          <a:ln w="28575" algn="ctr">
            <a:solidFill>
              <a:schemeClr val="tx1">
                <a:alpha val="60001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altLang="ko-KR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AutoShape 415"/>
          <p:cNvSpPr>
            <a:spLocks noChangeArrowheads="1"/>
          </p:cNvSpPr>
          <p:nvPr/>
        </p:nvSpPr>
        <p:spPr bwMode="auto">
          <a:xfrm rot="10800000">
            <a:off x="5619968" y="6645295"/>
            <a:ext cx="4214078" cy="432049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우울 의심 이상 비율이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75%</a:t>
            </a:r>
          </a:p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▶ 무력감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불행감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활동 감소 요인 등이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우울감을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높임  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AutoShape 409"/>
          <p:cNvSpPr>
            <a:spLocks noChangeArrowheads="1"/>
          </p:cNvSpPr>
          <p:nvPr/>
        </p:nvSpPr>
        <p:spPr bwMode="auto">
          <a:xfrm rot="10800000">
            <a:off x="812928" y="6645298"/>
            <a:ext cx="4201200" cy="432050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낙상 위험이 높은 어르신은 전체 인원의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90%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낙상 예방을 위해 신체 기능 개선 프로그램 필요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AutoShape 415"/>
          <p:cNvSpPr>
            <a:spLocks noChangeArrowheads="1"/>
          </p:cNvSpPr>
          <p:nvPr/>
        </p:nvSpPr>
        <p:spPr bwMode="auto">
          <a:xfrm rot="10800000">
            <a:off x="812928" y="3636661"/>
            <a:ext cx="4201200" cy="432000"/>
          </a:xfrm>
          <a:prstGeom prst="homePlate">
            <a:avLst>
              <a:gd name="adj" fmla="val 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wrap="none" tIns="0" bIns="0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항목 중 주의집중 및 계산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기억회상의 평균 점수가 낮음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▶ 항목이 낮은 부분의 프로그램 개발 필요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AutoShape 399"/>
          <p:cNvSpPr>
            <a:spLocks noChangeArrowheads="1"/>
          </p:cNvSpPr>
          <p:nvPr/>
        </p:nvSpPr>
        <p:spPr bwMode="auto">
          <a:xfrm rot="10800000">
            <a:off x="5632846" y="3636662"/>
            <a:ext cx="4201200" cy="432000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wrap="none" tIns="0" bIns="0" anchor="ctr"/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중증도 이상 의존 비율이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70%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일상생활 기능 개선을 위한 프로그램 개발 필요</a:t>
            </a:r>
            <a:endParaRPr lang="ko-KR" altLang="en-US" sz="1200" b="1" spc="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물결 12"/>
          <p:cNvSpPr/>
          <p:nvPr/>
        </p:nvSpPr>
        <p:spPr>
          <a:xfrm>
            <a:off x="605894" y="1260351"/>
            <a:ext cx="4500000" cy="498335"/>
          </a:xfrm>
          <a:custGeom>
            <a:avLst/>
            <a:gdLst/>
            <a:ahLst/>
            <a:cxnLst/>
            <a:rect l="l" t="t" r="r" b="b"/>
            <a:pathLst>
              <a:path w="3138508" h="498335">
                <a:moveTo>
                  <a:pt x="590252" y="636"/>
                </a:moveTo>
                <a:cubicBezTo>
                  <a:pt x="1436934" y="-13904"/>
                  <a:pt x="2283616" y="227518"/>
                  <a:pt x="3130190" y="63452"/>
                </a:cubicBezTo>
                <a:lnTo>
                  <a:pt x="2785168" y="249245"/>
                </a:lnTo>
                <a:lnTo>
                  <a:pt x="3138508" y="439517"/>
                </a:lnTo>
                <a:cubicBezTo>
                  <a:pt x="2092380" y="645132"/>
                  <a:pt x="1046189" y="228906"/>
                  <a:pt x="0" y="437959"/>
                </a:cubicBezTo>
                <a:lnTo>
                  <a:pt x="0" y="60531"/>
                </a:lnTo>
                <a:cubicBezTo>
                  <a:pt x="196751" y="21216"/>
                  <a:pt x="393502" y="4015"/>
                  <a:pt x="590252" y="636"/>
                </a:cubicBezTo>
                <a:close/>
              </a:path>
            </a:pathLst>
          </a:custGeom>
          <a:solidFill>
            <a:srgbClr val="2DB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K-MMSE (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간이정신상태검사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) (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평균값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물결 12"/>
          <p:cNvSpPr/>
          <p:nvPr/>
        </p:nvSpPr>
        <p:spPr>
          <a:xfrm>
            <a:off x="5431044" y="1260351"/>
            <a:ext cx="4500000" cy="498335"/>
          </a:xfrm>
          <a:custGeom>
            <a:avLst/>
            <a:gdLst/>
            <a:ahLst/>
            <a:cxnLst/>
            <a:rect l="l" t="t" r="r" b="b"/>
            <a:pathLst>
              <a:path w="3138508" h="498335">
                <a:moveTo>
                  <a:pt x="590252" y="636"/>
                </a:moveTo>
                <a:cubicBezTo>
                  <a:pt x="1436934" y="-13904"/>
                  <a:pt x="2283616" y="227518"/>
                  <a:pt x="3130190" y="63452"/>
                </a:cubicBezTo>
                <a:lnTo>
                  <a:pt x="2785168" y="249245"/>
                </a:lnTo>
                <a:lnTo>
                  <a:pt x="3138508" y="439517"/>
                </a:lnTo>
                <a:cubicBezTo>
                  <a:pt x="2092380" y="645132"/>
                  <a:pt x="1046189" y="228906"/>
                  <a:pt x="0" y="437959"/>
                </a:cubicBezTo>
                <a:lnTo>
                  <a:pt x="0" y="60531"/>
                </a:lnTo>
                <a:cubicBezTo>
                  <a:pt x="196751" y="21216"/>
                  <a:pt x="393502" y="4015"/>
                  <a:pt x="590252" y="636"/>
                </a:cubicBezTo>
                <a:close/>
              </a:path>
            </a:pathLst>
          </a:custGeom>
          <a:solidFill>
            <a:srgbClr val="8F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atin typeface="+mn-ea"/>
              </a:rPr>
              <a:t>K-MBI(</a:t>
            </a:r>
            <a:r>
              <a:rPr lang="ko-KR" altLang="en-US" sz="1200" b="1" dirty="0" smtClean="0">
                <a:latin typeface="+mn-ea"/>
              </a:rPr>
              <a:t>일상생활동작검사</a:t>
            </a:r>
            <a:r>
              <a:rPr lang="en-US" altLang="ko-KR" sz="1200" b="1" dirty="0" smtClean="0">
                <a:latin typeface="+mn-ea"/>
              </a:rPr>
              <a:t>) (</a:t>
            </a:r>
            <a:r>
              <a:rPr lang="ko-KR" altLang="en-US" sz="1200" b="1" dirty="0" smtClean="0">
                <a:latin typeface="+mn-ea"/>
              </a:rPr>
              <a:t>단위 </a:t>
            </a:r>
            <a:r>
              <a:rPr lang="en-US" altLang="ko-KR" sz="1200" b="1" dirty="0" smtClean="0">
                <a:latin typeface="+mn-ea"/>
              </a:rPr>
              <a:t>: </a:t>
            </a:r>
            <a:r>
              <a:rPr lang="ko-KR" altLang="en-US" sz="1200" b="1" dirty="0" smtClean="0">
                <a:latin typeface="+mn-ea"/>
              </a:rPr>
              <a:t>인원</a:t>
            </a:r>
            <a:r>
              <a:rPr lang="en-US" altLang="ko-KR" sz="1200" b="1" dirty="0" smtClean="0">
                <a:latin typeface="+mn-ea"/>
              </a:rPr>
              <a:t>)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42" name="물결 12"/>
          <p:cNvSpPr/>
          <p:nvPr/>
        </p:nvSpPr>
        <p:spPr>
          <a:xfrm>
            <a:off x="5440537" y="4284687"/>
            <a:ext cx="4500000" cy="498335"/>
          </a:xfrm>
          <a:custGeom>
            <a:avLst/>
            <a:gdLst/>
            <a:ahLst/>
            <a:cxnLst/>
            <a:rect l="l" t="t" r="r" b="b"/>
            <a:pathLst>
              <a:path w="3138508" h="498335">
                <a:moveTo>
                  <a:pt x="590252" y="636"/>
                </a:moveTo>
                <a:cubicBezTo>
                  <a:pt x="1436934" y="-13904"/>
                  <a:pt x="2283616" y="227518"/>
                  <a:pt x="3130190" y="63452"/>
                </a:cubicBezTo>
                <a:lnTo>
                  <a:pt x="2785168" y="249245"/>
                </a:lnTo>
                <a:lnTo>
                  <a:pt x="3138508" y="439517"/>
                </a:lnTo>
                <a:cubicBezTo>
                  <a:pt x="2092380" y="645132"/>
                  <a:pt x="1046189" y="228906"/>
                  <a:pt x="0" y="437959"/>
                </a:cubicBezTo>
                <a:lnTo>
                  <a:pt x="0" y="60531"/>
                </a:lnTo>
                <a:cubicBezTo>
                  <a:pt x="196751" y="21216"/>
                  <a:pt x="393502" y="4015"/>
                  <a:pt x="590252" y="6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kern="0" dirty="0" smtClean="0">
                <a:solidFill>
                  <a:schemeClr val="bg1"/>
                </a:solidFill>
                <a:latin typeface="+mn-ea"/>
              </a:rPr>
              <a:t>KGDS (</a:t>
            </a:r>
            <a:r>
              <a:rPr lang="ko-KR" altLang="en-US" sz="1200" b="1" kern="0" dirty="0" smtClean="0">
                <a:solidFill>
                  <a:schemeClr val="bg1"/>
                </a:solidFill>
                <a:latin typeface="+mn-ea"/>
              </a:rPr>
              <a:t>노인우울검사</a:t>
            </a:r>
            <a:r>
              <a:rPr lang="en-US" altLang="ko-KR" sz="1200" b="1" kern="0" dirty="0" smtClean="0">
                <a:solidFill>
                  <a:schemeClr val="bg1"/>
                </a:solidFill>
                <a:latin typeface="+mn-ea"/>
              </a:rPr>
              <a:t>) (</a:t>
            </a:r>
            <a:r>
              <a:rPr lang="ko-KR" altLang="en-US" sz="1200" b="1" kern="0" dirty="0" smtClean="0">
                <a:solidFill>
                  <a:schemeClr val="bg1"/>
                </a:solidFill>
                <a:latin typeface="+mn-ea"/>
              </a:rPr>
              <a:t>단위 </a:t>
            </a:r>
            <a:r>
              <a:rPr lang="en-US" altLang="ko-KR" sz="1200" b="1" kern="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200" b="1" kern="0" dirty="0" smtClean="0">
                <a:solidFill>
                  <a:schemeClr val="bg1"/>
                </a:solidFill>
                <a:latin typeface="+mn-ea"/>
              </a:rPr>
              <a:t>인원</a:t>
            </a:r>
            <a:r>
              <a:rPr lang="en-US" altLang="ko-KR" sz="1200" b="1" kern="0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2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물결 12"/>
          <p:cNvSpPr/>
          <p:nvPr/>
        </p:nvSpPr>
        <p:spPr>
          <a:xfrm>
            <a:off x="605894" y="4284688"/>
            <a:ext cx="4500000" cy="498335"/>
          </a:xfrm>
          <a:custGeom>
            <a:avLst/>
            <a:gdLst/>
            <a:ahLst/>
            <a:cxnLst/>
            <a:rect l="l" t="t" r="r" b="b"/>
            <a:pathLst>
              <a:path w="3138508" h="498335">
                <a:moveTo>
                  <a:pt x="590252" y="636"/>
                </a:moveTo>
                <a:cubicBezTo>
                  <a:pt x="1436934" y="-13904"/>
                  <a:pt x="2283616" y="227518"/>
                  <a:pt x="3130190" y="63452"/>
                </a:cubicBezTo>
                <a:lnTo>
                  <a:pt x="2785168" y="249245"/>
                </a:lnTo>
                <a:lnTo>
                  <a:pt x="3138508" y="439517"/>
                </a:lnTo>
                <a:cubicBezTo>
                  <a:pt x="2092380" y="645132"/>
                  <a:pt x="1046189" y="228906"/>
                  <a:pt x="0" y="437959"/>
                </a:cubicBezTo>
                <a:lnTo>
                  <a:pt x="0" y="60531"/>
                </a:lnTo>
                <a:cubicBezTo>
                  <a:pt x="196751" y="21216"/>
                  <a:pt x="393502" y="4015"/>
                  <a:pt x="590252" y="636"/>
                </a:cubicBezTo>
                <a:close/>
              </a:path>
            </a:pathLst>
          </a:custGeom>
          <a:solidFill>
            <a:srgbClr val="D1C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낙상 위험도 평가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단위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인원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615389" y="4860751"/>
            <a:ext cx="4586681" cy="2340000"/>
          </a:xfrm>
          <a:prstGeom prst="roundRect">
            <a:avLst>
              <a:gd name="adj" fmla="val 5720"/>
            </a:avLst>
          </a:prstGeom>
          <a:noFill/>
          <a:ln w="28575" algn="ctr">
            <a:solidFill>
              <a:schemeClr val="tx1">
                <a:alpha val="60001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altLang="ko-KR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440539" y="4897015"/>
            <a:ext cx="4586681" cy="2340000"/>
          </a:xfrm>
          <a:prstGeom prst="roundRect">
            <a:avLst>
              <a:gd name="adj" fmla="val 6328"/>
            </a:avLst>
          </a:prstGeom>
          <a:noFill/>
          <a:ln w="28575" algn="ctr">
            <a:solidFill>
              <a:schemeClr val="tx1">
                <a:alpha val="60001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altLang="ko-KR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431045" y="1800671"/>
            <a:ext cx="4586681" cy="2340000"/>
          </a:xfrm>
          <a:prstGeom prst="roundRect">
            <a:avLst>
              <a:gd name="adj" fmla="val 6327"/>
            </a:avLst>
          </a:prstGeom>
          <a:noFill/>
          <a:ln w="28575" algn="ctr">
            <a:solidFill>
              <a:schemeClr val="tx1">
                <a:alpha val="60001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altLang="ko-KR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48" name="직사각형 47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어르신 </a:t>
              </a:r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현상 파악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49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1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51" name="차트 50"/>
          <p:cNvGraphicFramePr/>
          <p:nvPr>
            <p:extLst>
              <p:ext uri="{D42A27DB-BD31-4B8C-83A1-F6EECF244321}">
                <p14:modId xmlns:p14="http://schemas.microsoft.com/office/powerpoint/2010/main" val="1721453311"/>
              </p:ext>
            </p:extLst>
          </p:nvPr>
        </p:nvGraphicFramePr>
        <p:xfrm>
          <a:off x="898892" y="1899390"/>
          <a:ext cx="401967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Group 34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86460"/>
              </p:ext>
            </p:extLst>
          </p:nvPr>
        </p:nvGraphicFramePr>
        <p:xfrm>
          <a:off x="7794972" y="756295"/>
          <a:ext cx="2174942" cy="432000"/>
        </p:xfrm>
        <a:graphic>
          <a:graphicData uri="http://schemas.openxmlformats.org/drawingml/2006/table">
            <a:tbl>
              <a:tblPr/>
              <a:tblGrid>
                <a:gridCol w="787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7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조사</a:t>
                      </a:r>
                      <a:r>
                        <a:rPr kumimoji="1" 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'19.12.9~31</a:t>
                      </a:r>
                      <a:endParaRPr kumimoji="1" lang="ko-KR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대상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어르신 </a:t>
                      </a: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33</a:t>
                      </a: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67571827"/>
              </p:ext>
            </p:extLst>
          </p:nvPr>
        </p:nvGraphicFramePr>
        <p:xfrm>
          <a:off x="812928" y="5046044"/>
          <a:ext cx="4248472" cy="15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차트 22"/>
          <p:cNvGraphicFramePr/>
          <p:nvPr>
            <p:extLst>
              <p:ext uri="{D42A27DB-BD31-4B8C-83A1-F6EECF244321}">
                <p14:modId xmlns:p14="http://schemas.microsoft.com/office/powerpoint/2010/main" val="2685243005"/>
              </p:ext>
            </p:extLst>
          </p:nvPr>
        </p:nvGraphicFramePr>
        <p:xfrm>
          <a:off x="5724042" y="1941608"/>
          <a:ext cx="401967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차트 23"/>
          <p:cNvGraphicFramePr/>
          <p:nvPr>
            <p:extLst>
              <p:ext uri="{D42A27DB-BD31-4B8C-83A1-F6EECF244321}">
                <p14:modId xmlns:p14="http://schemas.microsoft.com/office/powerpoint/2010/main" val="1558683155"/>
              </p:ext>
            </p:extLst>
          </p:nvPr>
        </p:nvGraphicFramePr>
        <p:xfrm>
          <a:off x="5714548" y="5004767"/>
          <a:ext cx="401967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99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48939"/>
              </p:ext>
            </p:extLst>
          </p:nvPr>
        </p:nvGraphicFramePr>
        <p:xfrm>
          <a:off x="631607" y="1620391"/>
          <a:ext cx="9317506" cy="443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18"/>
                <a:gridCol w="648072"/>
                <a:gridCol w="576064"/>
                <a:gridCol w="648072"/>
                <a:gridCol w="2376264"/>
                <a:gridCol w="720080"/>
                <a:gridCol w="720080"/>
                <a:gridCol w="634225"/>
                <a:gridCol w="720080"/>
                <a:gridCol w="746305"/>
                <a:gridCol w="847046"/>
              </a:tblGrid>
              <a:tr h="6377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구분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기능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측면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과제 안건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과제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측면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평점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순위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판정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인지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신체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시급성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가능성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효과성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가중치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2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3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91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점수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마트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장보기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76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채택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7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동아리 활동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56</a:t>
                      </a:r>
                      <a:endParaRPr kumimoji="1" lang="en-US" altLang="ko-KR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채택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7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실버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휘트니스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46</a:t>
                      </a:r>
                      <a:endParaRPr kumimoji="1" lang="en-US" altLang="ko-KR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4</a:t>
                      </a:r>
                      <a:endParaRPr kumimoji="1" lang="en-US" altLang="ko-KR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3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7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 Unicode MS" pitchFamily="50" charset="-127"/>
                      </a:endParaRPr>
                    </a:p>
                  </a:txBody>
                  <a:tcPr marL="36000" marR="36000" marT="35978" marB="3597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600" b="1" kern="0" dirty="0" smtClean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모의 건강검진</a:t>
                      </a:r>
                      <a:endParaRPr kumimoji="0" lang="ko-KR" altLang="en-US" sz="1600" b="1" kern="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56</a:t>
                      </a:r>
                      <a:endParaRPr kumimoji="1" lang="en-US" altLang="ko-KR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2</a:t>
                      </a:r>
                      <a:endParaRPr kumimoji="1" lang="en-US" altLang="ko-KR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50" charset="-127"/>
                        </a:rPr>
                        <a:t>채택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34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77365"/>
              </p:ext>
            </p:extLst>
          </p:nvPr>
        </p:nvGraphicFramePr>
        <p:xfrm>
          <a:off x="5418708" y="1081214"/>
          <a:ext cx="2699999" cy="432000"/>
        </p:xfrm>
        <a:graphic>
          <a:graphicData uri="http://schemas.openxmlformats.org/drawingml/2006/table">
            <a:tbl>
              <a:tblPr/>
              <a:tblGrid>
                <a:gridCol w="321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9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9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범</a:t>
                      </a:r>
                      <a:endParaRPr kumimoji="1" lang="en-US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례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◎ </a:t>
                      </a: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점</a:t>
                      </a:r>
                      <a:endParaRPr kumimoji="1" lang="ko-KR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○ </a:t>
                      </a: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점</a:t>
                      </a:r>
                      <a:endParaRPr kumimoji="1" lang="ko-KR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△ </a:t>
                      </a: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점</a:t>
                      </a:r>
                      <a:endParaRPr kumimoji="1" lang="ko-KR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9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 이상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5~8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 이상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15" name="직사각형 14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</a:t>
              </a:r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선정 적합성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16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2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sp>
        <p:nvSpPr>
          <p:cNvPr id="18" name="모서리가 둥근 직사각형 17"/>
          <p:cNvSpPr/>
          <p:nvPr/>
        </p:nvSpPr>
        <p:spPr>
          <a:xfrm>
            <a:off x="603503" y="6196195"/>
            <a:ext cx="9432001" cy="978337"/>
          </a:xfrm>
          <a:prstGeom prst="roundRect">
            <a:avLst>
              <a:gd name="adj" fmla="val 113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anchor="t"/>
          <a:lstStyle/>
          <a:p>
            <a:pPr>
              <a:defRPr/>
            </a:pPr>
            <a:r>
              <a:rPr lang="en-US" altLang="ko-KR" sz="1400" b="1" spc="-5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          </a:t>
            </a:r>
            <a:endParaRPr lang="ko-KR" altLang="en-US" sz="1400" b="1" spc="-5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AutoShape 191"/>
          <p:cNvSpPr>
            <a:spLocks noChangeArrowheads="1"/>
          </p:cNvSpPr>
          <p:nvPr/>
        </p:nvSpPr>
        <p:spPr bwMode="auto">
          <a:xfrm>
            <a:off x="6461778" y="6511434"/>
            <a:ext cx="469098" cy="365540"/>
          </a:xfrm>
          <a:prstGeom prst="rightArrow">
            <a:avLst>
              <a:gd name="adj1" fmla="val 71572"/>
              <a:gd name="adj2" fmla="val 51662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kumimoji="0" lang="ko-KR" altLang="en-US" sz="1200" b="1" dirty="0">
              <a:solidFill>
                <a:srgbClr val="FFFF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순서도: 대체 처리 19"/>
          <p:cNvSpPr/>
          <p:nvPr/>
        </p:nvSpPr>
        <p:spPr>
          <a:xfrm>
            <a:off x="1962324" y="6415344"/>
            <a:ext cx="1121255" cy="533639"/>
          </a:xfrm>
          <a:prstGeom prst="flowChartAlternateProces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마트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장보기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순서도: 대체 처리 21"/>
          <p:cNvSpPr/>
          <p:nvPr/>
        </p:nvSpPr>
        <p:spPr>
          <a:xfrm>
            <a:off x="7002884" y="6415344"/>
            <a:ext cx="2856672" cy="533639"/>
          </a:xfrm>
          <a:prstGeom prst="flowChartAlternateProces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몸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튼튼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인지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튼튼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마음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튼튼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사회적응 프로그램</a:t>
            </a:r>
            <a:r>
              <a:rPr lang="en-US" altLang="ko-KR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타원 72"/>
          <p:cNvSpPr/>
          <p:nvPr/>
        </p:nvSpPr>
        <p:spPr>
          <a:xfrm>
            <a:off x="733496" y="6350582"/>
            <a:ext cx="1063773" cy="655889"/>
          </a:xfrm>
          <a:prstGeom prst="roundRect">
            <a:avLst/>
          </a:prstGeom>
          <a:solidFill>
            <a:srgbClr val="D1CD11"/>
          </a:solidFill>
          <a:ln w="19050" algn="ctr">
            <a:noFill/>
            <a:round/>
            <a:headEnd/>
            <a:tailEnd/>
          </a:ln>
          <a:effectLst/>
        </p:spPr>
        <p:txBody>
          <a:bodyPr wrap="none" lIns="0" tIns="45705" rIns="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타원 73"/>
          <p:cNvSpPr/>
          <p:nvPr/>
        </p:nvSpPr>
        <p:spPr>
          <a:xfrm>
            <a:off x="799078" y="6440902"/>
            <a:ext cx="932608" cy="4864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주제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선정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덧셈 기호 24"/>
          <p:cNvSpPr/>
          <p:nvPr/>
        </p:nvSpPr>
        <p:spPr>
          <a:xfrm>
            <a:off x="3114452" y="6444927"/>
            <a:ext cx="437882" cy="43788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332000" y="3536745"/>
            <a:ext cx="8604000" cy="57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Group 34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27221"/>
              </p:ext>
            </p:extLst>
          </p:nvPr>
        </p:nvGraphicFramePr>
        <p:xfrm>
          <a:off x="8313914" y="1069039"/>
          <a:ext cx="1656000" cy="432000"/>
        </p:xfrm>
        <a:graphic>
          <a:graphicData uri="http://schemas.openxmlformats.org/drawingml/2006/table">
            <a:tbl>
              <a:tblPr/>
              <a:tblGrid>
                <a:gridCol w="599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작성일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'19.12.20</a:t>
                      </a:r>
                      <a:endParaRPr kumimoji="1" lang="ko-KR" alt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담당</a:t>
                      </a:r>
                      <a:r>
                        <a:rPr kumimoji="1" 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종사자 </a:t>
                      </a:r>
                      <a:r>
                        <a:rPr kumimoji="1" lang="ko-KR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전원</a:t>
                      </a:r>
                      <a:endParaRPr kumimoji="1" lang="ko-K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1332000" y="4140607"/>
            <a:ext cx="8604000" cy="61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338919" y="5436879"/>
            <a:ext cx="8604000" cy="61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sp>
        <p:nvSpPr>
          <p:cNvPr id="37" name="순서도: 대체 처리 36"/>
          <p:cNvSpPr/>
          <p:nvPr/>
        </p:nvSpPr>
        <p:spPr>
          <a:xfrm>
            <a:off x="3546500" y="6415344"/>
            <a:ext cx="1121255" cy="533639"/>
          </a:xfrm>
          <a:prstGeom prst="flowChartAlternateProces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동아리활동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덧셈 기호 37"/>
          <p:cNvSpPr/>
          <p:nvPr/>
        </p:nvSpPr>
        <p:spPr>
          <a:xfrm>
            <a:off x="4698628" y="6456967"/>
            <a:ext cx="437882" cy="43788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대체 처리 38"/>
          <p:cNvSpPr/>
          <p:nvPr/>
        </p:nvSpPr>
        <p:spPr>
          <a:xfrm>
            <a:off x="5130676" y="6427384"/>
            <a:ext cx="1224136" cy="533639"/>
          </a:xfrm>
          <a:prstGeom prst="flowChartAlternateProces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모의건강검진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6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72640"/>
              </p:ext>
            </p:extLst>
          </p:nvPr>
        </p:nvGraphicFramePr>
        <p:xfrm>
          <a:off x="594172" y="1116334"/>
          <a:ext cx="9361040" cy="61206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79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2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Project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4" marR="36004" marT="35997" marB="35997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몸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8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튼튼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인지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8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튼튼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마음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8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튼튼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사회적응 프로그램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4" marR="36004" marT="35997" marB="35997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5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프로젝트 추진 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배경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4" marR="36004" marT="35997" marB="35997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797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3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인지 기능 관련</a:t>
                      </a: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] </a:t>
                      </a:r>
                      <a:endParaRPr lang="en-US" altLang="ko-KR" sz="1800" b="0" u="none" spc="50" baseline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800" b="0" u="none" spc="50" baseline="0" dirty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▶K-MMSE 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검사 결과 </a:t>
                      </a:r>
                      <a:r>
                        <a:rPr lang="ko-KR" altLang="en-US" sz="1800" b="1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주의집중 및 계산 항목의 점수가 가장 낮음</a:t>
                      </a:r>
                      <a:r>
                        <a:rPr lang="en-US" altLang="ko-KR" sz="1800" b="1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0" u="none" spc="50" baseline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[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심리 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상태 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관련</a:t>
                      </a: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]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 ▶KGDS 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검사 결과 </a:t>
                      </a:r>
                      <a:r>
                        <a:rPr lang="ko-KR" altLang="en-US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우울 의심 이상 비율이 </a:t>
                      </a:r>
                      <a:r>
                        <a:rPr lang="en-US" altLang="ko-KR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75%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</a:t>
                      </a:r>
                      <a:endParaRPr lang="en-US" altLang="ko-KR" sz="1800" b="0" u="none" spc="50" baseline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0" u="none" spc="50" baseline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[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신체 기능 관련</a:t>
                      </a: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]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 ▶</a:t>
                      </a:r>
                      <a:r>
                        <a:rPr lang="en-US" altLang="ko-KR" sz="1800" b="0" dirty="0" smtClean="0">
                          <a:latin typeface="+mn-lt"/>
                        </a:rPr>
                        <a:t>K-MBI 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검사 결과 </a:t>
                      </a:r>
                      <a:r>
                        <a:rPr lang="ko-KR" altLang="en-US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중증도 이상 의존 비율이 </a:t>
                      </a:r>
                      <a:r>
                        <a:rPr lang="en-US" altLang="ko-KR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70%</a:t>
                      </a:r>
                    </a:p>
                  </a:txBody>
                  <a:tcPr marL="36000" marR="18000" marT="18000" marB="180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2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+mn-lt"/>
                          <a:ea typeface="맑은 고딕" pitchFamily="50" charset="-127"/>
                        </a:rPr>
                        <a:t>프로젝트 목표</a:t>
                      </a:r>
                      <a:endParaRPr lang="ko-KR" altLang="en-US" sz="1800" dirty="0">
                        <a:latin typeface="+mn-lt"/>
                        <a:ea typeface="맑은 고딕" pitchFamily="50" charset="-127"/>
                      </a:endParaRPr>
                    </a:p>
                  </a:txBody>
                  <a:tcPr marL="36004" marR="36004" marT="35997" marB="35997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8369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800" b="1" u="none" spc="50" baseline="0" dirty="0" smtClean="0">
                          <a:solidFill>
                            <a:schemeClr val="tx1"/>
                          </a:solidFill>
                          <a:latin typeface="+mn-lt"/>
                          <a:ea typeface="굴림"/>
                        </a:rPr>
                        <a:t>■ </a:t>
                      </a:r>
                      <a:r>
                        <a:rPr lang="ko-KR" altLang="en-US" sz="1800" b="1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주의집중 및 계산하는 활동을 통해 가장 취약한 인지 기능 개선</a:t>
                      </a:r>
                      <a:endParaRPr lang="en-US" altLang="ko-KR" sz="1800" b="1" u="none" spc="5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■ </a:t>
                      </a:r>
                      <a:r>
                        <a:rPr lang="ko-KR" altLang="en-US" sz="1800" b="1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활동을 통해 일상 생활 수행 능력 향상</a:t>
                      </a:r>
                      <a:r>
                        <a:rPr lang="ko-KR" altLang="en-US" sz="1800" b="0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800" b="0" u="none" spc="5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■ </a:t>
                      </a:r>
                      <a:r>
                        <a:rPr lang="ko-KR" altLang="en-US" sz="1800" b="1" u="none" spc="5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우울감</a:t>
                      </a:r>
                      <a:r>
                        <a:rPr lang="en-US" altLang="ko-KR" sz="1800" b="1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b="1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무기력증이 개선되고 행복 지수 상승</a:t>
                      </a:r>
                      <a:endParaRPr lang="en-US" altLang="ko-KR" sz="1800" b="1" u="none" spc="5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■ </a:t>
                      </a:r>
                      <a:r>
                        <a:rPr lang="ko-KR" altLang="en-US" sz="1800" b="1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자신감 증진과 생활의 활력을 찾고 사회성 개선</a:t>
                      </a:r>
                      <a:endParaRPr lang="en-US" altLang="ko-KR" sz="1800" b="1" u="none" spc="5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800" b="0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■ </a:t>
                      </a:r>
                      <a:r>
                        <a:rPr lang="ko-KR" altLang="en-US" sz="1800" b="1" u="none" spc="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프로그램에 적극적인 참여와 협동심 개선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4" marR="36004" marT="35997" marB="35997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활동 추진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계획서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/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목표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3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2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활동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계획 수립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4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7" name="Group 5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37753"/>
              </p:ext>
            </p:extLst>
          </p:nvPr>
        </p:nvGraphicFramePr>
        <p:xfrm>
          <a:off x="450502" y="1620391"/>
          <a:ext cx="9865114" cy="4726809"/>
        </p:xfrm>
        <a:graphic>
          <a:graphicData uri="http://schemas.openxmlformats.org/drawingml/2006/table">
            <a:tbl>
              <a:tblPr/>
              <a:tblGrid>
                <a:gridCol w="374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8151"/>
                <a:gridCol w="156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108"/>
                <a:gridCol w="156108"/>
                <a:gridCol w="156108"/>
                <a:gridCol w="1561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61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  <a:gridCol w="156108"/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단계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2019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9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2020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 수준 파악</a:t>
                      </a:r>
                      <a:endParaRPr kumimoji="0" lang="en-US" altLang="ko-KR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프로그램 선정</a:t>
                      </a:r>
                      <a:endParaRPr kumimoji="0" lang="ko-KR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ko-KR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014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I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과제 수립</a:t>
                      </a:r>
                      <a:endParaRPr kumimoji="0" lang="en-US" altLang="ko-KR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과제 실시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모의 건강검진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014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마트</a:t>
                      </a:r>
                      <a:r>
                        <a:rPr kumimoji="0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장보기</a:t>
                      </a:r>
                      <a:endParaRPr kumimoji="0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014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동아리 활동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프로그램 진단 평가 </a:t>
                      </a:r>
                      <a:r>
                        <a:rPr kumimoji="0" lang="en-US" altLang="ko-K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인터뷰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향후 계획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F7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Line 158"/>
          <p:cNvSpPr>
            <a:spLocks noChangeShapeType="1"/>
          </p:cNvSpPr>
          <p:nvPr/>
        </p:nvSpPr>
        <p:spPr bwMode="auto">
          <a:xfrm>
            <a:off x="4410596" y="4140671"/>
            <a:ext cx="5400600" cy="0"/>
          </a:xfrm>
          <a:prstGeom prst="line">
            <a:avLst/>
          </a:prstGeom>
          <a:ln>
            <a:solidFill>
              <a:srgbClr val="D8D312"/>
            </a:solidFill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Line 158"/>
          <p:cNvSpPr>
            <a:spLocks noChangeShapeType="1"/>
          </p:cNvSpPr>
          <p:nvPr/>
        </p:nvSpPr>
        <p:spPr bwMode="auto">
          <a:xfrm>
            <a:off x="3618509" y="2471816"/>
            <a:ext cx="571534" cy="0"/>
          </a:xfrm>
          <a:prstGeom prst="line">
            <a:avLst/>
          </a:prstGeom>
          <a:ln>
            <a:solidFill>
              <a:srgbClr val="D8D312"/>
            </a:solidFill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Line 158"/>
          <p:cNvSpPr>
            <a:spLocks noChangeShapeType="1"/>
          </p:cNvSpPr>
          <p:nvPr/>
        </p:nvSpPr>
        <p:spPr bwMode="auto">
          <a:xfrm>
            <a:off x="4246080" y="3379995"/>
            <a:ext cx="5421100" cy="0"/>
          </a:xfrm>
          <a:prstGeom prst="line">
            <a:avLst/>
          </a:prstGeom>
          <a:ln>
            <a:solidFill>
              <a:srgbClr val="D8D312"/>
            </a:solidFill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Line 158"/>
          <p:cNvSpPr>
            <a:spLocks noChangeShapeType="1"/>
          </p:cNvSpPr>
          <p:nvPr/>
        </p:nvSpPr>
        <p:spPr bwMode="auto">
          <a:xfrm>
            <a:off x="3618509" y="2678709"/>
            <a:ext cx="57153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Line 158"/>
          <p:cNvSpPr>
            <a:spLocks noChangeShapeType="1"/>
          </p:cNvSpPr>
          <p:nvPr/>
        </p:nvSpPr>
        <p:spPr bwMode="auto">
          <a:xfrm>
            <a:off x="4224455" y="3636615"/>
            <a:ext cx="54427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Line 158"/>
          <p:cNvSpPr>
            <a:spLocks noChangeShapeType="1"/>
          </p:cNvSpPr>
          <p:nvPr/>
        </p:nvSpPr>
        <p:spPr bwMode="auto">
          <a:xfrm>
            <a:off x="4410595" y="4388567"/>
            <a:ext cx="540094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4" name="Line 158"/>
          <p:cNvSpPr>
            <a:spLocks noChangeShapeType="1"/>
          </p:cNvSpPr>
          <p:nvPr/>
        </p:nvSpPr>
        <p:spPr bwMode="auto">
          <a:xfrm>
            <a:off x="10063578" y="6050640"/>
            <a:ext cx="252038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" name="Line 158"/>
          <p:cNvSpPr>
            <a:spLocks noChangeShapeType="1"/>
          </p:cNvSpPr>
          <p:nvPr/>
        </p:nvSpPr>
        <p:spPr bwMode="auto">
          <a:xfrm>
            <a:off x="4698628" y="4967006"/>
            <a:ext cx="5472608" cy="0"/>
          </a:xfrm>
          <a:prstGeom prst="line">
            <a:avLst/>
          </a:prstGeom>
          <a:ln>
            <a:solidFill>
              <a:srgbClr val="D8D312"/>
            </a:solidFill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6" name="Line 158"/>
          <p:cNvSpPr>
            <a:spLocks noChangeShapeType="1"/>
          </p:cNvSpPr>
          <p:nvPr/>
        </p:nvSpPr>
        <p:spPr bwMode="auto">
          <a:xfrm>
            <a:off x="9883203" y="5796855"/>
            <a:ext cx="432411" cy="0"/>
          </a:xfrm>
          <a:prstGeom prst="line">
            <a:avLst/>
          </a:prstGeom>
          <a:ln>
            <a:solidFill>
              <a:srgbClr val="D8D312"/>
            </a:solidFill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Line 158"/>
          <p:cNvSpPr>
            <a:spLocks noChangeShapeType="1"/>
          </p:cNvSpPr>
          <p:nvPr/>
        </p:nvSpPr>
        <p:spPr bwMode="auto">
          <a:xfrm>
            <a:off x="4698628" y="5220791"/>
            <a:ext cx="5472608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18" name="Group 3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99039"/>
              </p:ext>
            </p:extLst>
          </p:nvPr>
        </p:nvGraphicFramePr>
        <p:xfrm>
          <a:off x="7723252" y="1069727"/>
          <a:ext cx="2592000" cy="432000"/>
        </p:xfrm>
        <a:graphic>
          <a:graphicData uri="http://schemas.openxmlformats.org/drawingml/2006/table">
            <a:tbl>
              <a:tblPr/>
              <a:tblGrid>
                <a:gridCol w="345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0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범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례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‘19.12.07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.~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’20.08.31.</a:t>
                      </a: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시행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'19.12.07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.~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’20.08.31.</a:t>
                      </a: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Line 158"/>
          <p:cNvSpPr>
            <a:spLocks noChangeShapeType="1"/>
          </p:cNvSpPr>
          <p:nvPr/>
        </p:nvSpPr>
        <p:spPr bwMode="auto">
          <a:xfrm>
            <a:off x="8441468" y="1178167"/>
            <a:ext cx="287355" cy="0"/>
          </a:xfrm>
          <a:prstGeom prst="line">
            <a:avLst/>
          </a:prstGeom>
          <a:ln>
            <a:solidFill>
              <a:srgbClr val="D8D312"/>
            </a:solidFill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>
              <a:defRPr/>
            </a:pPr>
            <a:endParaRPr lang="ko-KR" altLang="en-US" sz="1200">
              <a:solidFill>
                <a:srgbClr val="000000"/>
              </a:solidFill>
            </a:endParaRPr>
          </a:p>
        </p:txBody>
      </p:sp>
      <p:sp>
        <p:nvSpPr>
          <p:cNvPr id="20" name="Line 158"/>
          <p:cNvSpPr>
            <a:spLocks noChangeShapeType="1"/>
          </p:cNvSpPr>
          <p:nvPr/>
        </p:nvSpPr>
        <p:spPr bwMode="auto">
          <a:xfrm>
            <a:off x="8441111" y="1410949"/>
            <a:ext cx="287710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ko-KR" altLang="en-US" sz="1200">
              <a:solidFill>
                <a:srgbClr val="000000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48240" y="6444927"/>
            <a:ext cx="9867375" cy="648072"/>
          </a:xfrm>
          <a:prstGeom prst="roundRect">
            <a:avLst>
              <a:gd name="adj" fmla="val 20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프로그램은 </a:t>
            </a:r>
            <a:r>
              <a:rPr lang="ko-KR" altLang="en-US" sz="1800" b="1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매달 실시</a:t>
            </a:r>
            <a:r>
              <a:rPr lang="ko-KR" altLang="en-US" sz="18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하고 </a:t>
            </a:r>
            <a:r>
              <a:rPr lang="en-US" altLang="ko-KR" sz="18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800" b="1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가지의 프로그램을 통합해서 </a:t>
            </a:r>
            <a:r>
              <a:rPr lang="ko-KR" altLang="en-US" sz="1800" b="1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사회적응 프로그램으로 운영</a:t>
            </a:r>
            <a:endParaRPr lang="en-US" altLang="ko-KR" sz="1800" b="1" spc="-5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82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5-1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모의 건강 검진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45370"/>
              </p:ext>
            </p:extLst>
          </p:nvPr>
        </p:nvGraphicFramePr>
        <p:xfrm>
          <a:off x="281088" y="2988543"/>
          <a:ext cx="10106172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▣ 시력측정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4610"/>
              </p:ext>
            </p:extLst>
          </p:nvPr>
        </p:nvGraphicFramePr>
        <p:xfrm>
          <a:off x="281088" y="1620391"/>
          <a:ext cx="1010617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Plan</a:t>
                      </a:r>
                      <a:endParaRPr lang="ko-KR" altLang="en-US" sz="1400" b="1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매월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첫째주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금요일에 실시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검진 항목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시력측정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몸무게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체온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체질량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신장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어르신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한분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한분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호명을 하고 개인 건강 검사 시트를 가지고 검진 순서에 맞게 측정 및 상담 진행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어르신 본인이 개인의 건강 상태를 파악하고 관심을 갖도록 유도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▶ 상담을 통해 어르신의 심리 상태 및 욕구 파악을 통해 급여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제공시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반영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92" y="3371130"/>
            <a:ext cx="2700000" cy="3600000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3371130"/>
            <a:ext cx="2700000" cy="3600000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4" y="3350471"/>
            <a:ext cx="2700000" cy="3600000"/>
          </a:xfrm>
          <a:prstGeom prst="rect">
            <a:avLst/>
          </a:prstGeom>
        </p:spPr>
      </p:pic>
      <p:sp>
        <p:nvSpPr>
          <p:cNvPr id="79" name="타원 78"/>
          <p:cNvSpPr/>
          <p:nvPr/>
        </p:nvSpPr>
        <p:spPr>
          <a:xfrm>
            <a:off x="2538388" y="4212679"/>
            <a:ext cx="288032" cy="3600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3474492" y="4654078"/>
            <a:ext cx="144016" cy="18002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3186460" y="4572719"/>
            <a:ext cx="144016" cy="18002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1386260" y="4428703"/>
            <a:ext cx="216024" cy="2537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5922764" y="4499025"/>
            <a:ext cx="216024" cy="2537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8424892" y="4374511"/>
            <a:ext cx="288032" cy="36004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8083004" y="4445862"/>
            <a:ext cx="216024" cy="2537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8803084" y="4068663"/>
            <a:ext cx="216024" cy="2537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9523164" y="4174989"/>
            <a:ext cx="144016" cy="16454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8712925" y="4360334"/>
            <a:ext cx="306184" cy="33924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1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57942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▣ 몸무게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체질량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체온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신장 측정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92" y="2009972"/>
            <a:ext cx="2880320" cy="21602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49" y="2009973"/>
            <a:ext cx="1782279" cy="21602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92" y="4194323"/>
            <a:ext cx="2065996" cy="28986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0" y="4194323"/>
            <a:ext cx="2592288" cy="28986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17" y="2009971"/>
            <a:ext cx="3704259" cy="5083027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2810982" y="2556495"/>
            <a:ext cx="663510" cy="79208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5964916" y="2952539"/>
            <a:ext cx="522893" cy="5657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8882146" y="2630301"/>
            <a:ext cx="210052" cy="2828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9451156" y="2488855"/>
            <a:ext cx="210052" cy="2828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789161" y="2460386"/>
            <a:ext cx="522893" cy="5657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5362688" y="4356695"/>
            <a:ext cx="522893" cy="5657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6122443" y="4663664"/>
            <a:ext cx="370493" cy="4352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8616679" y="4639587"/>
            <a:ext cx="370493" cy="4352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3762524" y="2952539"/>
            <a:ext cx="185247" cy="2828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4050556" y="3276575"/>
            <a:ext cx="185247" cy="28289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5-1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모의 건강 검진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90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0448" r="14373" b="48949"/>
          <a:stretch/>
        </p:blipFill>
        <p:spPr>
          <a:xfrm>
            <a:off x="7994651" y="350216"/>
            <a:ext cx="2413000" cy="291134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9184" y="416492"/>
            <a:ext cx="5054595" cy="496383"/>
            <a:chOff x="163042" y="900311"/>
            <a:chExt cx="5054595" cy="432048"/>
          </a:xfrm>
        </p:grpSpPr>
        <p:sp>
          <p:nvSpPr>
            <p:cNvPr id="30" name="직사각형 29"/>
            <p:cNvSpPr/>
            <p:nvPr/>
          </p:nvSpPr>
          <p:spPr>
            <a:xfrm>
              <a:off x="757237" y="900311"/>
              <a:ext cx="4460400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0000" dir="5400000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     </a:t>
              </a:r>
              <a:r>
                <a:rPr lang="ko-KR" altLang="en-US" sz="2400" b="1" dirty="0" smtClean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effectLst>
                    <a:glow rad="38100">
                      <a:schemeClr val="bg1">
                        <a:alpha val="66000"/>
                      </a:schemeClr>
                    </a:glow>
                  </a:effectLst>
                </a:rPr>
                <a:t>프로그램 진행</a:t>
              </a:r>
              <a:endParaRPr lang="ko-KR" altLang="en-US" sz="240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alpha val="66000"/>
                    </a:schemeClr>
                  </a:glow>
                </a:effectLst>
              </a:endParaRPr>
            </a:p>
          </p:txBody>
        </p:sp>
        <p:sp>
          <p:nvSpPr>
            <p:cNvPr id="31" name="직사각형 2"/>
            <p:cNvSpPr/>
            <p:nvPr/>
          </p:nvSpPr>
          <p:spPr>
            <a:xfrm>
              <a:off x="163042" y="900311"/>
              <a:ext cx="989458" cy="432048"/>
            </a:xfrm>
            <a:custGeom>
              <a:avLst/>
              <a:gdLst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781819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  <a:gd name="connsiteX0" fmla="*/ 0 w 781819"/>
                <a:gd name="connsiteY0" fmla="*/ 0 h 364803"/>
                <a:gd name="connsiteX1" fmla="*/ 781819 w 781819"/>
                <a:gd name="connsiteY1" fmla="*/ 0 h 364803"/>
                <a:gd name="connsiteX2" fmla="*/ 596082 w 781819"/>
                <a:gd name="connsiteY2" fmla="*/ 364803 h 364803"/>
                <a:gd name="connsiteX3" fmla="*/ 0 w 781819"/>
                <a:gd name="connsiteY3" fmla="*/ 360040 h 364803"/>
                <a:gd name="connsiteX4" fmla="*/ 0 w 781819"/>
                <a:gd name="connsiteY4" fmla="*/ 0 h 364803"/>
                <a:gd name="connsiteX0" fmla="*/ 0 w 781819"/>
                <a:gd name="connsiteY0" fmla="*/ 0 h 360040"/>
                <a:gd name="connsiteX1" fmla="*/ 781819 w 781819"/>
                <a:gd name="connsiteY1" fmla="*/ 0 h 360040"/>
                <a:gd name="connsiteX2" fmla="*/ 605607 w 781819"/>
                <a:gd name="connsiteY2" fmla="*/ 360040 h 360040"/>
                <a:gd name="connsiteX3" fmla="*/ 0 w 781819"/>
                <a:gd name="connsiteY3" fmla="*/ 360040 h 360040"/>
                <a:gd name="connsiteX4" fmla="*/ 0 w 781819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19" h="360040">
                  <a:moveTo>
                    <a:pt x="0" y="0"/>
                  </a:moveTo>
                  <a:lnTo>
                    <a:pt x="781819" y="0"/>
                  </a:lnTo>
                  <a:lnTo>
                    <a:pt x="605607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noFill/>
            </a:ln>
            <a:scene3d>
              <a:camera prst="orthographicFront"/>
              <a:lightRig rig="threePt" dir="t"/>
            </a:scene3d>
            <a:sp3d prstMaterial="matte">
              <a:bevelT w="127000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 </a:t>
              </a:r>
              <a:r>
                <a:rPr lang="en-US" altLang="ko-KR" sz="2400" b="1" dirty="0" smtClean="0">
                  <a:effectLst>
                    <a:glow rad="38100">
                      <a:schemeClr val="tx1">
                        <a:lumMod val="75000"/>
                        <a:lumOff val="25000"/>
                        <a:alpha val="58000"/>
                      </a:schemeClr>
                    </a:glow>
                  </a:effectLst>
                </a:rPr>
                <a:t>5</a:t>
              </a:r>
              <a:endParaRPr lang="ko-KR" altLang="en-US" sz="2400" b="1" dirty="0">
                <a:effectLst>
                  <a:glow rad="38100">
                    <a:schemeClr val="tx1">
                      <a:lumMod val="75000"/>
                      <a:lumOff val="25000"/>
                      <a:alpha val="58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06829"/>
              </p:ext>
            </p:extLst>
          </p:nvPr>
        </p:nvGraphicFramePr>
        <p:xfrm>
          <a:off x="281088" y="1620391"/>
          <a:ext cx="101061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9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0" algn="ctr" defTabSz="995690" rtl="0" eaLnBrk="1" latinLnBrk="1" hangingPunct="1"/>
                      <a:r>
                        <a:rPr lang="en-US" altLang="ko-KR" sz="1400" b="1" kern="120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glow rad="50800">
                              <a:schemeClr val="bg1">
                                <a:alpha val="80000"/>
                              </a:schemeClr>
                            </a:glo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Do</a:t>
                      </a:r>
                      <a:endParaRPr lang="ko-KR" altLang="en-US" sz="1400" b="1" kern="1200" cap="none" spc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glow rad="50800">
                            <a:schemeClr val="bg1">
                              <a:alpha val="80000"/>
                            </a:schemeClr>
                          </a:glo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▣ 상담 및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검강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검진표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/>
          <a:stretch/>
        </p:blipFill>
        <p:spPr>
          <a:xfrm>
            <a:off x="6243511" y="5122363"/>
            <a:ext cx="1935640" cy="19706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46" y="5122363"/>
            <a:ext cx="1849857" cy="197063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1980431"/>
            <a:ext cx="4608512" cy="345638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6" y="1980430"/>
            <a:ext cx="3912007" cy="29340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1881" y="5190108"/>
            <a:ext cx="1609798" cy="234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2729" y="5213255"/>
            <a:ext cx="1655415" cy="234000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2479226" y="3276575"/>
            <a:ext cx="779241" cy="7560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5058668" y="3069390"/>
            <a:ext cx="779241" cy="7560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3083580" y="2691348"/>
            <a:ext cx="546858" cy="58522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4560847" y="2843748"/>
            <a:ext cx="546858" cy="58522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4626887" y="2555716"/>
            <a:ext cx="273429" cy="2880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4986660" y="2484487"/>
            <a:ext cx="273429" cy="2880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5701194" y="2492871"/>
            <a:ext cx="273429" cy="288032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7387558" y="2672891"/>
            <a:ext cx="779241" cy="7560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8659068" y="2672891"/>
            <a:ext cx="779241" cy="75608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7387558" y="5555208"/>
            <a:ext cx="370571" cy="34970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6426820" y="5652839"/>
            <a:ext cx="248383" cy="350878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6786860" y="5364807"/>
            <a:ext cx="216024" cy="21602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8371036" y="5932827"/>
            <a:ext cx="370571" cy="34970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9739187" y="5900286"/>
            <a:ext cx="288033" cy="40062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8803084" y="5900285"/>
            <a:ext cx="144017" cy="20031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1530276" y="5937482"/>
            <a:ext cx="144017" cy="20031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3978547" y="5900284"/>
            <a:ext cx="144017" cy="200313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410596" y="5900284"/>
            <a:ext cx="576064" cy="18460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202684" y="5896089"/>
            <a:ext cx="576064" cy="18460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034332" y="5904913"/>
            <a:ext cx="576064" cy="18460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826420" y="5900718"/>
            <a:ext cx="576064" cy="18460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3114452" y="5502033"/>
            <a:ext cx="936103" cy="3262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lang="ko-KR" altLang="en-US" sz="11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건강검진표</a:t>
            </a:r>
            <a:endParaRPr lang="ko-KR" altLang="en-US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22164" y="1078235"/>
            <a:ext cx="3096344" cy="3772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 smtClean="0">
                <a:solidFill>
                  <a:prstClr val="white"/>
                </a:solidFill>
                <a:latin typeface="+mn-ea"/>
              </a:rPr>
              <a:t>5-1 </a:t>
            </a:r>
            <a:r>
              <a:rPr lang="ko-KR" altLang="en-US" sz="1800" b="1" dirty="0" smtClean="0">
                <a:solidFill>
                  <a:prstClr val="white"/>
                </a:solidFill>
                <a:latin typeface="+mn-ea"/>
              </a:rPr>
              <a:t>모의 건강 검진</a:t>
            </a:r>
            <a:endParaRPr lang="ko-KR" altLang="en-US" sz="1800" b="1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7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33696</TotalTime>
  <Words>1471</Words>
  <Application>Microsoft Office PowerPoint</Application>
  <PresentationFormat>사용자 지정</PresentationFormat>
  <Paragraphs>423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굴림</vt:lpstr>
      <vt:lpstr>Arial</vt:lpstr>
      <vt:lpstr>굴림체</vt:lpstr>
      <vt:lpstr>Arial Unicode MS</vt:lpstr>
      <vt:lpstr>Wingdings</vt:lpstr>
      <vt:lpstr>맑은 고딕</vt:lpstr>
      <vt:lpstr>HY견고딕</vt:lpstr>
      <vt:lpstr>Office 테마</vt:lpstr>
      <vt:lpstr>몸 튼튼, 인지 튼튼, 마음 튼튼 (사회적응 프로그램)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>(주) 예스폼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사업계획서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2077</cp:revision>
  <cp:lastPrinted>2020-09-18T06:26:52Z</cp:lastPrinted>
  <dcterms:created xsi:type="dcterms:W3CDTF">2010-02-01T08:03:16Z</dcterms:created>
  <dcterms:modified xsi:type="dcterms:W3CDTF">2020-09-19T00:38:30Z</dcterms:modified>
</cp:coreProperties>
</file>