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44" r:id="rId2"/>
    <p:sldId id="266" r:id="rId3"/>
    <p:sldId id="366" r:id="rId4"/>
    <p:sldId id="354" r:id="rId5"/>
    <p:sldId id="357" r:id="rId6"/>
    <p:sldId id="358" r:id="rId7"/>
    <p:sldId id="367" r:id="rId8"/>
    <p:sldId id="368" r:id="rId9"/>
    <p:sldId id="369" r:id="rId10"/>
    <p:sldId id="363" r:id="rId11"/>
    <p:sldId id="375" r:id="rId12"/>
    <p:sldId id="376" r:id="rId13"/>
    <p:sldId id="379" r:id="rId14"/>
    <p:sldId id="364" r:id="rId15"/>
    <p:sldId id="365" r:id="rId16"/>
    <p:sldId id="370" r:id="rId17"/>
    <p:sldId id="374" r:id="rId1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D4BD19-39E2-4990-A284-25CACF48716D}" type="datetime10">
              <a:rPr lang="ko-KR" altLang="en-US" smtClean="0"/>
              <a:pPr>
                <a:defRPr/>
              </a:pPr>
              <a:t>21:09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02D85F-9320-486F-8177-1117318702E1}" type="slidenum">
              <a:rPr lang="en-US" altLang="ko-KR" smtClean="0">
                <a:solidFill>
                  <a:srgbClr val="1B587C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1B587C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27571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088CC0-B96A-4F9F-AC64-8BCBC316701C}" type="datetime10">
              <a:rPr lang="ko-KR" altLang="en-US" smtClean="0"/>
              <a:pPr>
                <a:defRPr/>
              </a:pPr>
              <a:t>21:09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AFB32-6E0E-491F-94AA-8DD6D36AF445}" type="slidenum">
              <a:rPr lang="en-US" altLang="ko-KR" smtClean="0">
                <a:solidFill>
                  <a:srgbClr val="1B587C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1B587C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73925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712F3C-7421-41B1-8507-3E3D1F041292}" type="datetime10">
              <a:rPr lang="ko-KR" altLang="en-US" smtClean="0"/>
              <a:pPr>
                <a:defRPr/>
              </a:pPr>
              <a:t>21:09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2BC7A6-4CF1-4639-8528-7397F304BD16}" type="slidenum">
              <a:rPr lang="en-US" altLang="ko-KR" smtClean="0">
                <a:solidFill>
                  <a:srgbClr val="1B587C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1B587C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49190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DF19F4-FB1D-43B9-BEC9-AA6FB23A6FC3}" type="datetime10">
              <a:rPr lang="ko-KR" altLang="en-US" smtClean="0"/>
              <a:pPr>
                <a:defRPr/>
              </a:pPr>
              <a:t>21:09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F045E-F276-4877-B8B7-F1ECB10D94D0}" type="slidenum">
              <a:rPr lang="en-US" altLang="ko-KR" smtClean="0">
                <a:solidFill>
                  <a:srgbClr val="1B587C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1B587C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612219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BCA7E3-9EE2-4D29-916A-143E9EC01576}" type="datetime10">
              <a:rPr lang="ko-KR" altLang="en-US" smtClean="0"/>
              <a:pPr>
                <a:defRPr/>
              </a:pPr>
              <a:t>21:09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9AD6F0-C07D-4C7D-A628-A8030655224E}" type="slidenum">
              <a:rPr lang="en-US" altLang="ko-KR" smtClean="0">
                <a:solidFill>
                  <a:srgbClr val="1B587C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1B587C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1298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AC00-3290-4669-BDA2-B76D69A489C0}" type="datetime10">
              <a:rPr lang="ko-KR" altLang="en-US" smtClean="0"/>
              <a:pPr>
                <a:defRPr/>
              </a:pPr>
              <a:t>21:09</a:t>
            </a:fld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36C82B-0459-4BB6-9C6C-248C8B1143A5}" type="slidenum">
              <a:rPr lang="en-US" altLang="ko-KR" smtClean="0">
                <a:solidFill>
                  <a:srgbClr val="1B587C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1B587C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60798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19F58E-8355-4F91-B281-4EA56AF046D9}" type="datetime10">
              <a:rPr lang="ko-KR" altLang="en-US" smtClean="0"/>
              <a:pPr>
                <a:defRPr/>
              </a:pPr>
              <a:t>21:09</a:t>
            </a:fld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A0C313-797B-468D-9EE9-9CA6805E9343}" type="slidenum">
              <a:rPr lang="en-US" altLang="ko-KR" smtClean="0">
                <a:solidFill>
                  <a:srgbClr val="1B587C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1B587C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763843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5B47CA-4563-4630-A5A1-0CEDD91CA5D9}" type="datetime10">
              <a:rPr lang="ko-KR" altLang="en-US" smtClean="0"/>
              <a:pPr>
                <a:defRPr/>
              </a:pPr>
              <a:t>21:09</a:t>
            </a:fld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DEE29D-146B-44C6-B5E7-412E887EEB34}" type="slidenum">
              <a:rPr lang="en-US" altLang="ko-KR" smtClean="0">
                <a:solidFill>
                  <a:srgbClr val="1B587C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1B587C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50137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F07210-7411-4464-89BF-5DC5DEA5EAAB}" type="datetime10">
              <a:rPr lang="ko-KR" altLang="en-US" smtClean="0"/>
              <a:pPr>
                <a:defRPr/>
              </a:pPr>
              <a:t>21:09</a:t>
            </a:fld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B01B43-CDC5-44E1-B80E-5E54114E5893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8181112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D631AF-8DF3-4C3F-8494-A94F619D7192}" type="datetime10">
              <a:rPr lang="ko-KR" altLang="en-US" smtClean="0"/>
              <a:pPr>
                <a:defRPr/>
              </a:pPr>
              <a:t>21:09</a:t>
            </a:fld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732717-CA00-4B49-B9DF-14F65380D557}" type="slidenum">
              <a:rPr lang="en-US" altLang="ko-KR" smtClean="0">
                <a:solidFill>
                  <a:srgbClr val="1B587C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1B587C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04844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C9484B-0A15-46C8-9D5A-4D3700DFB09B}" type="datetime10">
              <a:rPr lang="ko-KR" altLang="en-US" smtClean="0"/>
              <a:pPr>
                <a:defRPr/>
              </a:pPr>
              <a:t>21:09</a:t>
            </a:fld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90C44-7805-4CE5-9BAA-F759C0C2F318}" type="slidenum">
              <a:rPr lang="en-US" altLang="ko-KR" smtClean="0">
                <a:solidFill>
                  <a:srgbClr val="1B587C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1B587C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54767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5CE7130-159F-49D6-B89D-0E838274B72D}" type="datetime10">
              <a:rPr lang="ko-KR" altLang="en-US" smtClean="0"/>
              <a:pPr>
                <a:defRPr/>
              </a:pPr>
              <a:t>21:09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4535F4-A7D4-444C-9E6C-2E285C23888C}" type="slidenum">
              <a:rPr lang="en-US" altLang="ko-KR" smtClean="0">
                <a:solidFill>
                  <a:srgbClr val="1B587C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1B587C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386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zoom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611560" y="1700808"/>
            <a:ext cx="7776864" cy="7200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spcBef>
                <a:spcPct val="0"/>
              </a:spcBef>
              <a:defRPr/>
            </a:pPr>
            <a:r>
              <a:rPr lang="ko-KR" altLang="en-US" sz="4400" spc="100" dirty="0" smtClean="0">
                <a:ln w="18000">
                  <a:noFill/>
                  <a:prstDash val="solid"/>
                </a:ln>
                <a:solidFill>
                  <a:schemeClr val="accent2"/>
                </a:solidFill>
                <a:latin typeface="HY헤드라인M" pitchFamily="18" charset="-127"/>
                <a:ea typeface="HY헤드라인M" pitchFamily="18" charset="-127"/>
              </a:rPr>
              <a:t>욕창간호</a:t>
            </a:r>
            <a:r>
              <a:rPr lang="ko-KR" altLang="en-US" sz="4400" spc="100" dirty="0" smtClean="0">
                <a:ln w="18000">
                  <a:noFill/>
                  <a:prstDash val="solid"/>
                </a:ln>
                <a:solidFill>
                  <a:schemeClr val="accent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4400" spc="100" dirty="0" smtClean="0">
                <a:ln w="18000">
                  <a:noFill/>
                  <a:prstDash val="solid"/>
                </a:ln>
                <a:solidFill>
                  <a:schemeClr val="accent2"/>
                </a:solidFill>
                <a:latin typeface="HY헤드라인M" pitchFamily="18" charset="-127"/>
                <a:ea typeface="HY헤드라인M" pitchFamily="18" charset="-127"/>
              </a:rPr>
              <a:t>서비스</a:t>
            </a:r>
            <a:r>
              <a:rPr lang="ko-KR" altLang="en-US" sz="4400" spc="100" dirty="0" smtClean="0">
                <a:ln w="18000">
                  <a:noFill/>
                  <a:prstDash val="solid"/>
                </a:ln>
                <a:solidFill>
                  <a:srgbClr val="1B587C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4400" spc="100" dirty="0">
                <a:ln w="18000">
                  <a:noFill/>
                  <a:prstDash val="solid"/>
                </a:ln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개별 </a:t>
            </a:r>
            <a:r>
              <a:rPr lang="ko-KR" altLang="en-US" sz="4400" spc="100" dirty="0" smtClean="0">
                <a:ln w="18000">
                  <a:noFill/>
                  <a:prstDash val="solid"/>
                </a:ln>
                <a:solidFill>
                  <a:srgbClr val="1B587C"/>
                </a:solidFill>
                <a:latin typeface="HY헤드라인M" pitchFamily="18" charset="-127"/>
                <a:ea typeface="HY헤드라인M" pitchFamily="18" charset="-127"/>
              </a:rPr>
              <a:t>사례관리</a:t>
            </a:r>
            <a:endParaRPr lang="ko-KR" altLang="en-US" sz="4400" spc="100" dirty="0">
              <a:ln w="18000">
                <a:noFill/>
                <a:prstDash val="solid"/>
              </a:ln>
              <a:solidFill>
                <a:srgbClr val="1B587C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786446" y="4857760"/>
            <a:ext cx="250033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vl="0" algn="ctr">
              <a:spcBef>
                <a:spcPct val="20000"/>
              </a:spcBef>
            </a:pPr>
            <a:r>
              <a:rPr lang="ko-KR" altLang="en-US" sz="3200" dirty="0" err="1">
                <a:latin typeface="HY헤드라인M" pitchFamily="18" charset="-127"/>
                <a:ea typeface="HY헤드라인M" pitchFamily="18" charset="-127"/>
              </a:rPr>
              <a:t>참된장기요양기관</a:t>
            </a:r>
            <a:endParaRPr lang="en-US" altLang="ko-KR" sz="3200" dirty="0">
              <a:latin typeface="HY헤드라인M" pitchFamily="18" charset="-127"/>
              <a:ea typeface="HY헤드라인M" pitchFamily="18" charset="-127"/>
            </a:endParaRPr>
          </a:p>
          <a:p>
            <a:pPr lvl="0" algn="ctr">
              <a:spcBef>
                <a:spcPct val="20000"/>
              </a:spcBef>
            </a:pPr>
            <a:r>
              <a:rPr lang="ko-KR" altLang="en-US" sz="2400" dirty="0">
                <a:solidFill>
                  <a:prstClr val="black">
                    <a:tint val="75000"/>
                  </a:prstClr>
                </a:solidFill>
                <a:latin typeface="HY헤드라인M" pitchFamily="18" charset="-127"/>
                <a:ea typeface="HY헤드라인M" pitchFamily="18" charset="-127"/>
              </a:rPr>
              <a:t>    </a:t>
            </a:r>
            <a:r>
              <a:rPr lang="ko-KR" altLang="en-US" sz="2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방문간호사 </a:t>
            </a:r>
            <a:r>
              <a:rPr lang="ko-KR" altLang="en-US" sz="24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강명선</a:t>
            </a:r>
            <a:endParaRPr lang="ko-KR" altLang="en-US" sz="3200" kern="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  <a:cs typeface="Arial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57158" y="764704"/>
            <a:ext cx="3429000" cy="400110"/>
          </a:xfrm>
          <a:prstGeom prst="rect">
            <a:avLst/>
          </a:prstGeom>
          <a:solidFill>
            <a:srgbClr val="FFFFFF">
              <a:lumMod val="95000"/>
            </a:srgbClr>
          </a:solidFill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ko-KR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Y헤드라인M"/>
                <a:ea typeface="HY헤드라인M"/>
              </a:rPr>
              <a:t>장기요양급여제공사례</a:t>
            </a:r>
            <a:endParaRPr kumimoji="0" lang="en-US" altLang="ko-KR" sz="2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Y헤드라인M"/>
              <a:ea typeface="HY헤드라인M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2542281" y="2676227"/>
            <a:ext cx="250033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vl="0" algn="ctr">
              <a:spcBef>
                <a:spcPct val="20000"/>
              </a:spcBef>
            </a:pPr>
            <a:r>
              <a:rPr lang="en-US" altLang="ko-KR" sz="2400" dirty="0" smtClean="0">
                <a:solidFill>
                  <a:schemeClr val="accent3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dirty="0" smtClean="0">
                <a:solidFill>
                  <a:schemeClr val="accent3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방문간호</a:t>
            </a:r>
            <a:r>
              <a:rPr lang="en-US" altLang="ko-KR" sz="2400" dirty="0" smtClean="0">
                <a:solidFill>
                  <a:schemeClr val="accent3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sz="3200" kern="0" dirty="0">
              <a:solidFill>
                <a:schemeClr val="accent3">
                  <a:lumMod val="75000"/>
                </a:schemeClr>
              </a:solidFill>
              <a:latin typeface="HY헤드라인M" pitchFamily="18" charset="-127"/>
              <a:ea typeface="HY헤드라인M" pitchFamily="18" charset="-127"/>
              <a:cs typeface="Arial" charset="0"/>
            </a:endParaRPr>
          </a:p>
        </p:txBody>
      </p:sp>
      <p:pic>
        <p:nvPicPr>
          <p:cNvPr id="6" name="Picture 5" descr="pic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648" y="3770322"/>
            <a:ext cx="2917825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221336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49227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방문 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간호 서비스 진행 결과</a:t>
            </a:r>
            <a:endParaRPr lang="en-US" altLang="ko-KR" sz="24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3528392" cy="252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직사각형 15"/>
          <p:cNvSpPr/>
          <p:nvPr/>
        </p:nvSpPr>
        <p:spPr>
          <a:xfrm>
            <a:off x="4572000" y="724167"/>
            <a:ext cx="42484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2019</a:t>
            </a:r>
            <a:r>
              <a:rPr lang="ko-KR" altLang="en-US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년 </a:t>
            </a:r>
            <a:r>
              <a:rPr lang="en-US" altLang="ko-KR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8</a:t>
            </a:r>
            <a:r>
              <a:rPr lang="ko-KR" altLang="en-US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endParaRPr lang="en-US" altLang="ko-KR" kern="0" dirty="0" smtClean="0">
              <a:solidFill>
                <a:sysClr val="windowText" lastClr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dirty="0"/>
              <a:t>꼬리뼈 </a:t>
            </a:r>
            <a:r>
              <a:rPr lang="en-US" altLang="ko-KR" dirty="0"/>
              <a:t>(stage-4) 10cmX10cmX2.5cm- </a:t>
            </a:r>
            <a:r>
              <a:rPr lang="ko-KR" altLang="en-US" dirty="0"/>
              <a:t>냄새와 농이 심하게 나오고 </a:t>
            </a:r>
            <a:r>
              <a:rPr lang="ko-KR" altLang="en-US" dirty="0" smtClean="0"/>
              <a:t>있음</a:t>
            </a:r>
            <a:endParaRPr lang="en-US" altLang="ko-KR" dirty="0" smtClean="0"/>
          </a:p>
          <a:p>
            <a:r>
              <a:rPr lang="ko-KR" altLang="en-US" dirty="0" smtClean="0"/>
              <a:t>검게 </a:t>
            </a:r>
            <a:r>
              <a:rPr lang="ko-KR" altLang="en-US" dirty="0"/>
              <a:t>피부조직이 괴사된 조직 잘라내고 소독 치료하고 있는 중임</a:t>
            </a:r>
          </a:p>
          <a:p>
            <a:endParaRPr lang="ko-KR" altLang="en-US" dirty="0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95" y="3717032"/>
            <a:ext cx="3501933" cy="2256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직사각형 22"/>
          <p:cNvSpPr/>
          <p:nvPr/>
        </p:nvSpPr>
        <p:spPr>
          <a:xfrm>
            <a:off x="4644008" y="4077072"/>
            <a:ext cx="4104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2019</a:t>
            </a:r>
            <a:r>
              <a:rPr lang="ko-KR" altLang="en-US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년 </a:t>
            </a:r>
            <a:r>
              <a:rPr lang="en-US" altLang="ko-KR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9</a:t>
            </a:r>
            <a:r>
              <a:rPr lang="ko-KR" altLang="en-US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endParaRPr lang="en-US" altLang="ko-KR" kern="0" dirty="0" smtClean="0">
              <a:solidFill>
                <a:sysClr val="windowText" lastClr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dirty="0"/>
              <a:t>꼬리뼈 </a:t>
            </a:r>
            <a:r>
              <a:rPr lang="en-US" altLang="ko-KR" dirty="0"/>
              <a:t>(stage-4) 10cmX10cmX2.5cm- </a:t>
            </a:r>
            <a:r>
              <a:rPr lang="ko-KR" altLang="en-US" dirty="0"/>
              <a:t>냄새와 농이 심하게 나오고 </a:t>
            </a:r>
            <a:r>
              <a:rPr lang="ko-KR" altLang="en-US" dirty="0" smtClean="0"/>
              <a:t>있음</a:t>
            </a:r>
            <a:endParaRPr lang="en-US" altLang="ko-KR" dirty="0" smtClean="0"/>
          </a:p>
          <a:p>
            <a:r>
              <a:rPr lang="ko-KR" altLang="en-US" dirty="0"/>
              <a:t>구멍에 살이 차오르기 </a:t>
            </a:r>
            <a:r>
              <a:rPr lang="ko-KR" altLang="en-US" dirty="0" smtClean="0"/>
              <a:t>시작함</a:t>
            </a:r>
            <a:endParaRPr lang="ko-KR" altLang="en-US" dirty="0"/>
          </a:p>
        </p:txBody>
      </p:sp>
      <p:sp>
        <p:nvSpPr>
          <p:cNvPr id="24" name="오른쪽 화살표 23"/>
          <p:cNvSpPr/>
          <p:nvPr/>
        </p:nvSpPr>
        <p:spPr>
          <a:xfrm rot="5400000">
            <a:off x="1696873" y="3181399"/>
            <a:ext cx="46754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8826218"/>
      </p:ext>
    </p:extLst>
  </p:cSld>
  <p:clrMapOvr>
    <a:masterClrMapping/>
  </p:clrMapOvr>
  <p:transition spd="med"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49227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방문 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간호 서비스 진행 결과</a:t>
            </a:r>
            <a:endParaRPr lang="en-US" altLang="ko-KR" sz="24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52" y="700910"/>
            <a:ext cx="3159744" cy="2585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52" y="4005064"/>
            <a:ext cx="330376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오른쪽 화살표 12"/>
          <p:cNvSpPr/>
          <p:nvPr/>
        </p:nvSpPr>
        <p:spPr>
          <a:xfrm rot="5400000">
            <a:off x="1651944" y="3394322"/>
            <a:ext cx="46754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4157131" y="639683"/>
            <a:ext cx="45193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2019</a:t>
            </a:r>
            <a:r>
              <a:rPr lang="ko-KR" altLang="en-US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년 </a:t>
            </a:r>
            <a:r>
              <a:rPr lang="en-US" altLang="ko-KR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12</a:t>
            </a:r>
            <a:r>
              <a:rPr lang="ko-KR" altLang="en-US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endParaRPr lang="en-US" altLang="ko-KR" kern="0" dirty="0" smtClean="0">
              <a:solidFill>
                <a:sysClr val="windowText" lastClr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dirty="0"/>
              <a:t>꼬리뼈 </a:t>
            </a:r>
            <a:r>
              <a:rPr lang="en-US" altLang="ko-KR" dirty="0"/>
              <a:t>(stage-3) 7cmX7cmX2.5cm- </a:t>
            </a:r>
            <a:r>
              <a:rPr lang="ko-KR" altLang="en-US" dirty="0"/>
              <a:t>냄새와 농이 심하지 </a:t>
            </a:r>
            <a:r>
              <a:rPr lang="ko-KR" altLang="en-US" dirty="0" smtClean="0"/>
              <a:t>않음</a:t>
            </a:r>
            <a:endParaRPr lang="en-US" altLang="ko-KR" dirty="0" smtClean="0"/>
          </a:p>
          <a:p>
            <a:r>
              <a:rPr lang="ko-KR" altLang="en-US" dirty="0"/>
              <a:t>피부 </a:t>
            </a:r>
            <a:r>
              <a:rPr lang="ko-KR" altLang="en-US" dirty="0" err="1"/>
              <a:t>덮혀져</a:t>
            </a:r>
            <a:r>
              <a:rPr lang="ko-KR" altLang="en-US" dirty="0"/>
              <a:t> 가고 </a:t>
            </a:r>
            <a:r>
              <a:rPr lang="ko-KR" altLang="en-US" dirty="0" smtClean="0"/>
              <a:t>있음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21" name="직사각형 20"/>
          <p:cNvSpPr/>
          <p:nvPr/>
        </p:nvSpPr>
        <p:spPr>
          <a:xfrm>
            <a:off x="4499993" y="3999403"/>
            <a:ext cx="4104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2020</a:t>
            </a:r>
            <a:r>
              <a:rPr lang="ko-KR" altLang="en-US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년 </a:t>
            </a:r>
            <a:r>
              <a:rPr lang="en-US" altLang="ko-KR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endParaRPr lang="en-US" altLang="ko-KR" kern="0" dirty="0" smtClean="0">
              <a:solidFill>
                <a:sysClr val="windowText" lastClr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dirty="0"/>
              <a:t>꼬리뼈 </a:t>
            </a:r>
            <a:r>
              <a:rPr lang="en-US" altLang="ko-KR" dirty="0"/>
              <a:t>(stage-3) 5cmX5cmX2.5cm- </a:t>
            </a:r>
            <a:r>
              <a:rPr lang="ko-KR" altLang="en-US" dirty="0"/>
              <a:t>냄새와 농이 심하지 않음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18467254"/>
      </p:ext>
    </p:extLst>
  </p:cSld>
  <p:clrMapOvr>
    <a:masterClrMapping/>
  </p:clrMapOvr>
  <p:transition spd="med"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49227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방문 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간호 서비스 진행 결과</a:t>
            </a:r>
            <a:endParaRPr lang="en-US" altLang="ko-KR" sz="24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60" y="836712"/>
            <a:ext cx="2653990" cy="2448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직사각형 18"/>
          <p:cNvSpPr/>
          <p:nvPr/>
        </p:nvSpPr>
        <p:spPr>
          <a:xfrm>
            <a:off x="4942217" y="3518097"/>
            <a:ext cx="37342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2020</a:t>
            </a:r>
            <a:r>
              <a:rPr lang="ko-KR" altLang="en-US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년 </a:t>
            </a:r>
            <a:r>
              <a:rPr lang="en-US" altLang="ko-KR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7</a:t>
            </a:r>
            <a:r>
              <a:rPr lang="ko-KR" altLang="en-US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endParaRPr lang="en-US" altLang="ko-KR" kern="0" dirty="0" smtClean="0">
              <a:solidFill>
                <a:sysClr val="windowText" lastClr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dirty="0"/>
              <a:t>꼬리뼈 </a:t>
            </a:r>
            <a:r>
              <a:rPr lang="en-US" altLang="ko-KR" dirty="0"/>
              <a:t>(stage-3) </a:t>
            </a:r>
            <a:r>
              <a:rPr lang="en-US" altLang="ko-KR" dirty="0" smtClean="0"/>
              <a:t>1cmX1cmX1cm</a:t>
            </a:r>
          </a:p>
          <a:p>
            <a:r>
              <a:rPr lang="ko-KR" altLang="en-US" dirty="0" smtClean="0"/>
              <a:t>구멍이 좁아지면서 호전되고 있음</a:t>
            </a:r>
            <a:endParaRPr lang="en-US" altLang="ko-KR" dirty="0" smtClean="0"/>
          </a:p>
          <a:p>
            <a:r>
              <a:rPr lang="ko-KR" altLang="en-US" dirty="0" smtClean="0"/>
              <a:t>냄새와 농은 없어짐</a:t>
            </a:r>
            <a:endParaRPr lang="ko-KR" altLang="en-US" dirty="0"/>
          </a:p>
        </p:txBody>
      </p:sp>
      <p:sp>
        <p:nvSpPr>
          <p:cNvPr id="20" name="직사각형 19"/>
          <p:cNvSpPr/>
          <p:nvPr/>
        </p:nvSpPr>
        <p:spPr>
          <a:xfrm>
            <a:off x="4788025" y="836712"/>
            <a:ext cx="3672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2020</a:t>
            </a:r>
            <a:r>
              <a:rPr lang="ko-KR" altLang="en-US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년 </a:t>
            </a:r>
            <a:r>
              <a:rPr lang="en-US" altLang="ko-KR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5</a:t>
            </a:r>
            <a:r>
              <a:rPr lang="ko-KR" altLang="en-US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endParaRPr lang="en-US" altLang="ko-KR" kern="0" dirty="0" smtClean="0">
              <a:solidFill>
                <a:sysClr val="windowText" lastClr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dirty="0"/>
              <a:t>꼬리뼈 </a:t>
            </a:r>
            <a:r>
              <a:rPr lang="en-US" altLang="ko-KR" dirty="0"/>
              <a:t>(stage-3) </a:t>
            </a:r>
            <a:r>
              <a:rPr lang="en-US" altLang="ko-KR" dirty="0" smtClean="0"/>
              <a:t>3cmX3cmX2cm </a:t>
            </a:r>
            <a:r>
              <a:rPr lang="ko-KR" altLang="en-US" dirty="0"/>
              <a:t>냄새와 농이 조금씩 나오고 있음</a:t>
            </a:r>
            <a:endParaRPr lang="ko-KR" altLang="en-US" dirty="0"/>
          </a:p>
        </p:txBody>
      </p:sp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42" y="3789040"/>
            <a:ext cx="2771423" cy="2448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오른쪽 화살표 22"/>
          <p:cNvSpPr/>
          <p:nvPr/>
        </p:nvSpPr>
        <p:spPr>
          <a:xfrm rot="5400000">
            <a:off x="1749882" y="3183944"/>
            <a:ext cx="46754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4893237"/>
      </p:ext>
    </p:extLst>
  </p:cSld>
  <p:clrMapOvr>
    <a:masterClrMapping/>
  </p:clrMapOvr>
  <p:transition spd="med"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49227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방문 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간호 서비스 진행 결과</a:t>
            </a:r>
            <a:endParaRPr lang="en-US" altLang="ko-KR" sz="24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548680"/>
            <a:ext cx="2952327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994" y="548680"/>
            <a:ext cx="2341145" cy="2256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24630"/>
            <a:ext cx="2880319" cy="2256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300" y="3605815"/>
            <a:ext cx="2880319" cy="2548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572" y="3714060"/>
            <a:ext cx="2653990" cy="2448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68" y="3717032"/>
            <a:ext cx="2771423" cy="2448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오른쪽 화살표 10"/>
          <p:cNvSpPr/>
          <p:nvPr/>
        </p:nvSpPr>
        <p:spPr>
          <a:xfrm>
            <a:off x="2935978" y="1142827"/>
            <a:ext cx="46754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오른쪽 화살표 11"/>
          <p:cNvSpPr/>
          <p:nvPr/>
        </p:nvSpPr>
        <p:spPr>
          <a:xfrm>
            <a:off x="5652139" y="1306660"/>
            <a:ext cx="46754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오른쪽 화살표 12"/>
          <p:cNvSpPr/>
          <p:nvPr/>
        </p:nvSpPr>
        <p:spPr>
          <a:xfrm rot="5400000">
            <a:off x="6913110" y="2916400"/>
            <a:ext cx="46754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오른쪽 화살표 13"/>
          <p:cNvSpPr/>
          <p:nvPr/>
        </p:nvSpPr>
        <p:spPr>
          <a:xfrm rot="10800000">
            <a:off x="5587949" y="4381240"/>
            <a:ext cx="46754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오른쪽 화살표 14"/>
          <p:cNvSpPr/>
          <p:nvPr/>
        </p:nvSpPr>
        <p:spPr>
          <a:xfrm rot="10800000">
            <a:off x="2826060" y="4338710"/>
            <a:ext cx="46754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683568" y="3002732"/>
            <a:ext cx="1396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2019</a:t>
            </a:r>
            <a:r>
              <a:rPr lang="ko-KR" altLang="en-US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년 </a:t>
            </a:r>
            <a:r>
              <a:rPr lang="en-US" altLang="ko-KR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8</a:t>
            </a:r>
            <a:r>
              <a:rPr lang="ko-KR" altLang="en-US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endParaRPr lang="en-US" altLang="ko-KR" kern="0" dirty="0" smtClean="0">
              <a:solidFill>
                <a:sysClr val="windowText" lastClr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3707904" y="2925785"/>
            <a:ext cx="1396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2019</a:t>
            </a:r>
            <a:r>
              <a:rPr lang="ko-KR" altLang="en-US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년 </a:t>
            </a:r>
            <a:r>
              <a:rPr lang="en-US" altLang="ko-KR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9</a:t>
            </a:r>
            <a:r>
              <a:rPr lang="ko-KR" altLang="en-US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endParaRPr lang="ko-KR" altLang="en-US" dirty="0"/>
          </a:p>
        </p:txBody>
      </p:sp>
      <p:sp>
        <p:nvSpPr>
          <p:cNvPr id="18" name="직사각형 17"/>
          <p:cNvSpPr/>
          <p:nvPr/>
        </p:nvSpPr>
        <p:spPr>
          <a:xfrm>
            <a:off x="7514939" y="2904520"/>
            <a:ext cx="1531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2019</a:t>
            </a:r>
            <a:r>
              <a:rPr lang="ko-KR" altLang="en-US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년 </a:t>
            </a:r>
            <a:r>
              <a:rPr lang="en-US" altLang="ko-KR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12</a:t>
            </a:r>
            <a:r>
              <a:rPr lang="ko-KR" altLang="en-US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endParaRPr lang="ko-KR" altLang="en-US" dirty="0"/>
          </a:p>
        </p:txBody>
      </p:sp>
      <p:sp>
        <p:nvSpPr>
          <p:cNvPr id="19" name="직사각형 18"/>
          <p:cNvSpPr/>
          <p:nvPr/>
        </p:nvSpPr>
        <p:spPr>
          <a:xfrm>
            <a:off x="656660" y="6309320"/>
            <a:ext cx="1396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2020</a:t>
            </a:r>
            <a:r>
              <a:rPr lang="ko-KR" altLang="en-US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년 </a:t>
            </a:r>
            <a:r>
              <a:rPr lang="en-US" altLang="ko-KR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7</a:t>
            </a:r>
            <a:r>
              <a:rPr lang="ko-KR" altLang="en-US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endParaRPr lang="ko-KR" altLang="en-US" dirty="0"/>
          </a:p>
        </p:txBody>
      </p:sp>
      <p:sp>
        <p:nvSpPr>
          <p:cNvPr id="20" name="직사각형 19"/>
          <p:cNvSpPr/>
          <p:nvPr/>
        </p:nvSpPr>
        <p:spPr>
          <a:xfrm>
            <a:off x="3740914" y="6309320"/>
            <a:ext cx="1396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2020</a:t>
            </a:r>
            <a:r>
              <a:rPr lang="ko-KR" altLang="en-US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년 </a:t>
            </a:r>
            <a:r>
              <a:rPr lang="en-US" altLang="ko-KR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5</a:t>
            </a:r>
            <a:r>
              <a:rPr lang="ko-KR" altLang="en-US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endParaRPr lang="ko-KR" altLang="en-US" dirty="0"/>
          </a:p>
        </p:txBody>
      </p:sp>
      <p:sp>
        <p:nvSpPr>
          <p:cNvPr id="21" name="직사각형 20"/>
          <p:cNvSpPr/>
          <p:nvPr/>
        </p:nvSpPr>
        <p:spPr>
          <a:xfrm>
            <a:off x="6718191" y="6303637"/>
            <a:ext cx="1396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2020</a:t>
            </a:r>
            <a:r>
              <a:rPr lang="ko-KR" altLang="en-US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년 </a:t>
            </a:r>
            <a:r>
              <a:rPr lang="en-US" altLang="ko-KR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47350861"/>
      </p:ext>
    </p:extLst>
  </p:cSld>
  <p:clrMapOvr>
    <a:masterClrMapping/>
  </p:clrMapOvr>
  <p:transition spd="med"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9316" y="188640"/>
            <a:ext cx="17235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욕창위험도</a:t>
            </a:r>
            <a:endParaRPr lang="en-US" altLang="ko-KR" sz="2400" dirty="0" smtClean="0">
              <a:latin typeface="HY헤드라인M" pitchFamily="18" charset="-127"/>
              <a:ea typeface="HY헤드라인M" pitchFamily="18" charset="-127"/>
            </a:endParaRPr>
          </a:p>
          <a:p>
            <a:pPr fontAlgn="base"/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평가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36700" y="14890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680395"/>
              </p:ext>
            </p:extLst>
          </p:nvPr>
        </p:nvGraphicFramePr>
        <p:xfrm>
          <a:off x="1907704" y="173280"/>
          <a:ext cx="6707708" cy="6542966"/>
        </p:xfrm>
        <a:graphic>
          <a:graphicData uri="http://schemas.openxmlformats.org/drawingml/2006/table">
            <a:tbl>
              <a:tblPr/>
              <a:tblGrid>
                <a:gridCol w="587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구분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4986" marR="54986" marT="15202" marB="152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척 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4986" marR="54986" marT="15202" marB="152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내 용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4986" marR="54986" marT="15202" marB="152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점수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4986" marR="54986" marT="15202" marB="152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967"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감각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인지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정도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4986" marR="54986" marT="15202" marB="152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1. </a:t>
                      </a: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감각 완전 제한됨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</a:t>
                      </a: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완전히 못 느낌</a:t>
                      </a: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4986" marR="54986" marT="15202" marB="152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의식수준이 떨어지거나 진정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/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안정제 복용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/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투여 등으로 통증 자극에 반응이 없다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.(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통증자극에 대해 신음하거나 주먹을 쥔다거나 할 수 없음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).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신체 대부분에서 통증을 느끼지 못한다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4986" marR="54986" marT="15202" marB="152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-100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4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4986" marR="54986" marT="15202" marB="152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79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2. </a:t>
                      </a: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감각 매우 제한됨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4986" marR="54986" marT="15202" marB="152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통증자극에만 반응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신음하거나 불안정한 양상으로 통증이 있음을 </a:t>
                      </a:r>
                      <a:r>
                        <a:rPr lang="ko-KR" altLang="en-US" sz="1000" kern="0" spc="-7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나타냄</a:t>
                      </a:r>
                      <a:r>
                        <a:rPr lang="en-US" altLang="ko-KR" sz="1000" kern="0" spc="-7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 </a:t>
                      </a:r>
                      <a:r>
                        <a:rPr lang="ko-KR" altLang="en-US" sz="1000" kern="0" spc="-7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또는 신체의 </a:t>
                      </a:r>
                      <a:r>
                        <a:rPr lang="en-US" altLang="ko-KR" sz="1000" kern="0" spc="-7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1/2</a:t>
                      </a:r>
                      <a:r>
                        <a:rPr lang="ko-KR" altLang="en-US" sz="1000" kern="0" spc="-7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이상에 통증이나 불편감을 느끼지 못한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4986" marR="54986" marT="15202" marB="152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79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3. </a:t>
                      </a: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감각 약간 제한됨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4986" marR="54986" marT="15202" marB="152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말로 지시하면 반응하지만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,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체위변경을 해달라고 하거나 불편하다고 항상 말할 수 있는 것은 아니다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또는 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6-2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사지에 통증이나 불편감을 느끼지 못한다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4986" marR="54986" marT="15202" marB="152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3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4. </a:t>
                      </a: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감각 손상 없음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4986" marR="54986" marT="15202" marB="152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말로 지시하면 반응을 보이며 통증이나 불편감을 느끼고 말로 표현 할 수 있다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4986" marR="54986" marT="15202" marB="152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370"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습기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여부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4986" marR="54986" marT="15202" marB="152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1. </a:t>
                      </a: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항상 젖어 있음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4986" marR="54986" marT="15202" marB="152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피부가 땀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,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소변으로 항상 축축하다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4986" marR="54986" marT="15202" marB="152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-10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4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4986" marR="54986" marT="15202" marB="152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3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2. </a:t>
                      </a: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자주 젖어 있음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4986" marR="54986" marT="15202" marB="152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늘 축축한 것은 아니지만 자주 축축해져 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8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시간에 한번은 린넨을 갈아주어야 한다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4986" marR="54986" marT="15202" marB="152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3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3. </a:t>
                      </a: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가끔 젖어 있음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4986" marR="54986" marT="15202" marB="152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가끔 축축하다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하루에 한번 정도 린넨 교환이 필요하다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4986" marR="54986" marT="15202" marB="152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23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4. </a:t>
                      </a: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거의 젖지 않음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4986" marR="54986" marT="15202" marB="152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피부는 보통 건조하며 린넨은 평상시대로만 교환해 주면 된다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..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4986" marR="54986" marT="15202" marB="152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2370"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활동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상태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4986" marR="54986" marT="15202" marB="152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1. </a:t>
                      </a: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항상 침대에만 누워 있음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4986" marR="54986" marT="15202" marB="152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항상 침대에만 누워 있는 질환이다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4986" marR="54986" marT="15202" marB="152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-100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4986" marR="54986" marT="15202" marB="152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779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2. </a:t>
                      </a: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의자에 앉아 있을 수 있음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4986" marR="54986" marT="15202" marB="152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걸을 수 없거나 걷는 능력이 상당히 제한되어 있다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체중부하를 할 수 없어 의자나 휠체어로 이동시 도움을 필요로 한다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4986" marR="54986" marT="15202" marB="152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101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3. </a:t>
                      </a: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가끔 걸을 수 있음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4986" marR="54986" marT="15202" marB="152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10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낮 동안에 도움을 받거나 도움 없이 매우 짧은 거리를 걸을 수 있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그러나 대부분의 시간은 침상이나 의자에서 보낸다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4986" marR="54986" marT="15202" marB="152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23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4. </a:t>
                      </a: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자주 걸을 수 있음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4986" marR="54986" marT="15202" marB="152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9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적어도 하루에 두 번 방밖을 걷고</a:t>
                      </a:r>
                      <a:r>
                        <a:rPr lang="en-US" altLang="ko-KR" sz="1000" kern="0" spc="-9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, </a:t>
                      </a:r>
                      <a:r>
                        <a:rPr lang="ko-KR" altLang="en-US" sz="1000" kern="0" spc="-9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방안은 적어도 </a:t>
                      </a:r>
                      <a:r>
                        <a:rPr lang="en-US" altLang="ko-KR" sz="1000" kern="0" spc="-9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</a:t>
                      </a:r>
                      <a:r>
                        <a:rPr lang="ko-KR" altLang="en-US" sz="1000" kern="0" spc="-9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시간마다 걷는다</a:t>
                      </a:r>
                      <a:r>
                        <a:rPr lang="en-US" altLang="ko-KR" sz="1000" kern="0" spc="-9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4986" marR="54986" marT="15202" marB="152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2370"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움직임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4986" marR="54986" marT="15202" marB="152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1. </a:t>
                      </a: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완전히 못 움직임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4986" marR="54986" marT="15202" marB="152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도움 없이는 신체나 사지를 전혀 움직이지 못한다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4986" marR="54986" marT="15202" marB="152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-100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4986" marR="54986" marT="15202" marB="152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23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2. </a:t>
                      </a: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매우 제한됨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4986" marR="54986" marT="15202" marB="152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신체나 사지의 체위를 가끔 조금 변경시킬 수 있지만 자주하거나 많이 변경시키지 못한다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4986" marR="54986" marT="15202" marB="152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23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3. </a:t>
                      </a: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약간 제한됨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4986" marR="54986" marT="15202" marB="152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7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혼자서 신체나 사지의 체위를 조금이기는 하지만 자주 변경시킨다</a:t>
                      </a:r>
                      <a:r>
                        <a:rPr lang="en-US" altLang="ko-KR" sz="1000" kern="0" spc="-7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4986" marR="54986" marT="15202" marB="152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23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4. </a:t>
                      </a: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제한 없음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4986" marR="54986" marT="15202" marB="152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도움 없이도 체위를 자주 변경시킨다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4986" marR="54986" marT="15202" marB="152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01625" y="20351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40164" y="1304409"/>
            <a:ext cx="1396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2020</a:t>
            </a:r>
            <a:r>
              <a:rPr lang="ko-KR" altLang="en-US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년 </a:t>
            </a:r>
            <a:r>
              <a:rPr lang="en-US" altLang="ko-KR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7</a:t>
            </a:r>
            <a:r>
              <a:rPr lang="ko-KR" altLang="en-US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17814510"/>
      </p:ext>
    </p:extLst>
  </p:cSld>
  <p:clrMapOvr>
    <a:masterClrMapping/>
  </p:clrMapOvr>
  <p:transition spd="med"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20"/>
          <p:cNvGrpSpPr/>
          <p:nvPr/>
        </p:nvGrpSpPr>
        <p:grpSpPr>
          <a:xfrm>
            <a:off x="173723" y="5445224"/>
            <a:ext cx="8786874" cy="1329962"/>
            <a:chOff x="1573381" y="1730731"/>
            <a:chExt cx="1378148" cy="1021912"/>
          </a:xfrm>
          <a:scene3d>
            <a:camera prst="orthographicFront"/>
            <a:lightRig rig="flat" dir="t"/>
          </a:scene3d>
        </p:grpSpPr>
        <p:sp>
          <p:nvSpPr>
            <p:cNvPr id="6" name="직사각형 5"/>
            <p:cNvSpPr/>
            <p:nvPr/>
          </p:nvSpPr>
          <p:spPr>
            <a:xfrm>
              <a:off x="1573381" y="1730731"/>
              <a:ext cx="1378148" cy="1021912"/>
            </a:xfrm>
            <a:prstGeom prst="rect">
              <a:avLst/>
            </a:prstGeom>
            <a:sp3d extrusionH="12700" prstMaterial="plastic">
              <a:bevelT w="50800" h="50800"/>
            </a:sp3d>
          </p:spPr>
          <p:style>
            <a:lnRef idx="1">
              <a:schemeClr val="accent2">
                <a:tint val="40000"/>
                <a:alpha val="90000"/>
                <a:hueOff val="-6994750"/>
                <a:satOff val="5534"/>
                <a:lumOff val="392"/>
                <a:alphaOff val="0"/>
              </a:schemeClr>
            </a:lnRef>
            <a:fillRef idx="1">
              <a:schemeClr val="accent2">
                <a:tint val="40000"/>
                <a:alpha val="90000"/>
                <a:hueOff val="-6994750"/>
                <a:satOff val="5534"/>
                <a:lumOff val="392"/>
                <a:alphaOff val="0"/>
              </a:schemeClr>
            </a:fillRef>
            <a:effectRef idx="2">
              <a:schemeClr val="accent2">
                <a:tint val="40000"/>
                <a:alpha val="90000"/>
                <a:hueOff val="-6994750"/>
                <a:satOff val="5534"/>
                <a:lumOff val="392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직사각형 6"/>
            <p:cNvSpPr/>
            <p:nvPr/>
          </p:nvSpPr>
          <p:spPr>
            <a:xfrm>
              <a:off x="1573381" y="1730731"/>
              <a:ext cx="1378148" cy="102191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8674" tIns="58674" rIns="78232" bIns="88011" spcCol="1270"/>
            <a:lstStyle/>
            <a:p>
              <a:pPr marL="57150" lvl="1" indent="-57150" defTabSz="488950">
                <a:lnSpc>
                  <a:spcPct val="90000"/>
                </a:lnSpc>
                <a:spcAft>
                  <a:spcPct val="15000"/>
                </a:spcAft>
                <a:defRPr/>
              </a:pPr>
              <a:endParaRPr kumimoji="0" lang="ko-KR" altLang="en-US" sz="2000" dirty="0"/>
            </a:p>
          </p:txBody>
        </p:sp>
      </p:grp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337462"/>
              </p:ext>
            </p:extLst>
          </p:nvPr>
        </p:nvGraphicFramePr>
        <p:xfrm>
          <a:off x="323528" y="332656"/>
          <a:ext cx="8568952" cy="4989424"/>
        </p:xfrm>
        <a:graphic>
          <a:graphicData uri="http://schemas.openxmlformats.org/drawingml/2006/table">
            <a:tbl>
              <a:tblPr/>
              <a:tblGrid>
                <a:gridCol w="7497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44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466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4639"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영양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상태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3022" marR="53022" marT="14659" marB="1465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1. </a:t>
                      </a: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매우 나쁨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3022" marR="53022" marT="14659" marB="1465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제공된 음식의 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1/3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이하를 섭취한다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단백질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고기나 유제품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을 하루에 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회 섭취량 이하 섭취한다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수분을 잘 섭취안함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유동성 영양보충액도 섭취하지 않음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또는 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5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일 이상 동안 금식상태이거나 유동식으로 유지한다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3022" marR="53022" marT="14659" marB="1465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-10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3022" marR="53022" marT="14659" marB="1465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06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2. </a:t>
                      </a: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부족함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3022" marR="53022" marT="14659" marB="1465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제공된 음식의 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1/2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를 먹는다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단백질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고기나 유제품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은 하루에 약 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회 섭취량을 먹는다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가끔 영양보충식이를 섭취한다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또는 유동식이나 위관영양을 적정량 미만으로 투여 받는다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3022" marR="53022" marT="14659" marB="1465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06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3. </a:t>
                      </a: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적당함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3022" marR="53022" marT="14659" marB="1465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식사의 반 이상을 먹는다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단백질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고기나 유제품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을 하루에 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4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회 섭취량을 섭취한다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가끔 식사를 거부하지만 보통 영양보충식이는 섭취한다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또는 위관영양이나 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TPN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으로 대부분의 영양요구량이 충족된다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..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3022" marR="53022" marT="14659" marB="1465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06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4. </a:t>
                      </a: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우수함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3022" marR="53022" marT="14659" marB="1465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대부분의 식사를 섭취하며 절대 거절하는 일이 없다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..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단백질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고기나 유제품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을 하루에 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4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회 섭취량 이상 섭취하며 가끔 식간에도 먹는다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영양보충 식이는 필요로 되지 않는다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3022" marR="53022" marT="14659" marB="1465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3067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마찰력과</a:t>
                      </a: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</a:t>
                      </a: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응전력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3022" marR="53022" marT="14659" marB="1465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1. </a:t>
                      </a: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문제 있음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3022" marR="53022" marT="14659" marB="1465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움직이는데 중정도 이상의 많은 도움을 필요로 한다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린넨으로 끌어당기지 않고 완전히 들어 올리는 것은 불가능하다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자주 침대나 의자에서 미끄러져 내려가 다시 제 위치로 옮기는데 많은 도움이 필요로 된다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..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관절구축이나 강직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,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움직임 등으로 항상 마찰이 생긴다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3022" marR="53022" marT="14659" marB="1465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-100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3022" marR="53022" marT="14659" marB="1465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306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2. </a:t>
                      </a: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잠정적 문제있음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3022" marR="53022" marT="14659" marB="1465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자유로이 움직이나 약간의 도움을 필요로 한다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움직이는 동안 의자억제대나 린넨 또는 다른 장비에 의해 마찰이 생길 수 있다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의자나 침대에서 대부분 좋은 체위를 유지하고 있지만 가끔은 미끄러져 내려온다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3022" marR="53022" marT="14659" marB="1465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4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3. </a:t>
                      </a: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문제없음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3022" marR="53022" marT="14659" marB="1465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침대나 의자에서 자유로이 움직이며 움직일 때 스스로 자신을 들어 올릴 수 있을 정도로 충분한 근력이 있다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침대나 의자에 누워 있을 때 항상 좋은 체위를 유지한다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3022" marR="53022" marT="14659" marB="1465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3067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10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합 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3022" marR="53022" marT="14659" marB="1465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※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결과해석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: (Braden, 2001)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19-23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위험 없음 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15-18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약간의 위험 있음 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13-14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중간 정도의 위험 있음 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10-12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위험이 높음 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9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이하 위험이 매우 높음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3022" marR="53022" marT="14659" marB="1465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-10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17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3022" marR="53022" marT="14659" marB="1465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57200" y="22891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246680" y="5589240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b="1" dirty="0"/>
              <a:t>대상자의 욕창위험도는 </a:t>
            </a:r>
            <a:r>
              <a:rPr lang="en-US" altLang="ko-KR" b="1" dirty="0"/>
              <a:t>17</a:t>
            </a:r>
            <a:r>
              <a:rPr lang="ko-KR" altLang="en-US" b="1" dirty="0"/>
              <a:t>점으로 욕창발생 약간의 위험이 있으며 </a:t>
            </a:r>
            <a:r>
              <a:rPr lang="ko-KR" altLang="en-US" b="1" dirty="0" smtClean="0"/>
              <a:t>꼬리뼈부위에 </a:t>
            </a:r>
            <a:r>
              <a:rPr lang="en-US" altLang="ko-KR" b="1" dirty="0"/>
              <a:t>(stage-3) 1cmX1cmX1cm- </a:t>
            </a:r>
            <a:r>
              <a:rPr lang="ko-KR" altLang="en-US" b="1" dirty="0"/>
              <a:t>아직 냄새와 농이 조금씩 나오고 있으며 욕창 피부 짓무름 </a:t>
            </a:r>
            <a:r>
              <a:rPr lang="ko-KR" altLang="en-US" b="1" dirty="0" smtClean="0"/>
              <a:t>있음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31268326"/>
      </p:ext>
    </p:extLst>
  </p:cSld>
  <p:clrMapOvr>
    <a:masterClrMapping/>
  </p:clrMapOvr>
  <p:transition spd="med"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0"/>
          <p:cNvGrpSpPr/>
          <p:nvPr/>
        </p:nvGrpSpPr>
        <p:grpSpPr>
          <a:xfrm>
            <a:off x="251520" y="1340768"/>
            <a:ext cx="8786874" cy="4968552"/>
            <a:chOff x="1573381" y="1730731"/>
            <a:chExt cx="1378148" cy="1021912"/>
          </a:xfrm>
          <a:scene3d>
            <a:camera prst="orthographicFront"/>
            <a:lightRig rig="flat" dir="t"/>
          </a:scene3d>
        </p:grpSpPr>
        <p:sp>
          <p:nvSpPr>
            <p:cNvPr id="4" name="직사각형 3"/>
            <p:cNvSpPr/>
            <p:nvPr/>
          </p:nvSpPr>
          <p:spPr>
            <a:xfrm>
              <a:off x="1573381" y="1730731"/>
              <a:ext cx="1378148" cy="1021912"/>
            </a:xfrm>
            <a:prstGeom prst="rect">
              <a:avLst/>
            </a:prstGeom>
            <a:sp3d extrusionH="12700" prstMaterial="plastic">
              <a:bevelT w="50800" h="50800"/>
            </a:sp3d>
          </p:spPr>
          <p:style>
            <a:lnRef idx="1">
              <a:schemeClr val="accent2">
                <a:tint val="40000"/>
                <a:alpha val="90000"/>
                <a:hueOff val="-6994750"/>
                <a:satOff val="5534"/>
                <a:lumOff val="392"/>
                <a:alphaOff val="0"/>
              </a:schemeClr>
            </a:lnRef>
            <a:fillRef idx="1">
              <a:schemeClr val="accent2">
                <a:tint val="40000"/>
                <a:alpha val="90000"/>
                <a:hueOff val="-6994750"/>
                <a:satOff val="5534"/>
                <a:lumOff val="392"/>
                <a:alphaOff val="0"/>
              </a:schemeClr>
            </a:fillRef>
            <a:effectRef idx="2">
              <a:schemeClr val="accent2">
                <a:tint val="40000"/>
                <a:alpha val="90000"/>
                <a:hueOff val="-6994750"/>
                <a:satOff val="5534"/>
                <a:lumOff val="392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>
                <a:lnSpc>
                  <a:spcPct val="150000"/>
                </a:lnSpc>
              </a:pPr>
              <a:r>
                <a:rPr lang="en-US" altLang="ko-KR" sz="20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 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20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r>
                <a:rPr lang="en-US" altLang="ko-KR" sz="20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2019</a:t>
              </a:r>
              <a:r>
                <a:rPr lang="ko-KR" altLang="en-US" sz="20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년 처음 방문 간호 실시 할 당시 당뇨가 있고 발가락과 양측 골반에도 욕창과 </a:t>
              </a:r>
              <a:r>
                <a:rPr lang="ko-KR" altLang="en-US" sz="2000" dirty="0" err="1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괴사조직이</a:t>
              </a:r>
              <a:r>
                <a:rPr lang="ko-KR" altLang="en-US" sz="20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있었고 꼬리뼈 부위에 욕창이 심하여 합병증으로 치료가 될까 걱정하면서 시작했는데 주 </a:t>
              </a:r>
              <a:r>
                <a:rPr lang="en-US" altLang="ko-KR" sz="20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5</a:t>
              </a:r>
              <a:r>
                <a:rPr lang="ko-KR" altLang="en-US" sz="20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회 방문하면서 어르신과 가족들이 방문간호사를 신뢰하여 줬기에 정성을 다할 수 있었던 것 같다</a:t>
              </a:r>
              <a:r>
                <a:rPr lang="en-US" altLang="ko-KR" sz="20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. 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20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r>
                <a:rPr lang="en-US" altLang="ko-KR" sz="20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2019</a:t>
              </a:r>
              <a:r>
                <a:rPr lang="ko-KR" altLang="en-US" sz="20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년 </a:t>
              </a:r>
              <a:r>
                <a:rPr lang="en-US" altLang="ko-KR" sz="20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8</a:t>
              </a:r>
              <a:r>
                <a:rPr lang="ko-KR" altLang="en-US" sz="20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월 한달은 욕창이 점점 안 좋아져서 당뇨 관리와 근육 마사지 및 관절 운동도 같이 실시하였고 </a:t>
              </a:r>
              <a:r>
                <a:rPr lang="en-US" altLang="ko-KR" sz="20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2019</a:t>
              </a:r>
              <a:r>
                <a:rPr lang="ko-KR" altLang="en-US" sz="20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년 </a:t>
              </a:r>
              <a:r>
                <a:rPr lang="en-US" altLang="ko-KR" sz="20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12</a:t>
              </a:r>
              <a:r>
                <a:rPr lang="ko-KR" altLang="en-US" sz="20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월부터는 점점 욕창 범위가 좁아지면서 호전되고 현재는 새살이 </a:t>
              </a:r>
              <a:r>
                <a:rPr lang="ko-KR" altLang="en-US" sz="2000" dirty="0">
                  <a:latin typeface="HY헤드라인M" pitchFamily="18" charset="-127"/>
                  <a:ea typeface="HY헤드라인M" pitchFamily="18" charset="-127"/>
                </a:rPr>
                <a:t>돋아나고 있고 어르신 컨디션도 많이 </a:t>
              </a:r>
              <a:r>
                <a:rPr lang="ko-KR" altLang="en-US" sz="2000" dirty="0" smtClean="0">
                  <a:latin typeface="HY헤드라인M" pitchFamily="18" charset="-127"/>
                  <a:ea typeface="HY헤드라인M" pitchFamily="18" charset="-127"/>
                </a:rPr>
                <a:t>호전되어 </a:t>
              </a:r>
              <a:r>
                <a:rPr lang="ko-KR" altLang="en-US" sz="2000" dirty="0">
                  <a:latin typeface="HY헤드라인M" pitchFamily="18" charset="-127"/>
                  <a:ea typeface="HY헤드라인M" pitchFamily="18" charset="-127"/>
                </a:rPr>
                <a:t>조금씩 움직여서 </a:t>
              </a:r>
              <a:r>
                <a:rPr lang="ko-KR" altLang="en-US" sz="2000" dirty="0" smtClean="0">
                  <a:latin typeface="HY헤드라인M" pitchFamily="18" charset="-127"/>
                  <a:ea typeface="HY헤드라인M" pitchFamily="18" charset="-127"/>
                </a:rPr>
                <a:t>체위  변경 </a:t>
              </a:r>
              <a:r>
                <a:rPr lang="ko-KR" altLang="en-US" sz="2000" dirty="0">
                  <a:latin typeface="HY헤드라인M" pitchFamily="18" charset="-127"/>
                  <a:ea typeface="HY헤드라인M" pitchFamily="18" charset="-127"/>
                </a:rPr>
                <a:t>가능하고 부축하면 침대 밑으로 이동도 가능한 상태가 </a:t>
              </a:r>
              <a:r>
                <a:rPr lang="ko-KR" altLang="en-US" sz="20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되었다</a:t>
              </a:r>
              <a:r>
                <a:rPr lang="en-US" altLang="ko-KR" sz="20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.</a:t>
              </a:r>
              <a:r>
                <a:rPr lang="ko-KR" altLang="en-US" sz="20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 </a:t>
              </a:r>
              <a:endPara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1573381" y="1730731"/>
              <a:ext cx="1378148" cy="102191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8674" tIns="58674" rIns="78232" bIns="88011" spcCol="1270"/>
            <a:lstStyle/>
            <a:p>
              <a:pPr marL="57150" lvl="1" indent="-57150" defTabSz="488950">
                <a:lnSpc>
                  <a:spcPct val="90000"/>
                </a:lnSpc>
                <a:spcAft>
                  <a:spcPct val="15000"/>
                </a:spcAft>
                <a:defRPr/>
              </a:pPr>
              <a:endParaRPr kumimoji="0" lang="ko-KR" altLang="en-US" sz="2000" dirty="0"/>
            </a:p>
          </p:txBody>
        </p:sp>
      </p:grpSp>
      <p:sp>
        <p:nvSpPr>
          <p:cNvPr id="6" name="직사각형 5"/>
          <p:cNvSpPr/>
          <p:nvPr/>
        </p:nvSpPr>
        <p:spPr>
          <a:xfrm>
            <a:off x="1376065" y="567556"/>
            <a:ext cx="31085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1" lang="ko-KR" altLang="en-US" sz="36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방문간호 후기</a:t>
            </a:r>
            <a:endParaRPr kumimoji="1" lang="ko-KR" altLang="en-US" sz="36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92477362"/>
      </p:ext>
    </p:extLst>
  </p:cSld>
  <p:clrMapOvr>
    <a:masterClrMapping/>
  </p:clrMapOvr>
  <p:transition spd="med"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0"/>
          <p:cNvGrpSpPr/>
          <p:nvPr/>
        </p:nvGrpSpPr>
        <p:grpSpPr>
          <a:xfrm>
            <a:off x="251520" y="978987"/>
            <a:ext cx="8786874" cy="5330333"/>
            <a:chOff x="1573381" y="1730731"/>
            <a:chExt cx="1378148" cy="1021912"/>
          </a:xfrm>
          <a:scene3d>
            <a:camera prst="orthographicFront"/>
            <a:lightRig rig="flat" dir="t"/>
          </a:scene3d>
        </p:grpSpPr>
        <p:sp>
          <p:nvSpPr>
            <p:cNvPr id="4" name="직사각형 3"/>
            <p:cNvSpPr/>
            <p:nvPr/>
          </p:nvSpPr>
          <p:spPr>
            <a:xfrm>
              <a:off x="1573381" y="1730731"/>
              <a:ext cx="1378148" cy="1021912"/>
            </a:xfrm>
            <a:prstGeom prst="rect">
              <a:avLst/>
            </a:prstGeom>
            <a:sp3d extrusionH="12700" prstMaterial="plastic">
              <a:bevelT w="50800" h="50800"/>
            </a:sp3d>
          </p:spPr>
          <p:style>
            <a:lnRef idx="1">
              <a:schemeClr val="accent2">
                <a:tint val="40000"/>
                <a:alpha val="90000"/>
                <a:hueOff val="-6994750"/>
                <a:satOff val="5534"/>
                <a:lumOff val="392"/>
                <a:alphaOff val="0"/>
              </a:schemeClr>
            </a:lnRef>
            <a:fillRef idx="1">
              <a:schemeClr val="accent2">
                <a:tint val="40000"/>
                <a:alpha val="90000"/>
                <a:hueOff val="-6994750"/>
                <a:satOff val="5534"/>
                <a:lumOff val="392"/>
                <a:alphaOff val="0"/>
              </a:schemeClr>
            </a:fillRef>
            <a:effectRef idx="2">
              <a:schemeClr val="accent2">
                <a:tint val="40000"/>
                <a:alpha val="90000"/>
                <a:hueOff val="-6994750"/>
                <a:satOff val="5534"/>
                <a:lumOff val="392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>
                <a:lnSpc>
                  <a:spcPct val="150000"/>
                </a:lnSpc>
              </a:pPr>
              <a:r>
                <a:rPr lang="ko-KR" altLang="en-US" sz="20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 당뇨 수치도 좋아져서 인슐린도 안 맞고 약으로 복용하고 있고 방문 간호를 줄여서 주 </a:t>
              </a:r>
              <a:r>
                <a:rPr lang="en-US" altLang="ko-KR" sz="20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1</a:t>
              </a:r>
              <a:r>
                <a:rPr lang="ko-KR" altLang="en-US" sz="20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회만 방문해도 될 것 같다고 했으나 주 </a:t>
              </a:r>
              <a:r>
                <a:rPr lang="en-US" altLang="ko-KR" sz="20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5</a:t>
              </a:r>
              <a:r>
                <a:rPr lang="ko-KR" altLang="en-US" sz="20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회 계속 방문해서 관리 부탁한다고 하시면서 그동안 선생님이 아니었으면 이렇게 욕창이 호전되지않고 벌써 저 하늘나라로 같을 것이라고 말씀하시면서 너무나 고맙다고 하신다</a:t>
              </a:r>
              <a:r>
                <a:rPr lang="en-US" altLang="ko-KR" sz="20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.</a:t>
              </a:r>
              <a:r>
                <a:rPr lang="ko-KR" altLang="en-US" sz="20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r>
                <a:rPr lang="ko-KR" altLang="en-US" sz="20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</a:t>
              </a:r>
              <a:r>
                <a:rPr lang="ko-KR" altLang="en-US" sz="20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럴 때는 정말 </a:t>
              </a:r>
              <a:r>
                <a:rPr lang="ko-KR" altLang="en-US" sz="2000" dirty="0" err="1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간호사란</a:t>
              </a:r>
              <a:r>
                <a:rPr lang="ko-KR" altLang="en-US" sz="20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직업을 하면서 누군가에게 나의 전문적인 지식과 기술로 도움이 될 수 있어 자부심을 느낀다</a:t>
              </a:r>
              <a:r>
                <a:rPr lang="en-US" altLang="ko-KR" sz="20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. </a:t>
              </a:r>
              <a:r>
                <a:rPr lang="ko-KR" altLang="en-US" sz="20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어려서 부터 간호사가 꿈이었지만 나는 내가 하는 이 일을 사랑하고 천직으로 생각한다</a:t>
              </a:r>
              <a:r>
                <a:rPr lang="en-US" altLang="ko-KR" sz="20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.</a:t>
              </a:r>
              <a:r>
                <a:rPr lang="ko-KR" altLang="en-US" sz="20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endPara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2000" dirty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r>
                <a:rPr lang="ko-KR" altLang="en-US" sz="20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무엇이든 성실히 하면서 원칙을 잘 지키면서 정성을 다해 일을 하게 되면 노력한 만큼의 열매를 맺는다는 말이 </a:t>
              </a:r>
              <a:r>
                <a:rPr lang="ko-KR" altLang="en-US" sz="2000" dirty="0" err="1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맞다고</a:t>
              </a:r>
              <a:r>
                <a:rPr lang="ko-KR" altLang="en-US" sz="20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생각한다</a:t>
              </a:r>
              <a:r>
                <a:rPr lang="en-US" altLang="ko-KR" sz="20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. </a:t>
              </a:r>
              <a:r>
                <a:rPr lang="ko-KR" altLang="en-US" sz="20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앞으로도 이 일을 함에 있어 사랑과 정성 봉사 그리고 열정을 가지고 언제나 도전하는 간호사가 될 것이다</a:t>
              </a:r>
              <a:r>
                <a:rPr lang="en-US" altLang="ko-KR" sz="20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.</a:t>
              </a:r>
              <a:r>
                <a:rPr lang="ko-KR" altLang="en-US" sz="20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  </a:t>
              </a:r>
              <a:endPara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2000" dirty="0" smtClean="0"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 </a:t>
              </a:r>
              <a:endParaRPr lang="ko-KR" altLang="en-US" sz="20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1573381" y="1730731"/>
              <a:ext cx="1378148" cy="102191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8674" tIns="58674" rIns="78232" bIns="88011" spcCol="1270"/>
            <a:lstStyle/>
            <a:p>
              <a:pPr marL="57150" lvl="1" indent="-57150" defTabSz="488950">
                <a:lnSpc>
                  <a:spcPct val="90000"/>
                </a:lnSpc>
                <a:spcAft>
                  <a:spcPct val="15000"/>
                </a:spcAft>
                <a:defRPr/>
              </a:pPr>
              <a:endParaRPr kumimoji="0" lang="ko-KR" altLang="en-US" sz="2000" dirty="0"/>
            </a:p>
          </p:txBody>
        </p:sp>
      </p:grpSp>
      <p:sp>
        <p:nvSpPr>
          <p:cNvPr id="6" name="직사각형 5"/>
          <p:cNvSpPr/>
          <p:nvPr/>
        </p:nvSpPr>
        <p:spPr>
          <a:xfrm>
            <a:off x="1376065" y="260648"/>
            <a:ext cx="31085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1" lang="ko-KR" altLang="en-US" sz="36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방문간호 후기</a:t>
            </a:r>
            <a:endParaRPr kumimoji="1" lang="ko-KR" altLang="en-US" sz="36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56483927"/>
      </p:ext>
    </p:extLst>
  </p:cSld>
  <p:clrMapOvr>
    <a:masterClrMapping/>
  </p:clrMapOvr>
  <p:transition spd="med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20"/>
          <p:cNvGrpSpPr/>
          <p:nvPr/>
        </p:nvGrpSpPr>
        <p:grpSpPr>
          <a:xfrm>
            <a:off x="214282" y="1071546"/>
            <a:ext cx="8678198" cy="5381790"/>
            <a:chOff x="1573381" y="1730731"/>
            <a:chExt cx="1378148" cy="1021912"/>
          </a:xfrm>
          <a:scene3d>
            <a:camera prst="orthographicFront"/>
            <a:lightRig rig="flat" dir="t"/>
          </a:scene3d>
        </p:grpSpPr>
        <p:sp>
          <p:nvSpPr>
            <p:cNvPr id="5" name="직사각형 4"/>
            <p:cNvSpPr/>
            <p:nvPr/>
          </p:nvSpPr>
          <p:spPr>
            <a:xfrm>
              <a:off x="1573381" y="1730731"/>
              <a:ext cx="1378148" cy="1021912"/>
            </a:xfrm>
            <a:prstGeom prst="rect">
              <a:avLst/>
            </a:prstGeom>
            <a:sp3d extrusionH="12700" prstMaterial="plastic">
              <a:bevelT w="50800" h="50800"/>
            </a:sp3d>
          </p:spPr>
          <p:style>
            <a:lnRef idx="1">
              <a:schemeClr val="accent2">
                <a:tint val="40000"/>
                <a:alpha val="90000"/>
                <a:hueOff val="-6994750"/>
                <a:satOff val="5534"/>
                <a:lumOff val="392"/>
                <a:alphaOff val="0"/>
              </a:schemeClr>
            </a:lnRef>
            <a:fillRef idx="1">
              <a:schemeClr val="accent2">
                <a:tint val="40000"/>
                <a:alpha val="90000"/>
                <a:hueOff val="-6994750"/>
                <a:satOff val="5534"/>
                <a:lumOff val="392"/>
                <a:alphaOff val="0"/>
              </a:schemeClr>
            </a:fillRef>
            <a:effectRef idx="2">
              <a:schemeClr val="accent2">
                <a:tint val="40000"/>
                <a:alpha val="90000"/>
                <a:hueOff val="-6994750"/>
                <a:satOff val="5534"/>
                <a:lumOff val="392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직사각형 5"/>
            <p:cNvSpPr/>
            <p:nvPr/>
          </p:nvSpPr>
          <p:spPr>
            <a:xfrm>
              <a:off x="1573381" y="1730731"/>
              <a:ext cx="1378148" cy="102191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8674" tIns="58674" rIns="78232" bIns="88011" spcCol="1270"/>
            <a:lstStyle/>
            <a:p>
              <a:pPr marL="57150" lvl="1" indent="-57150" defTabSz="488950">
                <a:lnSpc>
                  <a:spcPct val="90000"/>
                </a:lnSpc>
                <a:spcAft>
                  <a:spcPct val="15000"/>
                </a:spcAft>
                <a:defRPr/>
              </a:pPr>
              <a:endParaRPr kumimoji="0" lang="ko-KR" altLang="en-US" sz="2000" dirty="0"/>
            </a:p>
          </p:txBody>
        </p:sp>
      </p:grpSp>
      <p:sp>
        <p:nvSpPr>
          <p:cNvPr id="2" name="직사각형 1"/>
          <p:cNvSpPr/>
          <p:nvPr/>
        </p:nvSpPr>
        <p:spPr>
          <a:xfrm>
            <a:off x="554361" y="262752"/>
            <a:ext cx="49552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1" lang="ko-KR" altLang="en-US" sz="36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욕창간호서비스의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목적</a:t>
            </a:r>
            <a:endParaRPr kumimoji="1" lang="ko-KR" altLang="en-US" sz="36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323528" y="1412776"/>
            <a:ext cx="849719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Ø"/>
              <a:defRPr/>
            </a:pP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최근 노인인구와 만성질환자의 증가와 더불어 욕창의 발생이 건강관리에 중대하게 영향을 미침을 </a:t>
            </a: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인식하며</a:t>
            </a:r>
            <a:r>
              <a:rPr lang="en-US" altLang="ko-KR" sz="20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욕창간호의 중요성도 더욱 높아지고 </a:t>
            </a: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있음</a:t>
            </a:r>
            <a:r>
              <a:rPr lang="en-US" altLang="ko-KR" sz="2000" dirty="0" smtClean="0"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Ø"/>
              <a:defRPr/>
            </a:pP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욕창은 아예 생기지 않도록 예방하는 것이 가장 좋은 방법이므로</a:t>
            </a: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의료진</a:t>
            </a: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환자 및 보호자 모두가 각별한 주의와 관심을 기울여야 하며</a:t>
            </a:r>
            <a:r>
              <a:rPr lang="en-US" altLang="ko-KR" sz="200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일단 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욕창이 발생했으면 진행을 막고 적절한 </a:t>
            </a: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간호로</a:t>
            </a:r>
            <a:r>
              <a:rPr lang="en-US" altLang="ko-KR" sz="20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빠른 시일 내에 환자의 회복을 </a:t>
            </a: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도와 주고자 함</a:t>
            </a:r>
            <a:endParaRPr lang="en-US" altLang="ko-KR" sz="2000" dirty="0" smtClean="0"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Ø"/>
              <a:defRPr/>
            </a:pPr>
            <a:r>
              <a:rPr lang="ko-KR" altLang="en-US" sz="2000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피부가 벌겋게 되거나 차츰 손상되어 염증이 진행되고 심해지면 결국은</a:t>
            </a:r>
            <a:r>
              <a:rPr lang="ko-KR" altLang="en-US" sz="2000" kern="0" dirty="0" smtClean="0">
                <a:solidFill>
                  <a:srgbClr val="CC33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000" kern="0" dirty="0" smtClean="0">
                <a:solidFill>
                  <a:srgbClr val="CC3300"/>
                </a:solidFill>
                <a:latin typeface="HY헤드라인M" pitchFamily="18" charset="-127"/>
                <a:ea typeface="HY헤드라인M" pitchFamily="18" charset="-127"/>
              </a:rPr>
              <a:t>골수염이나 패혈증 등으로 </a:t>
            </a:r>
            <a:r>
              <a:rPr lang="ko-KR" altLang="en-US" sz="2000" kern="0" dirty="0" smtClean="0">
                <a:solidFill>
                  <a:srgbClr val="CC3300"/>
                </a:solidFill>
                <a:latin typeface="HY헤드라인M" pitchFamily="18" charset="-127"/>
                <a:ea typeface="HY헤드라인M" pitchFamily="18" charset="-127"/>
              </a:rPr>
              <a:t>사망</a:t>
            </a:r>
            <a:r>
              <a:rPr lang="en-US" altLang="ko-KR" sz="2000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000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하는데</a:t>
            </a:r>
            <a:r>
              <a:rPr lang="en-US" altLang="ko-KR" sz="2000" kern="0" dirty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000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욕창으로 인한 </a:t>
            </a:r>
            <a:r>
              <a:rPr lang="ko-KR" altLang="en-US" sz="2000" kern="0" dirty="0" err="1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여러가지</a:t>
            </a:r>
            <a:r>
              <a:rPr lang="ko-KR" altLang="en-US" sz="2000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 합병증 피해를 최소화 하고자 함</a:t>
            </a:r>
            <a:endParaRPr lang="en-US" altLang="ko-KR" sz="2000" kern="0" dirty="0">
              <a:solidFill>
                <a:sysClr val="windowText" lastClr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76856281"/>
      </p:ext>
    </p:extLst>
  </p:cSld>
  <p:clrMapOvr>
    <a:masterClrMapping/>
  </p:clrMapOvr>
  <p:transition spd="med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371385" y="2852936"/>
            <a:ext cx="49552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1" lang="ko-KR" altLang="en-US" sz="36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욕창간호서비스의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사례</a:t>
            </a:r>
            <a:endParaRPr kumimoji="1" lang="ko-KR" altLang="en-US" sz="36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39115111"/>
      </p:ext>
    </p:extLst>
  </p:cSld>
  <p:clrMapOvr>
    <a:masterClrMapping/>
  </p:clrMapOvr>
  <p:transition spd="med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20"/>
          <p:cNvGrpSpPr/>
          <p:nvPr/>
        </p:nvGrpSpPr>
        <p:grpSpPr>
          <a:xfrm>
            <a:off x="214282" y="1071546"/>
            <a:ext cx="8786874" cy="5669822"/>
            <a:chOff x="1573381" y="1730731"/>
            <a:chExt cx="1378148" cy="1021912"/>
          </a:xfrm>
          <a:scene3d>
            <a:camera prst="orthographicFront"/>
            <a:lightRig rig="flat" dir="t"/>
          </a:scene3d>
        </p:grpSpPr>
        <p:sp>
          <p:nvSpPr>
            <p:cNvPr id="6" name="직사각형 5"/>
            <p:cNvSpPr/>
            <p:nvPr/>
          </p:nvSpPr>
          <p:spPr>
            <a:xfrm>
              <a:off x="1573381" y="1730731"/>
              <a:ext cx="1378148" cy="1021912"/>
            </a:xfrm>
            <a:prstGeom prst="rect">
              <a:avLst/>
            </a:prstGeom>
            <a:sp3d extrusionH="12700" prstMaterial="plastic">
              <a:bevelT w="50800" h="50800"/>
            </a:sp3d>
          </p:spPr>
          <p:style>
            <a:lnRef idx="1">
              <a:schemeClr val="accent2">
                <a:tint val="40000"/>
                <a:alpha val="90000"/>
                <a:hueOff val="-6994750"/>
                <a:satOff val="5534"/>
                <a:lumOff val="392"/>
                <a:alphaOff val="0"/>
              </a:schemeClr>
            </a:lnRef>
            <a:fillRef idx="1">
              <a:schemeClr val="accent2">
                <a:tint val="40000"/>
                <a:alpha val="90000"/>
                <a:hueOff val="-6994750"/>
                <a:satOff val="5534"/>
                <a:lumOff val="392"/>
                <a:alphaOff val="0"/>
              </a:schemeClr>
            </a:fillRef>
            <a:effectRef idx="2">
              <a:schemeClr val="accent2">
                <a:tint val="40000"/>
                <a:alpha val="90000"/>
                <a:hueOff val="-6994750"/>
                <a:satOff val="5534"/>
                <a:lumOff val="392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직사각형 6"/>
            <p:cNvSpPr/>
            <p:nvPr/>
          </p:nvSpPr>
          <p:spPr>
            <a:xfrm>
              <a:off x="1573381" y="1730731"/>
              <a:ext cx="1378148" cy="102191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8674" tIns="58674" rIns="78232" bIns="88011" spcCol="1270"/>
            <a:lstStyle/>
            <a:p>
              <a:pPr marL="57150" lvl="1" indent="-57150" defTabSz="488950">
                <a:lnSpc>
                  <a:spcPct val="90000"/>
                </a:lnSpc>
                <a:spcAft>
                  <a:spcPct val="15000"/>
                </a:spcAft>
                <a:defRPr/>
              </a:pPr>
              <a:endParaRPr kumimoji="0" lang="ko-KR" altLang="en-US" sz="2000" dirty="0"/>
            </a:p>
          </p:txBody>
        </p:sp>
      </p:grpSp>
      <p:sp>
        <p:nvSpPr>
          <p:cNvPr id="2" name="직사각형 1"/>
          <p:cNvSpPr/>
          <p:nvPr/>
        </p:nvSpPr>
        <p:spPr>
          <a:xfrm>
            <a:off x="318594" y="286010"/>
            <a:ext cx="64748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1" lang="ko-KR" altLang="en-US" sz="36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욕창간호서비스의 대상 </a:t>
            </a:r>
            <a:r>
              <a:rPr kumimoji="1" lang="en-US" altLang="ko-KR" sz="36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&amp;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기간</a:t>
            </a:r>
            <a:endParaRPr kumimoji="1" lang="ko-KR" altLang="en-US" sz="36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323528" y="1196752"/>
            <a:ext cx="849719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v"/>
              <a:defRPr/>
            </a:pPr>
            <a:r>
              <a:rPr lang="ko-KR" altLang="en-US" sz="2000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남</a:t>
            </a:r>
            <a:r>
              <a:rPr lang="en-US" altLang="ko-KR" sz="2000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 / 82</a:t>
            </a:r>
            <a:r>
              <a:rPr lang="ko-KR" altLang="en-US" sz="2000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세  장기요양 등급  </a:t>
            </a:r>
            <a:r>
              <a:rPr lang="en-US" altLang="ko-KR" sz="2000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2000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등급</a:t>
            </a:r>
            <a:endParaRPr lang="en-US" altLang="ko-KR" sz="2000" kern="0" dirty="0" smtClean="0">
              <a:solidFill>
                <a:sysClr val="windowText" lastClr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Ø"/>
              <a:defRPr/>
            </a:pPr>
            <a:r>
              <a:rPr lang="ko-KR" altLang="en-US" sz="2000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당뇨병으로 인해 </a:t>
            </a:r>
            <a:r>
              <a:rPr lang="ko-KR" altLang="en-US" sz="2000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병원 입원 시 꼬리뼈 부위 욕창 </a:t>
            </a:r>
            <a:r>
              <a:rPr lang="ko-KR" altLang="en-US" sz="2000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발생함</a:t>
            </a:r>
            <a:endParaRPr lang="en-US" altLang="ko-KR" sz="2000" kern="0" dirty="0" smtClean="0">
              <a:solidFill>
                <a:sysClr val="windowText" lastClr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Ø"/>
              <a:defRPr/>
            </a:pPr>
            <a:r>
              <a:rPr lang="ko-KR" altLang="en-US" sz="2000" kern="0" dirty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대상자는 현재 당뇨병성 </a:t>
            </a:r>
            <a:r>
              <a:rPr lang="ko-KR" altLang="en-US" sz="2000" kern="0" dirty="0" err="1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족부병변과</a:t>
            </a:r>
            <a:r>
              <a:rPr lang="ko-KR" altLang="en-US" sz="2000" kern="0" dirty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000" kern="0" dirty="0" err="1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욕창있어</a:t>
            </a:r>
            <a:r>
              <a:rPr lang="ko-KR" altLang="en-US" sz="2000" kern="0" dirty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000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종합병원에서 </a:t>
            </a:r>
            <a:r>
              <a:rPr lang="en-US" altLang="ko-KR" sz="2000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2019.06</a:t>
            </a:r>
            <a:r>
              <a:rPr lang="ko-KR" altLang="en-US" sz="2000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000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~08</a:t>
            </a:r>
            <a:r>
              <a:rPr lang="ko-KR" altLang="en-US" sz="2000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000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04</a:t>
            </a:r>
            <a:r>
              <a:rPr lang="ko-KR" altLang="en-US" sz="2000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일까지 </a:t>
            </a:r>
            <a:r>
              <a:rPr lang="ko-KR" altLang="en-US" sz="2000" kern="0" dirty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입원치료 했으나 욕창과 </a:t>
            </a:r>
            <a:r>
              <a:rPr lang="ko-KR" altLang="en-US" sz="2000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발가락 상처가 </a:t>
            </a:r>
            <a:r>
              <a:rPr lang="ko-KR" altLang="en-US" sz="2000" kern="0" dirty="0" err="1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호전없는</a:t>
            </a:r>
            <a:r>
              <a:rPr lang="ko-KR" altLang="en-US" sz="2000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000" kern="0" dirty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상태로 퇴원하여 집에서 치료하고 있음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Ø"/>
              <a:defRPr/>
            </a:pPr>
            <a:r>
              <a:rPr lang="ko-KR" altLang="en-US" sz="2000" kern="0" dirty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의식상태는 정상이나 혈압이 </a:t>
            </a:r>
            <a:r>
              <a:rPr lang="en-US" altLang="ko-KR" sz="2000" kern="0" dirty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120/80~130/80</a:t>
            </a:r>
            <a:r>
              <a:rPr lang="ko-KR" altLang="en-US" sz="2000" kern="0" dirty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이며 </a:t>
            </a:r>
            <a:r>
              <a:rPr lang="ko-KR" altLang="en-US" sz="2000" kern="0" dirty="0" err="1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혈당조절은</a:t>
            </a:r>
            <a:r>
              <a:rPr lang="ko-KR" altLang="en-US" sz="2000" kern="0" dirty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 대체로 양호함</a:t>
            </a:r>
            <a:r>
              <a:rPr lang="en-US" altLang="ko-KR" sz="2000" kern="0" dirty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000" kern="0" dirty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식전 </a:t>
            </a:r>
            <a:r>
              <a:rPr lang="en-US" altLang="ko-KR" sz="2000" kern="0" dirty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160</a:t>
            </a:r>
            <a:r>
              <a:rPr lang="ko-KR" altLang="en-US" sz="2000" kern="0" dirty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이하</a:t>
            </a:r>
            <a:r>
              <a:rPr lang="en-US" altLang="ko-KR" sz="2000" kern="0" dirty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)-</a:t>
            </a:r>
            <a:r>
              <a:rPr lang="ko-KR" altLang="en-US" sz="2000" kern="0" dirty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인슐린 </a:t>
            </a:r>
            <a:r>
              <a:rPr lang="en-US" altLang="ko-KR" sz="2000" kern="0" dirty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40</a:t>
            </a:r>
            <a:r>
              <a:rPr lang="ko-KR" altLang="en-US" sz="2000" kern="0" dirty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단위</a:t>
            </a:r>
            <a:r>
              <a:rPr lang="en-US" altLang="ko-KR" sz="2000" kern="0" dirty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000" kern="0" dirty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오전</a:t>
            </a:r>
            <a:r>
              <a:rPr lang="en-US" altLang="ko-KR" sz="2000" kern="0" dirty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36</a:t>
            </a:r>
            <a:r>
              <a:rPr lang="ko-KR" altLang="en-US" sz="2000" kern="0" dirty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단위</a:t>
            </a:r>
            <a:r>
              <a:rPr lang="en-US" altLang="ko-KR" sz="2000" kern="0" dirty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) &amp;</a:t>
            </a:r>
            <a:r>
              <a:rPr lang="ko-KR" altLang="en-US" sz="2000" kern="0" dirty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오후</a:t>
            </a:r>
            <a:r>
              <a:rPr lang="en-US" altLang="ko-KR" sz="2000" kern="0" dirty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4</a:t>
            </a:r>
            <a:r>
              <a:rPr lang="ko-KR" altLang="en-US" sz="2000" kern="0" dirty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단위</a:t>
            </a:r>
            <a:r>
              <a:rPr lang="en-US" altLang="ko-KR" sz="2000" kern="0" dirty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ko-KR" altLang="en-US" sz="2000" kern="0" dirty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피하주사하고 있음</a:t>
            </a:r>
            <a:r>
              <a:rPr lang="en-US" altLang="ko-KR" sz="2000" kern="0" dirty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000" kern="0" dirty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매일</a:t>
            </a:r>
            <a:r>
              <a:rPr lang="en-US" altLang="ko-KR" sz="2000" kern="0" dirty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000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000" kern="0" dirty="0" smtClean="0">
              <a:solidFill>
                <a:sysClr val="windowText" lastClr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Ø"/>
              <a:defRPr/>
            </a:pPr>
            <a:r>
              <a:rPr lang="ko-KR" altLang="en-US" sz="2000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방문 </a:t>
            </a:r>
            <a:r>
              <a:rPr lang="ko-KR" altLang="en-US" sz="2000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횟수 </a:t>
            </a:r>
            <a:r>
              <a:rPr lang="en-US" altLang="ko-KR" sz="2000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000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주 </a:t>
            </a:r>
            <a:r>
              <a:rPr lang="en-US" altLang="ko-KR" sz="2000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5 </a:t>
            </a:r>
            <a:r>
              <a:rPr lang="ko-KR" altLang="en-US" sz="2000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회</a:t>
            </a:r>
            <a:endParaRPr lang="en-US" altLang="ko-KR" sz="2000" kern="0" dirty="0" smtClean="0">
              <a:solidFill>
                <a:sysClr val="windowText" lastClr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Ø"/>
              <a:defRPr/>
            </a:pPr>
            <a:r>
              <a:rPr lang="ko-KR" altLang="en-US" sz="2000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방문 기간 </a:t>
            </a:r>
            <a:r>
              <a:rPr lang="en-US" altLang="ko-KR" sz="2000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en-US" altLang="ko-KR" sz="2000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2019</a:t>
            </a:r>
            <a:r>
              <a:rPr lang="ko-KR" altLang="en-US" sz="2000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년 </a:t>
            </a:r>
            <a:r>
              <a:rPr lang="en-US" altLang="ko-KR" sz="2000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8</a:t>
            </a:r>
            <a:r>
              <a:rPr lang="ko-KR" altLang="en-US" sz="2000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000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~</a:t>
            </a:r>
            <a:r>
              <a:rPr lang="ko-KR" altLang="en-US" sz="2000" kern="0" dirty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000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현재</a:t>
            </a:r>
            <a:endParaRPr lang="en-US" altLang="ko-KR" sz="2000" kern="0" dirty="0" smtClean="0">
              <a:solidFill>
                <a:sysClr val="windowText" lastClr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725144"/>
            <a:ext cx="3960440" cy="187220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2942795"/>
      </p:ext>
    </p:extLst>
  </p:cSld>
  <p:clrMapOvr>
    <a:masterClrMapping/>
  </p:clrMapOvr>
  <p:transition spd="med"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9316" y="188640"/>
            <a:ext cx="17235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욕창위험도</a:t>
            </a:r>
            <a:endParaRPr lang="en-US" altLang="ko-KR" sz="2400" dirty="0" smtClean="0">
              <a:latin typeface="HY헤드라인M" pitchFamily="18" charset="-127"/>
              <a:ea typeface="HY헤드라인M" pitchFamily="18" charset="-127"/>
            </a:endParaRPr>
          </a:p>
          <a:p>
            <a:pPr fontAlgn="base"/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평가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36700" y="14890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256111"/>
              </p:ext>
            </p:extLst>
          </p:nvPr>
        </p:nvGraphicFramePr>
        <p:xfrm>
          <a:off x="1907704" y="173280"/>
          <a:ext cx="6707708" cy="6542966"/>
        </p:xfrm>
        <a:graphic>
          <a:graphicData uri="http://schemas.openxmlformats.org/drawingml/2006/table">
            <a:tbl>
              <a:tblPr/>
              <a:tblGrid>
                <a:gridCol w="587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구분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4986" marR="54986" marT="15202" marB="152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척 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4986" marR="54986" marT="15202" marB="152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내 용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4986" marR="54986" marT="15202" marB="152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점수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4986" marR="54986" marT="15202" marB="152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967"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감각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인지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정도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4986" marR="54986" marT="15202" marB="152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1. </a:t>
                      </a: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감각 완전 제한됨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</a:t>
                      </a: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완전히 못 느낌</a:t>
                      </a: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4986" marR="54986" marT="15202" marB="152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의식수준이 떨어지거나 진정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/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안정제 복용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/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투여 등으로 통증 자극에 반응이 없다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.(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통증자극에 대해 신음하거나 주먹을 쥔다거나 할 수 없음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).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신체 대부분에서 통증을 느끼지 못한다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4986" marR="54986" marT="15202" marB="152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-100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4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4986" marR="54986" marT="15202" marB="152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79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2. </a:t>
                      </a: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감각 매우 제한됨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4986" marR="54986" marT="15202" marB="152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통증자극에만 반응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신음하거나 불안정한 양상으로 통증이 있음을 </a:t>
                      </a:r>
                      <a:r>
                        <a:rPr lang="ko-KR" altLang="en-US" sz="1000" kern="0" spc="-7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나타냄</a:t>
                      </a:r>
                      <a:r>
                        <a:rPr lang="en-US" altLang="ko-KR" sz="1000" kern="0" spc="-7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 </a:t>
                      </a:r>
                      <a:r>
                        <a:rPr lang="ko-KR" altLang="en-US" sz="1000" kern="0" spc="-7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또는 신체의 </a:t>
                      </a:r>
                      <a:r>
                        <a:rPr lang="en-US" altLang="ko-KR" sz="1000" kern="0" spc="-7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1/2</a:t>
                      </a:r>
                      <a:r>
                        <a:rPr lang="ko-KR" altLang="en-US" sz="1000" kern="0" spc="-7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이상에 통증이나 불편감을 느끼지 못한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4986" marR="54986" marT="15202" marB="152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79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3. </a:t>
                      </a: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감각 약간 제한됨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4986" marR="54986" marT="15202" marB="152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말로 지시하면 반응하지만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,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체위변경을 해달라고 하거나 불편하다고 항상 말할 수 있는 것은 아니다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또는 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6-2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사지에 통증이나 불편감을 느끼지 못한다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4986" marR="54986" marT="15202" marB="152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3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4. </a:t>
                      </a: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감각 손상 없음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4986" marR="54986" marT="15202" marB="152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말로 지시하면 반응을 보이며 통증이나 불편감을 느끼고 말로 표현 할 수 있다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4986" marR="54986" marT="15202" marB="152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370"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습기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여부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4986" marR="54986" marT="15202" marB="152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1. </a:t>
                      </a: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항상 젖어 있음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4986" marR="54986" marT="15202" marB="152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피부가 땀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,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소변으로 항상 축축하다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4986" marR="54986" marT="15202" marB="152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-100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4986" marR="54986" marT="15202" marB="152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3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2. </a:t>
                      </a: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자주 젖어 있음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4986" marR="54986" marT="15202" marB="152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늘 축축한 것은 아니지만 자주 축축해져 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8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시간에 한번은 린넨을 갈아주어야 한다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4986" marR="54986" marT="15202" marB="152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3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3. </a:t>
                      </a: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가끔 젖어 있음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4986" marR="54986" marT="15202" marB="152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가끔 축축하다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하루에 한번 정도 린넨 교환이 필요하다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4986" marR="54986" marT="15202" marB="152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23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4. </a:t>
                      </a: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거의 젖지 않음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4986" marR="54986" marT="15202" marB="152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피부는 보통 건조하며 린넨은 평상시대로만 교환해 주면 된다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..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4986" marR="54986" marT="15202" marB="152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2370"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활동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상태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4986" marR="54986" marT="15202" marB="152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1. </a:t>
                      </a: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항상 침대에만 누워 있음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4986" marR="54986" marT="15202" marB="152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항상 침대에만 누워 있는 질환이다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4986" marR="54986" marT="15202" marB="152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-100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4986" marR="54986" marT="15202" marB="152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779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2. </a:t>
                      </a: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의자에 앉아 있을 수 있음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4986" marR="54986" marT="15202" marB="152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걸을 수 없거나 걷는 능력이 상당히 제한되어 있다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체중부하를 할 수 없어 의자나 휠체어로 이동시 도움을 필요로 한다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4986" marR="54986" marT="15202" marB="152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101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3. </a:t>
                      </a: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가끔 걸을 수 있음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4986" marR="54986" marT="15202" marB="152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10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낮 동안에 도움을 받거나 도움 없이 매우 짧은 거리를 걸을 수 있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그러나 대부분의 시간은 침상이나 의자에서 보낸다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4986" marR="54986" marT="15202" marB="152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23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4. </a:t>
                      </a: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자주 걸을 수 있음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4986" marR="54986" marT="15202" marB="152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9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적어도 하루에 두 번 방밖을 걷고</a:t>
                      </a:r>
                      <a:r>
                        <a:rPr lang="en-US" altLang="ko-KR" sz="1000" kern="0" spc="-9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, </a:t>
                      </a:r>
                      <a:r>
                        <a:rPr lang="ko-KR" altLang="en-US" sz="1000" kern="0" spc="-9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방안은 적어도 </a:t>
                      </a:r>
                      <a:r>
                        <a:rPr lang="en-US" altLang="ko-KR" sz="1000" kern="0" spc="-9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</a:t>
                      </a:r>
                      <a:r>
                        <a:rPr lang="ko-KR" altLang="en-US" sz="1000" kern="0" spc="-9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시간마다 걷는다</a:t>
                      </a:r>
                      <a:r>
                        <a:rPr lang="en-US" altLang="ko-KR" sz="1000" kern="0" spc="-9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4986" marR="54986" marT="15202" marB="152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2370"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움직임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4986" marR="54986" marT="15202" marB="152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1. </a:t>
                      </a: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완전히 못 움직임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4986" marR="54986" marT="15202" marB="152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도움 없이는 신체나 사지를 전혀 움직이지 못한다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4986" marR="54986" marT="15202" marB="152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-100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4986" marR="54986" marT="15202" marB="152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23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2. </a:t>
                      </a: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매우 제한됨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4986" marR="54986" marT="15202" marB="152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신체나 사지의 체위를 가끔 조금 변경시킬 수 있지만 자주하거나 많이 변경시키지 못한다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4986" marR="54986" marT="15202" marB="152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23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3. </a:t>
                      </a: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약간 제한됨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4986" marR="54986" marT="15202" marB="152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7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혼자서 신체나 사지의 체위를 조금이기는 하지만 자주 변경시킨다</a:t>
                      </a:r>
                      <a:r>
                        <a:rPr lang="en-US" altLang="ko-KR" sz="1000" kern="0" spc="-7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4986" marR="54986" marT="15202" marB="152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23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4. </a:t>
                      </a: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제한 없음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4986" marR="54986" marT="15202" marB="152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도움 없이도 체위를 자주 변경시킨다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4986" marR="54986" marT="15202" marB="152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01625" y="20351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40164" y="1304409"/>
            <a:ext cx="1396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2019</a:t>
            </a:r>
            <a:r>
              <a:rPr lang="ko-KR" altLang="en-US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년 </a:t>
            </a:r>
            <a:r>
              <a:rPr lang="en-US" altLang="ko-KR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8</a:t>
            </a:r>
            <a:r>
              <a:rPr lang="ko-KR" altLang="en-US" kern="0" dirty="0" smtClean="0">
                <a:solidFill>
                  <a:sysClr val="windowText" lastClr="000000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82459878"/>
      </p:ext>
    </p:extLst>
  </p:cSld>
  <p:clrMapOvr>
    <a:masterClrMapping/>
  </p:clrMapOvr>
  <p:transition spd="med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20"/>
          <p:cNvGrpSpPr/>
          <p:nvPr/>
        </p:nvGrpSpPr>
        <p:grpSpPr>
          <a:xfrm>
            <a:off x="115800" y="5505313"/>
            <a:ext cx="8786874" cy="1200330"/>
            <a:chOff x="1573381" y="1730731"/>
            <a:chExt cx="1378148" cy="1021912"/>
          </a:xfrm>
          <a:scene3d>
            <a:camera prst="orthographicFront"/>
            <a:lightRig rig="flat" dir="t"/>
          </a:scene3d>
        </p:grpSpPr>
        <p:sp>
          <p:nvSpPr>
            <p:cNvPr id="6" name="직사각형 5"/>
            <p:cNvSpPr/>
            <p:nvPr/>
          </p:nvSpPr>
          <p:spPr>
            <a:xfrm>
              <a:off x="1573381" y="1730731"/>
              <a:ext cx="1378148" cy="1021912"/>
            </a:xfrm>
            <a:prstGeom prst="rect">
              <a:avLst/>
            </a:prstGeom>
            <a:sp3d extrusionH="12700" prstMaterial="plastic">
              <a:bevelT w="50800" h="50800"/>
            </a:sp3d>
          </p:spPr>
          <p:style>
            <a:lnRef idx="1">
              <a:schemeClr val="accent2">
                <a:tint val="40000"/>
                <a:alpha val="90000"/>
                <a:hueOff val="-6994750"/>
                <a:satOff val="5534"/>
                <a:lumOff val="392"/>
                <a:alphaOff val="0"/>
              </a:schemeClr>
            </a:lnRef>
            <a:fillRef idx="1">
              <a:schemeClr val="accent2">
                <a:tint val="40000"/>
                <a:alpha val="90000"/>
                <a:hueOff val="-6994750"/>
                <a:satOff val="5534"/>
                <a:lumOff val="392"/>
                <a:alphaOff val="0"/>
              </a:schemeClr>
            </a:fillRef>
            <a:effectRef idx="2">
              <a:schemeClr val="accent2">
                <a:tint val="40000"/>
                <a:alpha val="90000"/>
                <a:hueOff val="-6994750"/>
                <a:satOff val="5534"/>
                <a:lumOff val="392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직사각형 6"/>
            <p:cNvSpPr/>
            <p:nvPr/>
          </p:nvSpPr>
          <p:spPr>
            <a:xfrm>
              <a:off x="1573381" y="1730731"/>
              <a:ext cx="1378148" cy="102191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8674" tIns="58674" rIns="78232" bIns="88011" spcCol="1270"/>
            <a:lstStyle/>
            <a:p>
              <a:pPr marL="57150" lvl="1" indent="-57150" defTabSz="488950">
                <a:lnSpc>
                  <a:spcPct val="90000"/>
                </a:lnSpc>
                <a:spcAft>
                  <a:spcPct val="15000"/>
                </a:spcAft>
                <a:defRPr/>
              </a:pPr>
              <a:endParaRPr kumimoji="0" lang="ko-KR" altLang="en-US" sz="2000" dirty="0"/>
            </a:p>
          </p:txBody>
        </p:sp>
      </p:grp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868042"/>
              </p:ext>
            </p:extLst>
          </p:nvPr>
        </p:nvGraphicFramePr>
        <p:xfrm>
          <a:off x="323528" y="332656"/>
          <a:ext cx="8568952" cy="4989424"/>
        </p:xfrm>
        <a:graphic>
          <a:graphicData uri="http://schemas.openxmlformats.org/drawingml/2006/table">
            <a:tbl>
              <a:tblPr/>
              <a:tblGrid>
                <a:gridCol w="7497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44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466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4639"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영양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상태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3022" marR="53022" marT="14659" marB="1465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1. </a:t>
                      </a: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매우 나쁨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3022" marR="53022" marT="14659" marB="1465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제공된 음식의 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1/3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이하를 섭취한다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단백질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고기나 유제품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을 하루에 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회 섭취량 이하 섭취한다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수분을 잘 섭취안함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유동성 영양보충액도 섭취하지 않음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또는 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5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일 이상 동안 금식상태이거나 유동식으로 유지한다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3022" marR="53022" marT="14659" marB="1465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-100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3022" marR="53022" marT="14659" marB="1465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06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2. </a:t>
                      </a: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부족함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3022" marR="53022" marT="14659" marB="1465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제공된 음식의 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1/2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를 먹는다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단백질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고기나 유제품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은 하루에 약 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회 섭취량을 먹는다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가끔 영양보충식이를 섭취한다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또는 유동식이나 위관영양을 적정량 미만으로 투여 받는다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3022" marR="53022" marT="14659" marB="1465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06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3. </a:t>
                      </a: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적당함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3022" marR="53022" marT="14659" marB="1465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식사의 반 이상을 먹는다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단백질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고기나 유제품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을 하루에 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4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회 섭취량을 섭취한다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가끔 식사를 거부하지만 보통 영양보충식이는 섭취한다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또는 위관영양이나 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TPN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으로 대부분의 영양요구량이 충족된다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..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3022" marR="53022" marT="14659" marB="1465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06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4. </a:t>
                      </a: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우수함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3022" marR="53022" marT="14659" marB="1465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대부분의 식사를 섭취하며 절대 거절하는 일이 없다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..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단백질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고기나 유제품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을 하루에 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4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회 섭취량 이상 섭취하며 가끔 식간에도 먹는다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영양보충 식이는 필요로 되지 않는다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3022" marR="53022" marT="14659" marB="1465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3067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마찰력과</a:t>
                      </a: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</a:t>
                      </a: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응전력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3022" marR="53022" marT="14659" marB="1465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1. </a:t>
                      </a: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문제 있음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3022" marR="53022" marT="14659" marB="1465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움직이는데 중정도 이상의 많은 도움을 필요로 한다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린넨으로 끌어당기지 않고 완전히 들어 올리는 것은 불가능하다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자주 침대나 의자에서 미끄러져 내려가 다시 제 위치로 옮기는데 많은 도움이 필요로 된다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..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관절구축이나 강직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,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움직임 등으로 항상 마찰이 생긴다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3022" marR="53022" marT="14659" marB="1465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-100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3022" marR="53022" marT="14659" marB="1465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306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2. </a:t>
                      </a: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잠정적 문제있음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3022" marR="53022" marT="14659" marB="1465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자유로이 움직이나 약간의 도움을 필요로 한다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움직이는 동안 의자억제대나 린넨 또는 다른 장비에 의해 마찰이 생길 수 있다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의자나 침대에서 대부분 좋은 체위를 유지하고 있지만 가끔은 미끄러져 내려온다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3022" marR="53022" marT="14659" marB="1465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4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3. </a:t>
                      </a: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문제없음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3022" marR="53022" marT="14659" marB="1465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침대나 의자에서 자유로이 움직이며 움직일 때 스스로 자신을 들어 올릴 수 있을 정도로 충분한 근력이 있다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침대나 의자에 누워 있을 때 항상 좋은 체위를 유지한다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.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3022" marR="53022" marT="14659" marB="1465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3067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10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합 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3022" marR="53022" marT="14659" marB="1465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※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결과해석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: (Braden, 2001)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19-23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위험 없음 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15-18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약간의 위험 있음 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13-14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중간 정도의 위험 있음 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10-12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위험이 높음 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9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ea typeface="맑은 고딕"/>
                        </a:rPr>
                        <a:t>이하 위험이 매우 높음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3022" marR="53022" marT="14659" marB="1465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-100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13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3022" marR="53022" marT="14659" marB="1465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57200" y="22891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251520" y="5505313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b="1" dirty="0"/>
              <a:t>대상자의 욕창위험도는 </a:t>
            </a:r>
            <a:r>
              <a:rPr lang="en-US" altLang="ko-KR" b="1" dirty="0" smtClean="0"/>
              <a:t>13</a:t>
            </a:r>
            <a:r>
              <a:rPr lang="ko-KR" altLang="en-US" b="1" dirty="0" smtClean="0"/>
              <a:t>점으로 </a:t>
            </a:r>
            <a:r>
              <a:rPr lang="ko-KR" altLang="en-US" b="1" dirty="0" err="1"/>
              <a:t>욕창발생</a:t>
            </a:r>
            <a:r>
              <a:rPr lang="ko-KR" altLang="en-US" b="1" dirty="0"/>
              <a:t> </a:t>
            </a:r>
            <a:r>
              <a:rPr lang="ko-KR" altLang="en-US" b="1" dirty="0" err="1" smtClean="0"/>
              <a:t>중간정도의</a:t>
            </a:r>
            <a:r>
              <a:rPr lang="ko-KR" altLang="en-US" b="1" dirty="0" smtClean="0"/>
              <a:t> </a:t>
            </a:r>
            <a:r>
              <a:rPr lang="ko-KR" altLang="en-US" b="1" dirty="0"/>
              <a:t>위험이 있으나 현재 욕창 발생한 상태이며 꼬리뼈부위에 심한 </a:t>
            </a:r>
            <a:r>
              <a:rPr lang="ko-KR" altLang="en-US" b="1" dirty="0" err="1"/>
              <a:t>욕창있음</a:t>
            </a:r>
            <a:r>
              <a:rPr lang="en-US" altLang="ko-KR" b="1" dirty="0"/>
              <a:t>-10X10X2.5CM stage 4(</a:t>
            </a:r>
            <a:r>
              <a:rPr lang="ko-KR" altLang="en-US" b="1" dirty="0"/>
              <a:t>괴사 조직과 고름 나오고 있음</a:t>
            </a:r>
            <a:r>
              <a:rPr lang="en-US" altLang="ko-KR" b="1" dirty="0"/>
              <a:t>)</a:t>
            </a:r>
          </a:p>
          <a:p>
            <a:pPr fontAlgn="base"/>
            <a:r>
              <a:rPr lang="ko-KR" altLang="en-US" b="1" dirty="0" smtClean="0"/>
              <a:t>매일 </a:t>
            </a:r>
            <a:r>
              <a:rPr lang="ko-KR" altLang="en-US" b="1" dirty="0"/>
              <a:t>상처치료와 체위변경 등 적극적인 관리가 필요한 상태임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74382052"/>
      </p:ext>
    </p:extLst>
  </p:cSld>
  <p:clrMapOvr>
    <a:masterClrMapping/>
  </p:clrMapOvr>
  <p:transition spd="med"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20"/>
          <p:cNvGrpSpPr/>
          <p:nvPr/>
        </p:nvGrpSpPr>
        <p:grpSpPr>
          <a:xfrm>
            <a:off x="214282" y="867660"/>
            <a:ext cx="8786874" cy="5297644"/>
            <a:chOff x="1573381" y="1730731"/>
            <a:chExt cx="1378148" cy="1021912"/>
          </a:xfrm>
          <a:scene3d>
            <a:camera prst="orthographicFront"/>
            <a:lightRig rig="flat" dir="t"/>
          </a:scene3d>
        </p:grpSpPr>
        <p:sp>
          <p:nvSpPr>
            <p:cNvPr id="5" name="직사각형 4"/>
            <p:cNvSpPr/>
            <p:nvPr/>
          </p:nvSpPr>
          <p:spPr>
            <a:xfrm>
              <a:off x="1573381" y="1730731"/>
              <a:ext cx="1378148" cy="1021912"/>
            </a:xfrm>
            <a:prstGeom prst="rect">
              <a:avLst/>
            </a:prstGeom>
            <a:sp3d extrusionH="12700" prstMaterial="plastic">
              <a:bevelT w="50800" h="50800"/>
            </a:sp3d>
          </p:spPr>
          <p:style>
            <a:lnRef idx="1">
              <a:schemeClr val="accent2">
                <a:tint val="40000"/>
                <a:alpha val="90000"/>
                <a:hueOff val="-6994750"/>
                <a:satOff val="5534"/>
                <a:lumOff val="392"/>
                <a:alphaOff val="0"/>
              </a:schemeClr>
            </a:lnRef>
            <a:fillRef idx="1">
              <a:schemeClr val="accent2">
                <a:tint val="40000"/>
                <a:alpha val="90000"/>
                <a:hueOff val="-6994750"/>
                <a:satOff val="5534"/>
                <a:lumOff val="392"/>
                <a:alphaOff val="0"/>
              </a:schemeClr>
            </a:fillRef>
            <a:effectRef idx="2">
              <a:schemeClr val="accent2">
                <a:tint val="40000"/>
                <a:alpha val="90000"/>
                <a:hueOff val="-6994750"/>
                <a:satOff val="5534"/>
                <a:lumOff val="392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직사각형 5"/>
            <p:cNvSpPr/>
            <p:nvPr/>
          </p:nvSpPr>
          <p:spPr>
            <a:xfrm>
              <a:off x="1573381" y="1730731"/>
              <a:ext cx="1378148" cy="102191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8674" tIns="58674" rIns="78232" bIns="88011" spcCol="1270"/>
            <a:lstStyle/>
            <a:p>
              <a:pPr marL="57150" lvl="1" indent="-57150" defTabSz="488950">
                <a:lnSpc>
                  <a:spcPct val="90000"/>
                </a:lnSpc>
                <a:spcAft>
                  <a:spcPct val="15000"/>
                </a:spcAft>
                <a:defRPr/>
              </a:pPr>
              <a:endParaRPr kumimoji="0" lang="ko-KR" altLang="en-US" sz="2000" dirty="0"/>
            </a:p>
          </p:txBody>
        </p:sp>
      </p:grpSp>
      <p:sp>
        <p:nvSpPr>
          <p:cNvPr id="2" name="직사각형 1"/>
          <p:cNvSpPr/>
          <p:nvPr/>
        </p:nvSpPr>
        <p:spPr>
          <a:xfrm>
            <a:off x="337794" y="221329"/>
            <a:ext cx="54168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1" lang="ko-KR" altLang="en-US" sz="36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방문간호서비스 </a:t>
            </a:r>
            <a:r>
              <a:rPr kumimoji="1" lang="ko-KR" altLang="en-US" sz="360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제공내용</a:t>
            </a:r>
            <a:endParaRPr kumimoji="1" lang="ko-KR" altLang="en-US" sz="36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직사각형 4"/>
          <p:cNvSpPr>
            <a:spLocks noChangeArrowheads="1"/>
          </p:cNvSpPr>
          <p:nvPr/>
        </p:nvSpPr>
        <p:spPr bwMode="auto">
          <a:xfrm>
            <a:off x="214282" y="979468"/>
            <a:ext cx="849694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매주 주 </a:t>
            </a:r>
            <a:r>
              <a:rPr lang="en-US" altLang="ko-KR" sz="2000" dirty="0" smtClean="0">
                <a:latin typeface="HY헤드라인M" pitchFamily="18" charset="-127"/>
                <a:ea typeface="HY헤드라인M" pitchFamily="18" charset="-127"/>
              </a:rPr>
              <a:t>5</a:t>
            </a: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회 </a:t>
            </a: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방문 시 마다 대상자의 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피부 상태를 </a:t>
            </a: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점검하면서 욕창 소독 치료 </a:t>
            </a: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실시하고 </a:t>
            </a:r>
            <a:r>
              <a:rPr lang="en-US" altLang="ko-KR" sz="2000" dirty="0" smtClean="0"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차 감염이 생기지 않도록 감염예방에 신경을 씀</a:t>
            </a:r>
            <a:endParaRPr lang="en-US" altLang="ko-KR" sz="2000" dirty="0">
              <a:latin typeface="HY헤드라인M" pitchFamily="18" charset="-127"/>
              <a:ea typeface="HY헤드라인M" pitchFamily="18" charset="-127"/>
            </a:endParaRP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압박 받는 부위에 </a:t>
            </a: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피부 </a:t>
            </a:r>
            <a:r>
              <a:rPr lang="ko-KR" altLang="en-US" sz="2000" dirty="0" err="1" smtClean="0">
                <a:latin typeface="HY헤드라인M" pitchFamily="18" charset="-127"/>
                <a:ea typeface="HY헤드라인M" pitchFamily="18" charset="-127"/>
              </a:rPr>
              <a:t>발적과</a:t>
            </a: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 피부에 상처가 생기는지 방문 시 마다 확인하고 작은 상처가 생기면 바로 소독하여 욕창이 진행되지 않도록  피부관리를 함</a:t>
            </a:r>
            <a:endParaRPr lang="en-US" altLang="ko-KR" sz="2000" dirty="0">
              <a:latin typeface="HY헤드라인M" pitchFamily="18" charset="-127"/>
              <a:ea typeface="HY헤드라인M" pitchFamily="18" charset="-127"/>
            </a:endParaRP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피부에 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오염물질이 묻어 있으면 재빨리 부드러운 천이나 스펀지</a:t>
            </a: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자극이 없는 비누</a:t>
            </a: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미지근한 물을 사용하여 씻고 </a:t>
            </a: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말림</a:t>
            </a:r>
            <a:endParaRPr lang="en-US" altLang="ko-KR" sz="2000" dirty="0" smtClean="0">
              <a:latin typeface="HY헤드라인M" pitchFamily="18" charset="-127"/>
              <a:ea typeface="HY헤드라인M" pitchFamily="18" charset="-127"/>
            </a:endParaRP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kumimoji="1" lang="ko-KR" altLang="en-US" sz="2000" dirty="0">
                <a:latin typeface="HY헤드라인M" pitchFamily="18" charset="-127"/>
                <a:ea typeface="HY헤드라인M" pitchFamily="18" charset="-127"/>
              </a:rPr>
              <a:t>신체의 약한 부위에 압력이 가는 것을 덜어 줄 </a:t>
            </a:r>
            <a:r>
              <a:rPr kumimoji="1" lang="ko-KR" altLang="en-US" sz="2000" dirty="0" err="1">
                <a:latin typeface="HY헤드라인M" pitchFamily="18" charset="-127"/>
                <a:ea typeface="HY헤드라인M" pitchFamily="18" charset="-127"/>
              </a:rPr>
              <a:t>욕창예방</a:t>
            </a:r>
            <a:r>
              <a:rPr kumimoji="1" lang="ko-KR" altLang="en-US" sz="2000" dirty="0">
                <a:latin typeface="HY헤드라인M" pitchFamily="18" charset="-127"/>
                <a:ea typeface="HY헤드라인M" pitchFamily="18" charset="-127"/>
              </a:rPr>
              <a:t> 매트리스와 베개를 </a:t>
            </a:r>
            <a:r>
              <a:rPr kumimoji="1" lang="ko-KR" altLang="en-US" sz="2000" dirty="0" err="1">
                <a:latin typeface="HY헤드라인M" pitchFamily="18" charset="-127"/>
                <a:ea typeface="HY헤드라인M" pitchFamily="18" charset="-127"/>
              </a:rPr>
              <a:t>복지용구를</a:t>
            </a:r>
            <a:r>
              <a:rPr kumimoji="1" lang="ko-KR" altLang="en-US" sz="2000" dirty="0">
                <a:latin typeface="HY헤드라인M" pitchFamily="18" charset="-127"/>
                <a:ea typeface="HY헤드라인M" pitchFamily="18" charset="-127"/>
              </a:rPr>
              <a:t> 통해 마련하여 신체부위에 지지하여 욕창 진행이 안 </a:t>
            </a:r>
            <a:r>
              <a:rPr kumimoji="1" lang="ko-KR" altLang="en-US" sz="2000" dirty="0" err="1" smtClean="0">
                <a:latin typeface="HY헤드라인M" pitchFamily="18" charset="-127"/>
                <a:ea typeface="HY헤드라인M" pitchFamily="18" charset="-127"/>
              </a:rPr>
              <a:t>되도록하고</a:t>
            </a:r>
            <a:r>
              <a:rPr kumimoji="1" lang="ko-KR" altLang="en-US" sz="20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1" lang="ko-KR" altLang="en-US" sz="2000" dirty="0" err="1" smtClean="0">
                <a:latin typeface="HY헤드라인M" pitchFamily="18" charset="-127"/>
                <a:ea typeface="HY헤드라인M" pitchFamily="18" charset="-127"/>
              </a:rPr>
              <a:t>체위변경</a:t>
            </a:r>
            <a:r>
              <a:rPr kumimoji="1" lang="ko-KR" altLang="en-US" sz="2000" dirty="0" smtClean="0">
                <a:latin typeface="HY헤드라인M" pitchFamily="18" charset="-127"/>
                <a:ea typeface="HY헤드라인M" pitchFamily="18" charset="-127"/>
              </a:rPr>
              <a:t> 시 베개와 쿠션 지지하는 방법을 교육함</a:t>
            </a:r>
            <a:endParaRPr kumimoji="1" lang="en-US" altLang="ko-KR" sz="2000" dirty="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66200287"/>
      </p:ext>
    </p:extLst>
  </p:cSld>
  <p:clrMapOvr>
    <a:masterClrMapping/>
  </p:clrMapOvr>
  <p:transition spd="med"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20"/>
          <p:cNvGrpSpPr/>
          <p:nvPr/>
        </p:nvGrpSpPr>
        <p:grpSpPr>
          <a:xfrm>
            <a:off x="214282" y="1071546"/>
            <a:ext cx="8786874" cy="5643110"/>
            <a:chOff x="1573381" y="1730731"/>
            <a:chExt cx="1378148" cy="1021912"/>
          </a:xfrm>
          <a:scene3d>
            <a:camera prst="orthographicFront"/>
            <a:lightRig rig="flat" dir="t"/>
          </a:scene3d>
        </p:grpSpPr>
        <p:sp>
          <p:nvSpPr>
            <p:cNvPr id="13" name="직사각형 12"/>
            <p:cNvSpPr/>
            <p:nvPr/>
          </p:nvSpPr>
          <p:spPr>
            <a:xfrm>
              <a:off x="1573381" y="1730731"/>
              <a:ext cx="1378148" cy="1021912"/>
            </a:xfrm>
            <a:prstGeom prst="rect">
              <a:avLst/>
            </a:prstGeom>
            <a:sp3d extrusionH="12700" prstMaterial="plastic">
              <a:bevelT w="50800" h="50800"/>
            </a:sp3d>
          </p:spPr>
          <p:style>
            <a:lnRef idx="1">
              <a:schemeClr val="accent2">
                <a:tint val="40000"/>
                <a:alpha val="90000"/>
                <a:hueOff val="-6994750"/>
                <a:satOff val="5534"/>
                <a:lumOff val="392"/>
                <a:alphaOff val="0"/>
              </a:schemeClr>
            </a:lnRef>
            <a:fillRef idx="1">
              <a:schemeClr val="accent2">
                <a:tint val="40000"/>
                <a:alpha val="90000"/>
                <a:hueOff val="-6994750"/>
                <a:satOff val="5534"/>
                <a:lumOff val="392"/>
                <a:alphaOff val="0"/>
              </a:schemeClr>
            </a:fillRef>
            <a:effectRef idx="2">
              <a:schemeClr val="accent2">
                <a:tint val="40000"/>
                <a:alpha val="90000"/>
                <a:hueOff val="-6994750"/>
                <a:satOff val="5534"/>
                <a:lumOff val="392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직사각형 13"/>
            <p:cNvSpPr/>
            <p:nvPr/>
          </p:nvSpPr>
          <p:spPr>
            <a:xfrm>
              <a:off x="1573381" y="1730731"/>
              <a:ext cx="1378148" cy="102191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8674" tIns="58674" rIns="78232" bIns="88011" spcCol="1270"/>
            <a:lstStyle/>
            <a:p>
              <a:pPr marL="57150" lvl="1" indent="-57150" defTabSz="488950">
                <a:lnSpc>
                  <a:spcPct val="90000"/>
                </a:lnSpc>
                <a:spcAft>
                  <a:spcPct val="15000"/>
                </a:spcAft>
                <a:defRPr/>
              </a:pPr>
              <a:endParaRPr kumimoji="0" lang="ko-KR" altLang="en-US" sz="2000" dirty="0"/>
            </a:p>
          </p:txBody>
        </p:sp>
      </p:grpSp>
      <p:pic>
        <p:nvPicPr>
          <p:cNvPr id="2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412" y="1232756"/>
            <a:ext cx="3667323" cy="2163093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7691" y="4005064"/>
            <a:ext cx="3710186" cy="216024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84474" y="1212884"/>
            <a:ext cx="4431407" cy="2163093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4950" y="4005064"/>
            <a:ext cx="4270453" cy="216024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7" name="직사각형 6"/>
          <p:cNvSpPr/>
          <p:nvPr/>
        </p:nvSpPr>
        <p:spPr>
          <a:xfrm>
            <a:off x="1355812" y="3539770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kern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앙와위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707652" y="6345324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복위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753845" y="352772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측위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5868144" y="6329382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kern="0" dirty="0" err="1">
                <a:latin typeface="HY헤드라인M" pitchFamily="18" charset="-127"/>
                <a:ea typeface="HY헤드라인M" pitchFamily="18" charset="-127"/>
              </a:rPr>
              <a:t>반좌위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14282" y="122132"/>
            <a:ext cx="8640960" cy="85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ko-KR" altLang="en-US" dirty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침상에서 체위변경 시 베개나 </a:t>
            </a:r>
            <a:r>
              <a:rPr lang="ko-KR" altLang="en-US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쿠션 </a:t>
            </a:r>
            <a:r>
              <a:rPr lang="ko-KR" altLang="en-US" dirty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받칠 수 있도록 </a:t>
            </a:r>
            <a:r>
              <a:rPr kumimoji="1" lang="ko-KR" altLang="en-US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사진을 </a:t>
            </a:r>
            <a:r>
              <a:rPr kumimoji="1" lang="ko-KR" altLang="en-US" dirty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부착하여 </a:t>
            </a:r>
            <a:r>
              <a:rPr kumimoji="1" lang="ko-KR" altLang="en-US" dirty="0" err="1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체위변경</a:t>
            </a:r>
            <a:r>
              <a:rPr kumimoji="1" lang="ko-KR" altLang="en-US" dirty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 시 따라할 수 있도록 </a:t>
            </a:r>
            <a:r>
              <a:rPr kumimoji="1" lang="ko-KR" altLang="en-US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rPr>
              <a:t>보호자 교육함</a:t>
            </a:r>
            <a:endParaRPr kumimoji="1" lang="en-US" altLang="ko-KR" dirty="0">
              <a:solidFill>
                <a:srgbClr val="00206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76124275"/>
      </p:ext>
    </p:extLst>
  </p:cSld>
  <p:clrMapOvr>
    <a:masterClrMapping/>
  </p:clrMapOvr>
  <p:transition spd="med"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20"/>
          <p:cNvGrpSpPr/>
          <p:nvPr/>
        </p:nvGrpSpPr>
        <p:grpSpPr>
          <a:xfrm>
            <a:off x="214282" y="867660"/>
            <a:ext cx="8786874" cy="5297644"/>
            <a:chOff x="1573381" y="1730731"/>
            <a:chExt cx="1378148" cy="1021912"/>
          </a:xfrm>
          <a:scene3d>
            <a:camera prst="orthographicFront"/>
            <a:lightRig rig="flat" dir="t"/>
          </a:scene3d>
        </p:grpSpPr>
        <p:sp>
          <p:nvSpPr>
            <p:cNvPr id="5" name="직사각형 4"/>
            <p:cNvSpPr/>
            <p:nvPr/>
          </p:nvSpPr>
          <p:spPr>
            <a:xfrm>
              <a:off x="1573381" y="1730731"/>
              <a:ext cx="1378148" cy="1021912"/>
            </a:xfrm>
            <a:prstGeom prst="rect">
              <a:avLst/>
            </a:prstGeom>
            <a:sp3d extrusionH="12700" prstMaterial="plastic">
              <a:bevelT w="50800" h="50800"/>
            </a:sp3d>
          </p:spPr>
          <p:style>
            <a:lnRef idx="1">
              <a:schemeClr val="accent2">
                <a:tint val="40000"/>
                <a:alpha val="90000"/>
                <a:hueOff val="-6994750"/>
                <a:satOff val="5534"/>
                <a:lumOff val="392"/>
                <a:alphaOff val="0"/>
              </a:schemeClr>
            </a:lnRef>
            <a:fillRef idx="1">
              <a:schemeClr val="accent2">
                <a:tint val="40000"/>
                <a:alpha val="90000"/>
                <a:hueOff val="-6994750"/>
                <a:satOff val="5534"/>
                <a:lumOff val="392"/>
                <a:alphaOff val="0"/>
              </a:schemeClr>
            </a:fillRef>
            <a:effectRef idx="2">
              <a:schemeClr val="accent2">
                <a:tint val="40000"/>
                <a:alpha val="90000"/>
                <a:hueOff val="-6994750"/>
                <a:satOff val="5534"/>
                <a:lumOff val="392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직사각형 5"/>
            <p:cNvSpPr/>
            <p:nvPr/>
          </p:nvSpPr>
          <p:spPr>
            <a:xfrm>
              <a:off x="1573381" y="1730731"/>
              <a:ext cx="1378148" cy="102191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8674" tIns="58674" rIns="78232" bIns="88011" spcCol="1270"/>
            <a:lstStyle/>
            <a:p>
              <a:pPr marL="57150" lvl="1" indent="-57150" defTabSz="488950">
                <a:lnSpc>
                  <a:spcPct val="90000"/>
                </a:lnSpc>
                <a:spcAft>
                  <a:spcPct val="15000"/>
                </a:spcAft>
                <a:defRPr/>
              </a:pPr>
              <a:endParaRPr kumimoji="0" lang="ko-KR" altLang="en-US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직사각형 4"/>
          <p:cNvSpPr>
            <a:spLocks noChangeArrowheads="1"/>
          </p:cNvSpPr>
          <p:nvPr/>
        </p:nvSpPr>
        <p:spPr bwMode="auto">
          <a:xfrm>
            <a:off x="214282" y="980728"/>
            <a:ext cx="8496944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lvl="0" indent="-4572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1" lang="ko-KR" altLang="en-US" sz="2000" dirty="0" smtClean="0">
                <a:latin typeface="HY헤드라인M" pitchFamily="18" charset="-127"/>
                <a:ea typeface="HY헤드라인M" pitchFamily="18" charset="-127"/>
              </a:rPr>
              <a:t>특정부위에 </a:t>
            </a:r>
            <a:r>
              <a:rPr kumimoji="1" lang="ko-KR" altLang="en-US" sz="2000" dirty="0">
                <a:latin typeface="HY헤드라인M" pitchFamily="18" charset="-127"/>
                <a:ea typeface="HY헤드라인M" pitchFamily="18" charset="-127"/>
              </a:rPr>
              <a:t>압력이 집중되지 않도록 규칙적으로 자세 </a:t>
            </a:r>
            <a:r>
              <a:rPr kumimoji="1" lang="ko-KR" altLang="en-US" sz="2000" dirty="0" smtClean="0">
                <a:latin typeface="HY헤드라인M" pitchFamily="18" charset="-127"/>
                <a:ea typeface="HY헤드라인M" pitchFamily="18" charset="-127"/>
              </a:rPr>
              <a:t>변경하였고 </a:t>
            </a:r>
            <a:r>
              <a:rPr kumimoji="1" lang="ko-KR" altLang="en-US" sz="2000" dirty="0" err="1" smtClean="0">
                <a:latin typeface="HY헤드라인M" pitchFamily="18" charset="-127"/>
                <a:ea typeface="HY헤드라인M" pitchFamily="18" charset="-127"/>
              </a:rPr>
              <a:t>보호자에게도</a:t>
            </a:r>
            <a:r>
              <a:rPr kumimoji="1" lang="ko-KR" altLang="en-US" sz="2000" dirty="0" smtClean="0">
                <a:latin typeface="HY헤드라인M" pitchFamily="18" charset="-127"/>
                <a:ea typeface="HY헤드라인M" pitchFamily="18" charset="-127"/>
              </a:rPr>
              <a:t> 교육시킴</a:t>
            </a:r>
            <a:endParaRPr kumimoji="1" lang="en-US" altLang="ko-KR" sz="2000" dirty="0">
              <a:latin typeface="HY헤드라인M" pitchFamily="18" charset="-127"/>
              <a:ea typeface="HY헤드라인M" pitchFamily="18" charset="-127"/>
            </a:endParaRPr>
          </a:p>
          <a:p>
            <a:pPr marL="457200" indent="-4572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1" lang="ko-KR" altLang="en-US" sz="2000" dirty="0" smtClean="0">
                <a:latin typeface="HY헤드라인M" pitchFamily="18" charset="-127"/>
                <a:ea typeface="HY헤드라인M" pitchFamily="18" charset="-127"/>
              </a:rPr>
              <a:t>침대 </a:t>
            </a:r>
            <a:r>
              <a:rPr kumimoji="1" lang="ko-KR" altLang="en-US" sz="2000" dirty="0">
                <a:latin typeface="HY헤드라인M" pitchFamily="18" charset="-127"/>
                <a:ea typeface="HY헤드라인M" pitchFamily="18" charset="-127"/>
              </a:rPr>
              <a:t>시트에 주름이 있거나 빵 부스러기 등이 떨어져 있으면 마찰을 일으킬 수 있으므로 수시 </a:t>
            </a:r>
            <a:r>
              <a:rPr kumimoji="1" lang="ko-KR" altLang="en-US" sz="2000" dirty="0" smtClean="0">
                <a:latin typeface="HY헤드라인M" pitchFamily="18" charset="-127"/>
                <a:ea typeface="HY헤드라인M" pitchFamily="18" charset="-127"/>
              </a:rPr>
              <a:t>점검하고 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젖은 침대 시트는 바로 </a:t>
            </a: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교체함</a:t>
            </a:r>
            <a:endParaRPr lang="en-US" altLang="ko-KR" sz="2000" dirty="0" smtClean="0">
              <a:latin typeface="HY헤드라인M" pitchFamily="18" charset="-127"/>
              <a:ea typeface="HY헤드라인M" pitchFamily="18" charset="-127"/>
            </a:endParaRPr>
          </a:p>
          <a:p>
            <a:pPr marL="457200" lvl="0" indent="-4572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1" lang="ko-KR" altLang="en-US" sz="2000" dirty="0" smtClean="0">
                <a:latin typeface="HY헤드라인M" pitchFamily="18" charset="-127"/>
                <a:ea typeface="HY헤드라인M" pitchFamily="18" charset="-127"/>
              </a:rPr>
              <a:t>손톱에 </a:t>
            </a:r>
            <a:r>
              <a:rPr kumimoji="1" lang="ko-KR" altLang="en-US" sz="2000" dirty="0">
                <a:latin typeface="HY헤드라인M" pitchFamily="18" charset="-127"/>
                <a:ea typeface="HY헤드라인M" pitchFamily="18" charset="-127"/>
              </a:rPr>
              <a:t>긁히는 일이 없도록 손톱을 </a:t>
            </a:r>
            <a:r>
              <a:rPr kumimoji="1" lang="ko-KR" altLang="en-US" sz="2000" dirty="0" smtClean="0">
                <a:latin typeface="HY헤드라인M" pitchFamily="18" charset="-127"/>
                <a:ea typeface="HY헤드라인M" pitchFamily="18" charset="-127"/>
              </a:rPr>
              <a:t>둥글고 짧게 </a:t>
            </a:r>
            <a:r>
              <a:rPr kumimoji="1" lang="ko-KR" altLang="en-US" sz="2000" dirty="0" err="1" smtClean="0">
                <a:latin typeface="HY헤드라인M" pitchFamily="18" charset="-127"/>
                <a:ea typeface="HY헤드라인M" pitchFamily="18" charset="-127"/>
              </a:rPr>
              <a:t>잘라드림</a:t>
            </a:r>
            <a:endParaRPr kumimoji="1" lang="en-US" altLang="ko-KR" sz="2000" dirty="0">
              <a:latin typeface="HY헤드라인M" pitchFamily="18" charset="-127"/>
              <a:ea typeface="HY헤드라인M" pitchFamily="18" charset="-127"/>
            </a:endParaRP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고단백질위주의 </a:t>
            </a:r>
            <a:r>
              <a:rPr lang="ko-KR" altLang="en-US" sz="2000" dirty="0" err="1" smtClean="0">
                <a:latin typeface="HY헤드라인M" pitchFamily="18" charset="-127"/>
                <a:ea typeface="HY헤드라인M" pitchFamily="18" charset="-127"/>
              </a:rPr>
              <a:t>균형있는</a:t>
            </a: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식사를 할 수 있게 </a:t>
            </a: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보호자에게 </a:t>
            </a:r>
            <a:r>
              <a:rPr lang="ko-KR" altLang="en-US" sz="2000" dirty="0" err="1" smtClean="0">
                <a:latin typeface="HY헤드라인M" pitchFamily="18" charset="-127"/>
                <a:ea typeface="HY헤드라인M" pitchFamily="18" charset="-127"/>
              </a:rPr>
              <a:t>도움드림</a:t>
            </a:r>
            <a:endParaRPr lang="en-US" altLang="ko-KR" sz="2000" dirty="0" smtClean="0">
              <a:latin typeface="HY헤드라인M" pitchFamily="18" charset="-127"/>
              <a:ea typeface="HY헤드라인M" pitchFamily="18" charset="-127"/>
            </a:endParaRP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항상 </a:t>
            </a:r>
            <a:r>
              <a:rPr lang="ko-KR" altLang="en-US" sz="2000" dirty="0" err="1">
                <a:latin typeface="HY헤드라인M" pitchFamily="18" charset="-127"/>
                <a:ea typeface="HY헤드라인M" pitchFamily="18" charset="-127"/>
              </a:rPr>
              <a:t>둔부부위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 시원하게 하고 </a:t>
            </a: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시간이상 앉아 있지 말고 누웠다가 휠체어에 앉도록 인지시켜드렸으며 </a:t>
            </a:r>
            <a:r>
              <a:rPr lang="ko-KR" altLang="en-US" sz="2000" dirty="0" err="1">
                <a:latin typeface="HY헤드라인M" pitchFamily="18" charset="-127"/>
                <a:ea typeface="HY헤드라인M" pitchFamily="18" charset="-127"/>
              </a:rPr>
              <a:t>발적과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 부종</a:t>
            </a: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짓무름이 심해지면 욕창이 심하여 피부괴사까지 올 수 있음을 설명하였으며 진물 심하게 날 때는 집에서 소독 후 거즈 교환하도록 </a:t>
            </a: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교육함</a:t>
            </a:r>
            <a:endParaRPr lang="en-US" altLang="ko-KR" sz="2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37794" y="221329"/>
            <a:ext cx="54168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1" lang="ko-KR" altLang="en-US" sz="36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방문간호서비스 </a:t>
            </a:r>
            <a:r>
              <a:rPr kumimoji="1" lang="ko-KR" altLang="en-US" sz="360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제공내용</a:t>
            </a:r>
            <a:endParaRPr kumimoji="1" lang="ko-KR" altLang="en-US" sz="36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25473991"/>
      </p:ext>
    </p:extLst>
  </p:cSld>
  <p:clrMapOvr>
    <a:masterClrMapping/>
  </p:clrMapOvr>
  <p:transition spd="med">
    <p:zoom/>
  </p:transition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876</TotalTime>
  <Words>2028</Words>
  <Application>Microsoft Office PowerPoint</Application>
  <PresentationFormat>화면 슬라이드 쇼(4:3)</PresentationFormat>
  <Paragraphs>231</Paragraphs>
  <Slides>17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3" baseType="lpstr">
      <vt:lpstr>HY헤드라인M</vt:lpstr>
      <vt:lpstr>굴림체</vt:lpstr>
      <vt:lpstr>맑은 고딕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USER</cp:lastModifiedBy>
  <cp:revision>52</cp:revision>
  <dcterms:created xsi:type="dcterms:W3CDTF">2018-04-30T08:01:25Z</dcterms:created>
  <dcterms:modified xsi:type="dcterms:W3CDTF">2020-09-16T14:15:32Z</dcterms:modified>
</cp:coreProperties>
</file>