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3" r:id="rId1"/>
  </p:sldMasterIdLst>
  <p:sldIdLst>
    <p:sldId id="256" r:id="rId2"/>
    <p:sldId id="286" r:id="rId3"/>
    <p:sldId id="287" r:id="rId4"/>
    <p:sldId id="305" r:id="rId5"/>
    <p:sldId id="293" r:id="rId6"/>
    <p:sldId id="294" r:id="rId7"/>
    <p:sldId id="295" r:id="rId8"/>
    <p:sldId id="308" r:id="rId9"/>
    <p:sldId id="292" r:id="rId10"/>
    <p:sldId id="297" r:id="rId11"/>
    <p:sldId id="310" r:id="rId12"/>
    <p:sldId id="299" r:id="rId13"/>
    <p:sldId id="300" r:id="rId14"/>
    <p:sldId id="301" r:id="rId15"/>
    <p:sldId id="298" r:id="rId16"/>
    <p:sldId id="302" r:id="rId17"/>
    <p:sldId id="309" r:id="rId18"/>
    <p:sldId id="306" r:id="rId19"/>
    <p:sldId id="290" r:id="rId20"/>
    <p:sldId id="29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CCFF"/>
    <a:srgbClr val="CCECFF"/>
    <a:srgbClr val="CCFF99"/>
    <a:srgbClr val="69AF6B"/>
    <a:srgbClr val="FFFFFF"/>
    <a:srgbClr val="FFE6CD"/>
    <a:srgbClr val="FFE0C1"/>
    <a:srgbClr val="FFDBB7"/>
    <a:srgbClr val="FF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밝은 스타일 3 - 강조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보통 스타일 4 - 강조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보통 스타일 4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799B23B-EC83-4686-B30A-512413B5E67A}" styleName="밝은 스타일 3 - 강조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밝은 스타일 3 - 강조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보통 스타일 1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dirty="0" smtClean="0"/>
              <a:t>만족도 조사 결과표</a:t>
            </a:r>
            <a:endParaRPr lang="ko-KR" altLang="en-US" dirty="0"/>
          </a:p>
        </c:rich>
      </c:tx>
      <c:layout>
        <c:manualLayout>
          <c:xMode val="edge"/>
          <c:yMode val="edge"/>
          <c:x val="0.3742335399564416"/>
          <c:y val="5.085503531922246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22838550357951778"/>
          <c:y val="9.9309272494693762E-2"/>
          <c:w val="0.55445945785508588"/>
          <c:h val="0.8415411157955139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급여제공 만족도조사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만족</c:v>
                </c:pt>
                <c:pt idx="1">
                  <c:v>보통</c:v>
                </c:pt>
                <c:pt idx="2">
                  <c:v>불만족</c:v>
                </c:pt>
                <c:pt idx="3">
                  <c:v>모르겠다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0.27</c:v>
                </c:pt>
                <c:pt idx="1">
                  <c:v>0.33</c:v>
                </c:pt>
                <c:pt idx="2">
                  <c:v>0.23</c:v>
                </c:pt>
                <c:pt idx="3">
                  <c:v>0.17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3685181838448779"/>
          <c:y val="0.89049709595724491"/>
          <c:w val="0.36291891307186869"/>
          <c:h val="4.9416478513046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dirty="0" smtClean="0"/>
              <a:t>서비스 만족도조사 </a:t>
            </a:r>
            <a:r>
              <a:rPr lang="ko-KR" altLang="en-US" dirty="0" smtClean="0"/>
              <a:t>결과표</a:t>
            </a:r>
            <a:endParaRPr lang="ko-KR" altLang="en-US" dirty="0"/>
          </a:p>
        </c:rich>
      </c:tx>
      <c:layout>
        <c:manualLayout>
          <c:xMode val="edge"/>
          <c:yMode val="edge"/>
          <c:x val="0.37925950745518511"/>
          <c:y val="2.542751765961123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22838550357951778"/>
          <c:y val="9.9309272494693762E-2"/>
          <c:w val="0.55445945785508588"/>
          <c:h val="0.8415411157955139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급여제공 만족도조사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만족</c:v>
                </c:pt>
                <c:pt idx="1">
                  <c:v>보통</c:v>
                </c:pt>
                <c:pt idx="2">
                  <c:v>불만족</c:v>
                </c:pt>
                <c:pt idx="3">
                  <c:v>모르겠다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</c:v>
                </c:pt>
                <c:pt idx="1">
                  <c:v>0.17</c:v>
                </c:pt>
                <c:pt idx="2">
                  <c:v>7.0000000000000007E-2</c:v>
                </c:pt>
                <c:pt idx="3">
                  <c:v>0.17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3685181838448779"/>
          <c:y val="0.89049709595724491"/>
          <c:w val="0.36291891307186869"/>
          <c:h val="4.9416478513046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99A7CE-D41D-4608-99CB-1AB24F6A5306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059C62F4-3ED1-4049-9237-C703EC5DD4E3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HY강B" panose="02030600000101010101" pitchFamily="18" charset="-127"/>
              <a:ea typeface="HY강B" panose="02030600000101010101" pitchFamily="18" charset="-127"/>
            </a:rPr>
            <a:t>출석체크</a:t>
          </a:r>
          <a:endParaRPr lang="ko-KR" altLang="en-US" dirty="0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7B7FA1D8-4BA1-49D0-B85A-EA52D7BFB991}" type="parTrans" cxnId="{66B763C7-2C0B-42F8-B88D-E2E79299E4C1}">
      <dgm:prSet/>
      <dgm:spPr/>
      <dgm:t>
        <a:bodyPr/>
        <a:lstStyle/>
        <a:p>
          <a:pPr latinLnBrk="1"/>
          <a:endParaRPr lang="ko-KR" altLang="en-US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11E50551-915D-4817-AC9A-FBC4019879A8}" type="sibTrans" cxnId="{66B763C7-2C0B-42F8-B88D-E2E79299E4C1}">
      <dgm:prSet/>
      <dgm:spPr/>
      <dgm:t>
        <a:bodyPr/>
        <a:lstStyle/>
        <a:p>
          <a:pPr latinLnBrk="1"/>
          <a:endParaRPr lang="ko-KR" altLang="en-US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1E7FC409-BCFF-44F7-8B73-670BEC7C9F7D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HY강B" panose="02030600000101010101" pitchFamily="18" charset="-127"/>
              <a:ea typeface="HY강B" panose="02030600000101010101" pitchFamily="18" charset="-127"/>
            </a:rPr>
            <a:t>신체프로그램</a:t>
          </a:r>
          <a:endParaRPr lang="ko-KR" altLang="en-US" dirty="0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D6458026-88F8-4AFF-9C8C-6F81DA2B2546}" type="parTrans" cxnId="{F7EEAFA2-702A-451B-A685-6530B0ABF002}">
      <dgm:prSet/>
      <dgm:spPr/>
      <dgm:t>
        <a:bodyPr/>
        <a:lstStyle/>
        <a:p>
          <a:pPr latinLnBrk="1"/>
          <a:endParaRPr lang="ko-KR" altLang="en-US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0B9785C5-1F25-4DE0-BC40-1BF9F9A26378}" type="sibTrans" cxnId="{F7EEAFA2-702A-451B-A685-6530B0ABF002}">
      <dgm:prSet/>
      <dgm:spPr/>
      <dgm:t>
        <a:bodyPr/>
        <a:lstStyle/>
        <a:p>
          <a:pPr latinLnBrk="1"/>
          <a:endParaRPr lang="ko-KR" altLang="en-US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39F29DF2-6DCF-4450-BFDB-215387DC6E33}">
      <dgm:prSet phldrT="[텍스트]"/>
      <dgm:spPr/>
      <dgm:t>
        <a:bodyPr/>
        <a:lstStyle/>
        <a:p>
          <a:pPr latinLnBrk="1"/>
          <a:r>
            <a:rPr lang="ko-KR" altLang="en-US" dirty="0" smtClean="0">
              <a:latin typeface="HY강B" panose="02030600000101010101" pitchFamily="18" charset="-127"/>
              <a:ea typeface="HY강B" panose="02030600000101010101" pitchFamily="18" charset="-127"/>
            </a:rPr>
            <a:t>인지프로그램</a:t>
          </a:r>
          <a:endParaRPr lang="ko-KR" altLang="en-US" dirty="0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29F2E2AF-A047-4EB4-9B4B-B995961CB8E5}" type="parTrans" cxnId="{372DD5EC-8084-4288-AB04-8C9E27C79DBB}">
      <dgm:prSet/>
      <dgm:spPr/>
      <dgm:t>
        <a:bodyPr/>
        <a:lstStyle/>
        <a:p>
          <a:pPr latinLnBrk="1"/>
          <a:endParaRPr lang="ko-KR" altLang="en-US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86FCA1E3-F4CF-4DD9-831A-C6EC87FC7426}" type="sibTrans" cxnId="{372DD5EC-8084-4288-AB04-8C9E27C79DBB}">
      <dgm:prSet/>
      <dgm:spPr/>
      <dgm:t>
        <a:bodyPr/>
        <a:lstStyle/>
        <a:p>
          <a:pPr latinLnBrk="1"/>
          <a:endParaRPr lang="ko-KR" altLang="en-US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2CDD955F-071B-44E6-A682-29C791292F10}">
      <dgm:prSet phldrT="[텍스트]" custT="1"/>
      <dgm:spPr/>
      <dgm:t>
        <a:bodyPr/>
        <a:lstStyle/>
        <a:p>
          <a:pPr latinLnBrk="1"/>
          <a:r>
            <a:rPr lang="ko-KR" altLang="en-US" sz="1900" dirty="0" smtClean="0">
              <a:latin typeface="HY강B" panose="02030600000101010101" pitchFamily="18" charset="-127"/>
              <a:ea typeface="HY강B" panose="02030600000101010101" pitchFamily="18" charset="-127"/>
            </a:rPr>
            <a:t>인지등급별 </a:t>
          </a:r>
          <a:r>
            <a:rPr lang="ko-KR" altLang="en-US" sz="1900" dirty="0" err="1" smtClean="0">
              <a:latin typeface="HY강B" panose="02030600000101010101" pitchFamily="18" charset="-127"/>
              <a:ea typeface="HY강B" panose="02030600000101010101" pitchFamily="18" charset="-127"/>
            </a:rPr>
            <a:t>활동지를</a:t>
          </a:r>
          <a:r>
            <a:rPr lang="ko-KR" altLang="en-US" sz="1900" dirty="0" smtClean="0">
              <a:latin typeface="HY강B" panose="02030600000101010101" pitchFamily="18" charset="-127"/>
              <a:ea typeface="HY강B" panose="02030600000101010101" pitchFamily="18" charset="-127"/>
            </a:rPr>
            <a:t> 수행하면 칭찬도장을 받을 수 있다</a:t>
          </a:r>
          <a:r>
            <a:rPr lang="en-US" altLang="ko-KR" sz="1900" dirty="0" smtClean="0">
              <a:latin typeface="HY강B" panose="02030600000101010101" pitchFamily="18" charset="-127"/>
              <a:ea typeface="HY강B" panose="02030600000101010101" pitchFamily="18" charset="-127"/>
            </a:rPr>
            <a:t>.</a:t>
          </a:r>
          <a:endParaRPr lang="ko-KR" altLang="en-US" sz="1900" dirty="0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B7AB7481-ACF9-4A65-B88B-88564FA75742}" type="parTrans" cxnId="{481AEAAA-9AD4-4F7E-A22C-C0C2715EBA52}">
      <dgm:prSet/>
      <dgm:spPr/>
      <dgm:t>
        <a:bodyPr/>
        <a:lstStyle/>
        <a:p>
          <a:pPr latinLnBrk="1"/>
          <a:endParaRPr lang="ko-KR" altLang="en-US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1649F762-5F14-41D7-96B1-B607DBD6F9CE}" type="sibTrans" cxnId="{481AEAAA-9AD4-4F7E-A22C-C0C2715EBA52}">
      <dgm:prSet/>
      <dgm:spPr/>
      <dgm:t>
        <a:bodyPr/>
        <a:lstStyle/>
        <a:p>
          <a:pPr latinLnBrk="1"/>
          <a:endParaRPr lang="ko-KR" altLang="en-US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D3F9552F-368B-4233-8E8F-B32449CFCB27}">
      <dgm:prSet/>
      <dgm:spPr/>
      <dgm:t>
        <a:bodyPr/>
        <a:lstStyle/>
        <a:p>
          <a:pPr latinLnBrk="1"/>
          <a:r>
            <a:rPr lang="ko-KR" altLang="en-US" smtClean="0">
              <a:latin typeface="HY강B" panose="02030600000101010101" pitchFamily="18" charset="-127"/>
              <a:ea typeface="HY강B" panose="02030600000101010101" pitchFamily="18" charset="-127"/>
            </a:rPr>
            <a:t>송영서비스</a:t>
          </a:r>
          <a:endParaRPr lang="ko-KR" altLang="en-US" dirty="0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2523B002-F301-4C8E-BFE1-45F92856AB2F}" type="parTrans" cxnId="{A72C9346-7AA8-4C8F-8B7C-895F85C91A98}">
      <dgm:prSet/>
      <dgm:spPr/>
      <dgm:t>
        <a:bodyPr/>
        <a:lstStyle/>
        <a:p>
          <a:pPr latinLnBrk="1"/>
          <a:endParaRPr lang="ko-KR" altLang="en-US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3196EF15-0057-4CCB-922B-6C4C20EC6A36}" type="sibTrans" cxnId="{A72C9346-7AA8-4C8F-8B7C-895F85C91A98}">
      <dgm:prSet/>
      <dgm:spPr/>
      <dgm:t>
        <a:bodyPr/>
        <a:lstStyle/>
        <a:p>
          <a:pPr latinLnBrk="1"/>
          <a:endParaRPr lang="ko-KR" altLang="en-US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BEAADE28-FA98-44A6-ACEB-304C268BFE9A}">
      <dgm:prSet custT="1"/>
      <dgm:spPr/>
      <dgm:t>
        <a:bodyPr/>
        <a:lstStyle/>
        <a:p>
          <a:pPr latinLnBrk="1"/>
          <a:r>
            <a:rPr lang="ko-KR" altLang="en-US" sz="1900" dirty="0" smtClean="0">
              <a:latin typeface="HY강B" panose="02030600000101010101" pitchFamily="18" charset="-127"/>
              <a:ea typeface="HY강B" panose="02030600000101010101" pitchFamily="18" charset="-127"/>
            </a:rPr>
            <a:t>송영 순서에 맞춰 어르신의 이름을 호명하여 칭찬 도장을 찍어드리며 송영 시 안전사고에 대처한다</a:t>
          </a:r>
          <a:r>
            <a:rPr lang="en-US" altLang="ko-KR" sz="1900" dirty="0" smtClean="0">
              <a:latin typeface="HY강B" panose="02030600000101010101" pitchFamily="18" charset="-127"/>
              <a:ea typeface="HY강B" panose="02030600000101010101" pitchFamily="18" charset="-127"/>
            </a:rPr>
            <a:t>.</a:t>
          </a:r>
          <a:endParaRPr lang="ko-KR" altLang="en-US" sz="1900" dirty="0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8A34F20E-A4A2-4CC7-AF7C-CECA1D51B088}" type="parTrans" cxnId="{29FD35F5-E3C7-4E52-A6B5-AAF094B5EAC4}">
      <dgm:prSet/>
      <dgm:spPr/>
      <dgm:t>
        <a:bodyPr/>
        <a:lstStyle/>
        <a:p>
          <a:pPr latinLnBrk="1"/>
          <a:endParaRPr lang="ko-KR" altLang="en-US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48D0B6CB-B512-40AA-B5ED-D75A1AADD1C0}" type="sibTrans" cxnId="{29FD35F5-E3C7-4E52-A6B5-AAF094B5EAC4}">
      <dgm:prSet/>
      <dgm:spPr/>
      <dgm:t>
        <a:bodyPr/>
        <a:lstStyle/>
        <a:p>
          <a:pPr latinLnBrk="1"/>
          <a:endParaRPr lang="ko-KR" altLang="en-US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5D5CA7AE-D2FE-4CAB-BD1D-19E272891205}">
      <dgm:prSet phldrT="[텍스트]" custT="1"/>
      <dgm:spPr/>
      <dgm:t>
        <a:bodyPr/>
        <a:lstStyle/>
        <a:p>
          <a:pPr latinLnBrk="1"/>
          <a:r>
            <a:rPr lang="ko-KR" altLang="en-US" sz="1900" dirty="0" smtClean="0">
              <a:latin typeface="HY강B" panose="02030600000101010101" pitchFamily="18" charset="-127"/>
              <a:ea typeface="HY강B" panose="02030600000101010101" pitchFamily="18" charset="-127"/>
            </a:rPr>
            <a:t>신체기능별 맞춤형 프로그램에 참여하면 칭찬 도장을 받을 수 있다</a:t>
          </a:r>
          <a:r>
            <a:rPr lang="en-US" altLang="ko-KR" sz="1900" dirty="0" smtClean="0">
              <a:latin typeface="HY강B" panose="02030600000101010101" pitchFamily="18" charset="-127"/>
              <a:ea typeface="HY강B" panose="02030600000101010101" pitchFamily="18" charset="-127"/>
            </a:rPr>
            <a:t>.</a:t>
          </a:r>
          <a:endParaRPr lang="ko-KR" altLang="en-US" sz="1900" dirty="0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F7E671B8-63A9-461F-A664-CC429A734F4F}" type="parTrans" cxnId="{C93258AD-055E-4038-A091-25CD0D043624}">
      <dgm:prSet/>
      <dgm:spPr/>
      <dgm:t>
        <a:bodyPr/>
        <a:lstStyle/>
        <a:p>
          <a:pPr latinLnBrk="1"/>
          <a:endParaRPr lang="ko-KR" altLang="en-US"/>
        </a:p>
      </dgm:t>
    </dgm:pt>
    <dgm:pt modelId="{1BFC577B-B278-40B3-A511-C595FE4D6F2B}" type="sibTrans" cxnId="{C93258AD-055E-4038-A091-25CD0D043624}">
      <dgm:prSet/>
      <dgm:spPr/>
      <dgm:t>
        <a:bodyPr/>
        <a:lstStyle/>
        <a:p>
          <a:pPr latinLnBrk="1"/>
          <a:endParaRPr lang="ko-KR" altLang="en-US"/>
        </a:p>
      </dgm:t>
    </dgm:pt>
    <dgm:pt modelId="{33669372-84CC-4B82-A92A-BFCA8F680F2F}">
      <dgm:prSet phldrT="[텍스트]" custT="1"/>
      <dgm:spPr/>
      <dgm:t>
        <a:bodyPr/>
        <a:lstStyle/>
        <a:p>
          <a:pPr latinLnBrk="1"/>
          <a:r>
            <a:rPr lang="ko-KR" altLang="en-US" sz="1900" dirty="0" smtClean="0">
              <a:latin typeface="HY강B" panose="02030600000101010101" pitchFamily="18" charset="-127"/>
              <a:ea typeface="HY강B" panose="02030600000101010101" pitchFamily="18" charset="-127"/>
            </a:rPr>
            <a:t>당일 서비스 이용 어르신만 </a:t>
          </a:r>
          <a:r>
            <a:rPr lang="ko-KR" altLang="en-US" sz="1900" dirty="0" smtClean="0">
              <a:latin typeface="HY강B" panose="02030600000101010101" pitchFamily="18" charset="-127"/>
              <a:ea typeface="HY강B" panose="02030600000101010101" pitchFamily="18" charset="-127"/>
            </a:rPr>
            <a:t>칭찬 도장을 받을 수 있다</a:t>
          </a:r>
          <a:r>
            <a:rPr lang="en-US" altLang="ko-KR" sz="1900" dirty="0" smtClean="0">
              <a:latin typeface="HY강B" panose="02030600000101010101" pitchFamily="18" charset="-127"/>
              <a:ea typeface="HY강B" panose="02030600000101010101" pitchFamily="18" charset="-127"/>
            </a:rPr>
            <a:t>.</a:t>
          </a:r>
          <a:r>
            <a:rPr lang="ko-KR" altLang="en-US" sz="1900" dirty="0" smtClean="0">
              <a:latin typeface="HY강B" panose="02030600000101010101" pitchFamily="18" charset="-127"/>
              <a:ea typeface="HY강B" panose="02030600000101010101" pitchFamily="18" charset="-127"/>
            </a:rPr>
            <a:t> </a:t>
          </a:r>
          <a:endParaRPr lang="ko-KR" altLang="en-US" sz="1400" dirty="0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5807F90B-03E7-45F3-A855-79DC11B01EE5}" type="parTrans" cxnId="{5EDE8263-3B47-41B6-B608-09A32BF36816}">
      <dgm:prSet/>
      <dgm:spPr/>
      <dgm:t>
        <a:bodyPr/>
        <a:lstStyle/>
        <a:p>
          <a:pPr latinLnBrk="1"/>
          <a:endParaRPr lang="ko-KR" altLang="en-US"/>
        </a:p>
      </dgm:t>
    </dgm:pt>
    <dgm:pt modelId="{4D27F571-6396-4198-B86D-8B171832AF8F}" type="sibTrans" cxnId="{5EDE8263-3B47-41B6-B608-09A32BF36816}">
      <dgm:prSet/>
      <dgm:spPr/>
      <dgm:t>
        <a:bodyPr/>
        <a:lstStyle/>
        <a:p>
          <a:pPr latinLnBrk="1"/>
          <a:endParaRPr lang="ko-KR" altLang="en-US"/>
        </a:p>
      </dgm:t>
    </dgm:pt>
    <dgm:pt modelId="{54034B3C-2BDD-45C2-9DD3-4801A43B9D3A}">
      <dgm:prSet phldrT="[텍스트]" custT="1"/>
      <dgm:spPr/>
      <dgm:t>
        <a:bodyPr/>
        <a:lstStyle/>
        <a:p>
          <a:pPr latinLnBrk="1"/>
          <a:endParaRPr lang="ko-KR" altLang="en-US" sz="1400" dirty="0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00F54443-4121-4C1D-BFB8-1299654C5F6C}" type="parTrans" cxnId="{15B77149-1236-472D-862B-6C5B01980259}">
      <dgm:prSet/>
      <dgm:spPr/>
      <dgm:t>
        <a:bodyPr/>
        <a:lstStyle/>
        <a:p>
          <a:pPr latinLnBrk="1"/>
          <a:endParaRPr lang="ko-KR" altLang="en-US"/>
        </a:p>
      </dgm:t>
    </dgm:pt>
    <dgm:pt modelId="{5B884103-B3A8-4DF9-9113-FB90F01401C0}" type="sibTrans" cxnId="{15B77149-1236-472D-862B-6C5B01980259}">
      <dgm:prSet/>
      <dgm:spPr/>
      <dgm:t>
        <a:bodyPr/>
        <a:lstStyle/>
        <a:p>
          <a:pPr latinLnBrk="1"/>
          <a:endParaRPr lang="ko-KR" altLang="en-US"/>
        </a:p>
      </dgm:t>
    </dgm:pt>
    <dgm:pt modelId="{1DF83407-A992-48D5-9067-4EB285AA228C}" type="pres">
      <dgm:prSet presAssocID="{3F99A7CE-D41D-4608-99CB-1AB24F6A530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E5E6044-01E1-40F6-839B-3928E0D19CEA}" type="pres">
      <dgm:prSet presAssocID="{059C62F4-3ED1-4049-9237-C703EC5DD4E3}" presName="linNode" presStyleCnt="0"/>
      <dgm:spPr/>
    </dgm:pt>
    <dgm:pt modelId="{929147C8-CF27-4A46-8A18-20D1DE91E9B0}" type="pres">
      <dgm:prSet presAssocID="{059C62F4-3ED1-4049-9237-C703EC5DD4E3}" presName="parentShp" presStyleLbl="node1" presStyleIdx="0" presStyleCnt="4" custScaleX="7374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C4D4BC1-BB8C-4AE3-AD53-87C87B2B2418}" type="pres">
      <dgm:prSet presAssocID="{059C62F4-3ED1-4049-9237-C703EC5DD4E3}" presName="childShp" presStyleLbl="bgAccFollowNode1" presStyleIdx="0" presStyleCnt="4" custScaleX="11311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4E189A5-E673-451A-AD1C-F6EBECCD16F4}" type="pres">
      <dgm:prSet presAssocID="{11E50551-915D-4817-AC9A-FBC4019879A8}" presName="spacing" presStyleCnt="0"/>
      <dgm:spPr/>
    </dgm:pt>
    <dgm:pt modelId="{95263AE8-E6D7-43E2-A3BE-C45C8208A48A}" type="pres">
      <dgm:prSet presAssocID="{1E7FC409-BCFF-44F7-8B73-670BEC7C9F7D}" presName="linNode" presStyleCnt="0"/>
      <dgm:spPr/>
    </dgm:pt>
    <dgm:pt modelId="{9E22D316-6356-4EF6-B29F-19766C1B5DCF}" type="pres">
      <dgm:prSet presAssocID="{1E7FC409-BCFF-44F7-8B73-670BEC7C9F7D}" presName="parentShp" presStyleLbl="node1" presStyleIdx="1" presStyleCnt="4" custScaleX="7374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852303B-04DF-4E0F-9205-7BE40CF712D9}" type="pres">
      <dgm:prSet presAssocID="{1E7FC409-BCFF-44F7-8B73-670BEC7C9F7D}" presName="childShp" presStyleLbl="bgAccFollowNode1" presStyleIdx="1" presStyleCnt="4" custScaleX="11311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DB822DB-CC2B-4F1C-9AE1-441A89CEE2F6}" type="pres">
      <dgm:prSet presAssocID="{0B9785C5-1F25-4DE0-BC40-1BF9F9A26378}" presName="spacing" presStyleCnt="0"/>
      <dgm:spPr/>
    </dgm:pt>
    <dgm:pt modelId="{5D7BDA68-0161-4317-82FD-B1A69EB9D6A6}" type="pres">
      <dgm:prSet presAssocID="{39F29DF2-6DCF-4450-BFDB-215387DC6E33}" presName="linNode" presStyleCnt="0"/>
      <dgm:spPr/>
    </dgm:pt>
    <dgm:pt modelId="{16A10ED2-B1A1-4867-BD2C-BB7C8A2D417C}" type="pres">
      <dgm:prSet presAssocID="{39F29DF2-6DCF-4450-BFDB-215387DC6E33}" presName="parentShp" presStyleLbl="node1" presStyleIdx="2" presStyleCnt="4" custScaleX="7374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28CBF90-5C28-4AFA-869B-A0653F8B3F70}" type="pres">
      <dgm:prSet presAssocID="{39F29DF2-6DCF-4450-BFDB-215387DC6E33}" presName="childShp" presStyleLbl="bgAccFollowNode1" presStyleIdx="2" presStyleCnt="4" custScaleX="11311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22D19CA-1DB5-4C9E-9078-682586EF2247}" type="pres">
      <dgm:prSet presAssocID="{86FCA1E3-F4CF-4DD9-831A-C6EC87FC7426}" presName="spacing" presStyleCnt="0"/>
      <dgm:spPr/>
    </dgm:pt>
    <dgm:pt modelId="{EE06D49D-99FB-487D-99F2-8B1A891CA994}" type="pres">
      <dgm:prSet presAssocID="{D3F9552F-368B-4233-8E8F-B32449CFCB27}" presName="linNode" presStyleCnt="0"/>
      <dgm:spPr/>
    </dgm:pt>
    <dgm:pt modelId="{B721FCFB-BCAC-4E2A-9C96-57D5B9E4CAD3}" type="pres">
      <dgm:prSet presAssocID="{D3F9552F-368B-4233-8E8F-B32449CFCB27}" presName="parentShp" presStyleLbl="node1" presStyleIdx="3" presStyleCnt="4" custScaleX="7374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21EE9F1-E670-4DC4-A8AD-8C03B8A52EAD}" type="pres">
      <dgm:prSet presAssocID="{D3F9552F-368B-4233-8E8F-B32449CFCB27}" presName="childShp" presStyleLbl="bgAccFollowNode1" presStyleIdx="3" presStyleCnt="4" custScaleX="11311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15B77149-1236-472D-862B-6C5B01980259}" srcId="{059C62F4-3ED1-4049-9237-C703EC5DD4E3}" destId="{54034B3C-2BDD-45C2-9DD3-4801A43B9D3A}" srcOrd="0" destOrd="0" parTransId="{00F54443-4121-4C1D-BFB8-1299654C5F6C}" sibTransId="{5B884103-B3A8-4DF9-9113-FB90F01401C0}"/>
    <dgm:cxn modelId="{C93258AD-055E-4038-A091-25CD0D043624}" srcId="{1E7FC409-BCFF-44F7-8B73-670BEC7C9F7D}" destId="{5D5CA7AE-D2FE-4CAB-BD1D-19E272891205}" srcOrd="0" destOrd="0" parTransId="{F7E671B8-63A9-461F-A664-CC429A734F4F}" sibTransId="{1BFC577B-B278-40B3-A511-C595FE4D6F2B}"/>
    <dgm:cxn modelId="{2397CD51-949A-492E-A4B1-DF5F70690AFB}" type="presOf" srcId="{5D5CA7AE-D2FE-4CAB-BD1D-19E272891205}" destId="{4852303B-04DF-4E0F-9205-7BE40CF712D9}" srcOrd="0" destOrd="0" presId="urn:microsoft.com/office/officeart/2005/8/layout/vList6"/>
    <dgm:cxn modelId="{C8BD951B-1073-43CC-89E7-BEA8B48D285F}" type="presOf" srcId="{39F29DF2-6DCF-4450-BFDB-215387DC6E33}" destId="{16A10ED2-B1A1-4867-BD2C-BB7C8A2D417C}" srcOrd="0" destOrd="0" presId="urn:microsoft.com/office/officeart/2005/8/layout/vList6"/>
    <dgm:cxn modelId="{5EDE8263-3B47-41B6-B608-09A32BF36816}" srcId="{059C62F4-3ED1-4049-9237-C703EC5DD4E3}" destId="{33669372-84CC-4B82-A92A-BFCA8F680F2F}" srcOrd="1" destOrd="0" parTransId="{5807F90B-03E7-45F3-A855-79DC11B01EE5}" sibTransId="{4D27F571-6396-4198-B86D-8B171832AF8F}"/>
    <dgm:cxn modelId="{383A348B-9C84-485B-8374-E408706FA575}" type="presOf" srcId="{BEAADE28-FA98-44A6-ACEB-304C268BFE9A}" destId="{521EE9F1-E670-4DC4-A8AD-8C03B8A52EAD}" srcOrd="0" destOrd="0" presId="urn:microsoft.com/office/officeart/2005/8/layout/vList6"/>
    <dgm:cxn modelId="{29FD35F5-E3C7-4E52-A6B5-AAF094B5EAC4}" srcId="{D3F9552F-368B-4233-8E8F-B32449CFCB27}" destId="{BEAADE28-FA98-44A6-ACEB-304C268BFE9A}" srcOrd="0" destOrd="0" parTransId="{8A34F20E-A4A2-4CC7-AF7C-CECA1D51B088}" sibTransId="{48D0B6CB-B512-40AA-B5ED-D75A1AADD1C0}"/>
    <dgm:cxn modelId="{C15B5370-6AA2-48C3-A5CE-9C13F5447797}" type="presOf" srcId="{54034B3C-2BDD-45C2-9DD3-4801A43B9D3A}" destId="{FC4D4BC1-BB8C-4AE3-AD53-87C87B2B2418}" srcOrd="0" destOrd="0" presId="urn:microsoft.com/office/officeart/2005/8/layout/vList6"/>
    <dgm:cxn modelId="{635BD4A6-9585-4511-B776-9A1EB869ACF2}" type="presOf" srcId="{059C62F4-3ED1-4049-9237-C703EC5DD4E3}" destId="{929147C8-CF27-4A46-8A18-20D1DE91E9B0}" srcOrd="0" destOrd="0" presId="urn:microsoft.com/office/officeart/2005/8/layout/vList6"/>
    <dgm:cxn modelId="{6C657374-42A0-45E5-8D38-EAE67ECF56FB}" type="presOf" srcId="{1E7FC409-BCFF-44F7-8B73-670BEC7C9F7D}" destId="{9E22D316-6356-4EF6-B29F-19766C1B5DCF}" srcOrd="0" destOrd="0" presId="urn:microsoft.com/office/officeart/2005/8/layout/vList6"/>
    <dgm:cxn modelId="{372DD5EC-8084-4288-AB04-8C9E27C79DBB}" srcId="{3F99A7CE-D41D-4608-99CB-1AB24F6A5306}" destId="{39F29DF2-6DCF-4450-BFDB-215387DC6E33}" srcOrd="2" destOrd="0" parTransId="{29F2E2AF-A047-4EB4-9B4B-B995961CB8E5}" sibTransId="{86FCA1E3-F4CF-4DD9-831A-C6EC87FC7426}"/>
    <dgm:cxn modelId="{A72C9346-7AA8-4C8F-8B7C-895F85C91A98}" srcId="{3F99A7CE-D41D-4608-99CB-1AB24F6A5306}" destId="{D3F9552F-368B-4233-8E8F-B32449CFCB27}" srcOrd="3" destOrd="0" parTransId="{2523B002-F301-4C8E-BFE1-45F92856AB2F}" sibTransId="{3196EF15-0057-4CCB-922B-6C4C20EC6A36}"/>
    <dgm:cxn modelId="{1F99BC04-7F1F-4691-A60D-972388A2A1B7}" type="presOf" srcId="{2CDD955F-071B-44E6-A682-29C791292F10}" destId="{128CBF90-5C28-4AFA-869B-A0653F8B3F70}" srcOrd="0" destOrd="0" presId="urn:microsoft.com/office/officeart/2005/8/layout/vList6"/>
    <dgm:cxn modelId="{66B763C7-2C0B-42F8-B88D-E2E79299E4C1}" srcId="{3F99A7CE-D41D-4608-99CB-1AB24F6A5306}" destId="{059C62F4-3ED1-4049-9237-C703EC5DD4E3}" srcOrd="0" destOrd="0" parTransId="{7B7FA1D8-4BA1-49D0-B85A-EA52D7BFB991}" sibTransId="{11E50551-915D-4817-AC9A-FBC4019879A8}"/>
    <dgm:cxn modelId="{80F388D3-BF4C-4CF3-9BFD-28A9F010F72B}" type="presOf" srcId="{3F99A7CE-D41D-4608-99CB-1AB24F6A5306}" destId="{1DF83407-A992-48D5-9067-4EB285AA228C}" srcOrd="0" destOrd="0" presId="urn:microsoft.com/office/officeart/2005/8/layout/vList6"/>
    <dgm:cxn modelId="{F7EEAFA2-702A-451B-A685-6530B0ABF002}" srcId="{3F99A7CE-D41D-4608-99CB-1AB24F6A5306}" destId="{1E7FC409-BCFF-44F7-8B73-670BEC7C9F7D}" srcOrd="1" destOrd="0" parTransId="{D6458026-88F8-4AFF-9C8C-6F81DA2B2546}" sibTransId="{0B9785C5-1F25-4DE0-BC40-1BF9F9A26378}"/>
    <dgm:cxn modelId="{0EAAB260-25D5-42B7-A6A2-5F00D67902B2}" type="presOf" srcId="{33669372-84CC-4B82-A92A-BFCA8F680F2F}" destId="{FC4D4BC1-BB8C-4AE3-AD53-87C87B2B2418}" srcOrd="0" destOrd="1" presId="urn:microsoft.com/office/officeart/2005/8/layout/vList6"/>
    <dgm:cxn modelId="{481AEAAA-9AD4-4F7E-A22C-C0C2715EBA52}" srcId="{39F29DF2-6DCF-4450-BFDB-215387DC6E33}" destId="{2CDD955F-071B-44E6-A682-29C791292F10}" srcOrd="0" destOrd="0" parTransId="{B7AB7481-ACF9-4A65-B88B-88564FA75742}" sibTransId="{1649F762-5F14-41D7-96B1-B607DBD6F9CE}"/>
    <dgm:cxn modelId="{F0739BF7-AA6E-4C65-A7DF-12BFC0F68C0A}" type="presOf" srcId="{D3F9552F-368B-4233-8E8F-B32449CFCB27}" destId="{B721FCFB-BCAC-4E2A-9C96-57D5B9E4CAD3}" srcOrd="0" destOrd="0" presId="urn:microsoft.com/office/officeart/2005/8/layout/vList6"/>
    <dgm:cxn modelId="{64A3ED6A-667C-497B-AF6E-19836FC7E821}" type="presParOf" srcId="{1DF83407-A992-48D5-9067-4EB285AA228C}" destId="{8E5E6044-01E1-40F6-839B-3928E0D19CEA}" srcOrd="0" destOrd="0" presId="urn:microsoft.com/office/officeart/2005/8/layout/vList6"/>
    <dgm:cxn modelId="{3EBDFFE5-E2F7-4DAA-A1FC-854F52C8177A}" type="presParOf" srcId="{8E5E6044-01E1-40F6-839B-3928E0D19CEA}" destId="{929147C8-CF27-4A46-8A18-20D1DE91E9B0}" srcOrd="0" destOrd="0" presId="urn:microsoft.com/office/officeart/2005/8/layout/vList6"/>
    <dgm:cxn modelId="{4E2CCE69-3140-48B9-BFD4-D7D2FFE81604}" type="presParOf" srcId="{8E5E6044-01E1-40F6-839B-3928E0D19CEA}" destId="{FC4D4BC1-BB8C-4AE3-AD53-87C87B2B2418}" srcOrd="1" destOrd="0" presId="urn:microsoft.com/office/officeart/2005/8/layout/vList6"/>
    <dgm:cxn modelId="{37ABE1D3-9CC2-4459-AD4C-62C9BD3A99BC}" type="presParOf" srcId="{1DF83407-A992-48D5-9067-4EB285AA228C}" destId="{94E189A5-E673-451A-AD1C-F6EBECCD16F4}" srcOrd="1" destOrd="0" presId="urn:microsoft.com/office/officeart/2005/8/layout/vList6"/>
    <dgm:cxn modelId="{FA51D14B-4E52-469F-B49C-7FFF0C4ECCD0}" type="presParOf" srcId="{1DF83407-A992-48D5-9067-4EB285AA228C}" destId="{95263AE8-E6D7-43E2-A3BE-C45C8208A48A}" srcOrd="2" destOrd="0" presId="urn:microsoft.com/office/officeart/2005/8/layout/vList6"/>
    <dgm:cxn modelId="{F0714D91-D9A7-48A2-A6D4-3E386DF63D10}" type="presParOf" srcId="{95263AE8-E6D7-43E2-A3BE-C45C8208A48A}" destId="{9E22D316-6356-4EF6-B29F-19766C1B5DCF}" srcOrd="0" destOrd="0" presId="urn:microsoft.com/office/officeart/2005/8/layout/vList6"/>
    <dgm:cxn modelId="{002711DF-D8B3-47A7-AE05-DFF3F5228EB5}" type="presParOf" srcId="{95263AE8-E6D7-43E2-A3BE-C45C8208A48A}" destId="{4852303B-04DF-4E0F-9205-7BE40CF712D9}" srcOrd="1" destOrd="0" presId="urn:microsoft.com/office/officeart/2005/8/layout/vList6"/>
    <dgm:cxn modelId="{857EB496-2100-44FE-9830-980EA374879E}" type="presParOf" srcId="{1DF83407-A992-48D5-9067-4EB285AA228C}" destId="{3DB822DB-CC2B-4F1C-9AE1-441A89CEE2F6}" srcOrd="3" destOrd="0" presId="urn:microsoft.com/office/officeart/2005/8/layout/vList6"/>
    <dgm:cxn modelId="{A629068A-93E0-46E6-8602-244445E291A9}" type="presParOf" srcId="{1DF83407-A992-48D5-9067-4EB285AA228C}" destId="{5D7BDA68-0161-4317-82FD-B1A69EB9D6A6}" srcOrd="4" destOrd="0" presId="urn:microsoft.com/office/officeart/2005/8/layout/vList6"/>
    <dgm:cxn modelId="{47BB159A-DAD3-4C53-96E3-BBBFD884014B}" type="presParOf" srcId="{5D7BDA68-0161-4317-82FD-B1A69EB9D6A6}" destId="{16A10ED2-B1A1-4867-BD2C-BB7C8A2D417C}" srcOrd="0" destOrd="0" presId="urn:microsoft.com/office/officeart/2005/8/layout/vList6"/>
    <dgm:cxn modelId="{D2C6A51F-40A8-43AE-8CA9-4C002A281E7F}" type="presParOf" srcId="{5D7BDA68-0161-4317-82FD-B1A69EB9D6A6}" destId="{128CBF90-5C28-4AFA-869B-A0653F8B3F70}" srcOrd="1" destOrd="0" presId="urn:microsoft.com/office/officeart/2005/8/layout/vList6"/>
    <dgm:cxn modelId="{D6FE0FCC-EA48-4FB1-8A2C-0DB250FB9BFE}" type="presParOf" srcId="{1DF83407-A992-48D5-9067-4EB285AA228C}" destId="{D22D19CA-1DB5-4C9E-9078-682586EF2247}" srcOrd="5" destOrd="0" presId="urn:microsoft.com/office/officeart/2005/8/layout/vList6"/>
    <dgm:cxn modelId="{AC96CBE4-3A84-4317-9299-FBBB8D2E2742}" type="presParOf" srcId="{1DF83407-A992-48D5-9067-4EB285AA228C}" destId="{EE06D49D-99FB-487D-99F2-8B1A891CA994}" srcOrd="6" destOrd="0" presId="urn:microsoft.com/office/officeart/2005/8/layout/vList6"/>
    <dgm:cxn modelId="{FCD17C5A-8D05-4CF3-A123-4F811E017F1B}" type="presParOf" srcId="{EE06D49D-99FB-487D-99F2-8B1A891CA994}" destId="{B721FCFB-BCAC-4E2A-9C96-57D5B9E4CAD3}" srcOrd="0" destOrd="0" presId="urn:microsoft.com/office/officeart/2005/8/layout/vList6"/>
    <dgm:cxn modelId="{07F92C2F-E313-4E99-A2F3-76027757CF6F}" type="presParOf" srcId="{EE06D49D-99FB-487D-99F2-8B1A891CA994}" destId="{521EE9F1-E670-4DC4-A8AD-8C03B8A52EA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4A8DFD-47D0-4DD8-B3C7-3056B66B2CD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C2FECAC3-096B-47AB-80EC-5A58265C5636}">
      <dgm:prSet phldrT="[텍스트]" custT="1"/>
      <dgm:spPr/>
      <dgm:t>
        <a:bodyPr/>
        <a:lstStyle/>
        <a:p>
          <a:pPr latinLnBrk="1"/>
          <a:r>
            <a:rPr lang="ko-KR" altLang="en-US" sz="2400" dirty="0" smtClean="0">
              <a:latin typeface="HY강B" panose="02030600000101010101" pitchFamily="18" charset="-127"/>
              <a:ea typeface="HY강B" panose="02030600000101010101" pitchFamily="18" charset="-127"/>
            </a:rPr>
            <a:t>매일 지속적인 서비스이</a:t>
          </a:r>
          <a:r>
            <a:rPr lang="ko-KR" altLang="en-US" sz="2400" dirty="0" smtClean="0">
              <a:latin typeface="HY강B" panose="02030600000101010101" pitchFamily="18" charset="-127"/>
              <a:ea typeface="HY강B" panose="02030600000101010101" pitchFamily="18" charset="-127"/>
            </a:rPr>
            <a:t>용</a:t>
          </a:r>
          <a:endParaRPr lang="ko-KR" altLang="en-US" sz="2400" dirty="0"/>
        </a:p>
      </dgm:t>
    </dgm:pt>
    <dgm:pt modelId="{1CD84414-1FB0-4F73-8A89-5C78619D2CD1}" type="parTrans" cxnId="{EEC2B4F2-B2A3-41F1-B84F-3D6FC0A182E7}">
      <dgm:prSet/>
      <dgm:spPr/>
      <dgm:t>
        <a:bodyPr/>
        <a:lstStyle/>
        <a:p>
          <a:pPr latinLnBrk="1"/>
          <a:endParaRPr lang="ko-KR" altLang="en-US" sz="1200"/>
        </a:p>
      </dgm:t>
    </dgm:pt>
    <dgm:pt modelId="{78A84150-4B4D-45E2-BF58-0F206A6EFF38}" type="sibTrans" cxnId="{EEC2B4F2-B2A3-41F1-B84F-3D6FC0A182E7}">
      <dgm:prSet/>
      <dgm:spPr/>
      <dgm:t>
        <a:bodyPr/>
        <a:lstStyle/>
        <a:p>
          <a:pPr latinLnBrk="1"/>
          <a:endParaRPr lang="ko-KR" altLang="en-US" sz="1200"/>
        </a:p>
      </dgm:t>
    </dgm:pt>
    <dgm:pt modelId="{1B8ACF15-24F8-4C5C-8FCC-5ECF2E6F5263}">
      <dgm:prSet phldrT="[텍스트]" custT="1"/>
      <dgm:spPr/>
      <dgm:t>
        <a:bodyPr/>
        <a:lstStyle/>
        <a:p>
          <a:pPr latinLnBrk="1"/>
          <a:r>
            <a:rPr lang="ko-KR" altLang="en-US" sz="2400" dirty="0" smtClean="0">
              <a:latin typeface="HY강B" panose="02030600000101010101" pitchFamily="18" charset="-127"/>
              <a:ea typeface="HY강B" panose="02030600000101010101" pitchFamily="18" charset="-127"/>
            </a:rPr>
            <a:t>신체 프로그램에 대한 </a:t>
          </a:r>
          <a:endParaRPr lang="en-US" altLang="ko-KR" sz="2400" dirty="0" smtClean="0">
            <a:latin typeface="HY강B" panose="02030600000101010101" pitchFamily="18" charset="-127"/>
            <a:ea typeface="HY강B" panose="02030600000101010101" pitchFamily="18" charset="-127"/>
          </a:endParaRPr>
        </a:p>
        <a:p>
          <a:pPr latinLnBrk="1"/>
          <a:r>
            <a:rPr lang="ko-KR" altLang="en-US" sz="2400" dirty="0" smtClean="0">
              <a:latin typeface="HY강B" panose="02030600000101010101" pitchFamily="18" charset="-127"/>
              <a:ea typeface="HY강B" panose="02030600000101010101" pitchFamily="18" charset="-127"/>
            </a:rPr>
            <a:t>참여도 높이고 </a:t>
          </a:r>
          <a:endParaRPr lang="en-US" altLang="ko-KR" sz="2400" dirty="0" smtClean="0">
            <a:latin typeface="HY강B" panose="02030600000101010101" pitchFamily="18" charset="-127"/>
            <a:ea typeface="HY강B" panose="02030600000101010101" pitchFamily="18" charset="-127"/>
          </a:endParaRPr>
        </a:p>
        <a:p>
          <a:pPr latinLnBrk="1"/>
          <a:r>
            <a:rPr lang="ko-KR" altLang="en-US" sz="2400" dirty="0" smtClean="0">
              <a:latin typeface="HY강B" panose="02030600000101010101" pitchFamily="18" charset="-127"/>
              <a:ea typeface="HY강B" panose="02030600000101010101" pitchFamily="18" charset="-127"/>
            </a:rPr>
            <a:t>신체기능 유지</a:t>
          </a:r>
          <a:r>
            <a:rPr lang="en-US" altLang="ko-KR" sz="2400" dirty="0" smtClean="0">
              <a:latin typeface="HY강B" panose="02030600000101010101" pitchFamily="18" charset="-127"/>
              <a:ea typeface="HY강B" panose="02030600000101010101" pitchFamily="18" charset="-127"/>
            </a:rPr>
            <a:t>.</a:t>
          </a:r>
          <a:r>
            <a:rPr lang="ko-KR" altLang="en-US" sz="2400" dirty="0" smtClean="0">
              <a:latin typeface="HY강B" panose="02030600000101010101" pitchFamily="18" charset="-127"/>
              <a:ea typeface="HY강B" panose="02030600000101010101" pitchFamily="18" charset="-127"/>
            </a:rPr>
            <a:t>증진</a:t>
          </a:r>
          <a:endParaRPr lang="ko-KR" altLang="en-US" sz="2400" dirty="0"/>
        </a:p>
      </dgm:t>
    </dgm:pt>
    <dgm:pt modelId="{DCFBD830-A9E0-4AFE-A557-9BC3CA164BA8}" type="parTrans" cxnId="{14998F29-908E-4D6D-A1D7-22220E540B8A}">
      <dgm:prSet/>
      <dgm:spPr/>
      <dgm:t>
        <a:bodyPr/>
        <a:lstStyle/>
        <a:p>
          <a:pPr latinLnBrk="1"/>
          <a:endParaRPr lang="ko-KR" altLang="en-US" sz="1200"/>
        </a:p>
      </dgm:t>
    </dgm:pt>
    <dgm:pt modelId="{0765493F-D99C-45E6-A525-8F27F946C73D}" type="sibTrans" cxnId="{14998F29-908E-4D6D-A1D7-22220E540B8A}">
      <dgm:prSet/>
      <dgm:spPr/>
      <dgm:t>
        <a:bodyPr/>
        <a:lstStyle/>
        <a:p>
          <a:pPr latinLnBrk="1"/>
          <a:endParaRPr lang="ko-KR" altLang="en-US" sz="1200"/>
        </a:p>
      </dgm:t>
    </dgm:pt>
    <dgm:pt modelId="{D7351A15-C6B3-46F0-A7F8-5FEF5FBA8694}">
      <dgm:prSet phldrT="[텍스트]" custT="1"/>
      <dgm:spPr/>
      <dgm:t>
        <a:bodyPr/>
        <a:lstStyle/>
        <a:p>
          <a:pPr latinLnBrk="1"/>
          <a:r>
            <a:rPr lang="ko-KR" altLang="en-US" sz="2400" dirty="0" smtClean="0">
              <a:latin typeface="HY강B" panose="02030600000101010101" pitchFamily="18" charset="-127"/>
              <a:ea typeface="HY강B" panose="02030600000101010101" pitchFamily="18" charset="-127"/>
            </a:rPr>
            <a:t>인지 프로그램에 대한 </a:t>
          </a:r>
          <a:endParaRPr lang="en-US" altLang="ko-KR" sz="2400" dirty="0" smtClean="0">
            <a:latin typeface="HY강B" panose="02030600000101010101" pitchFamily="18" charset="-127"/>
            <a:ea typeface="HY강B" panose="02030600000101010101" pitchFamily="18" charset="-127"/>
          </a:endParaRPr>
        </a:p>
        <a:p>
          <a:pPr latinLnBrk="1"/>
          <a:r>
            <a:rPr lang="ko-KR" altLang="en-US" sz="2400" dirty="0" smtClean="0">
              <a:latin typeface="HY강B" panose="02030600000101010101" pitchFamily="18" charset="-127"/>
              <a:ea typeface="HY강B" panose="02030600000101010101" pitchFamily="18" charset="-127"/>
            </a:rPr>
            <a:t>수행도 높이고 </a:t>
          </a:r>
          <a:endParaRPr lang="en-US" altLang="ko-KR" sz="2400" dirty="0" smtClean="0">
            <a:latin typeface="HY강B" panose="02030600000101010101" pitchFamily="18" charset="-127"/>
            <a:ea typeface="HY강B" panose="02030600000101010101" pitchFamily="18" charset="-127"/>
          </a:endParaRPr>
        </a:p>
        <a:p>
          <a:pPr latinLnBrk="1"/>
          <a:r>
            <a:rPr lang="ko-KR" altLang="en-US" sz="2400" dirty="0" smtClean="0">
              <a:latin typeface="HY강B" panose="02030600000101010101" pitchFamily="18" charset="-127"/>
              <a:ea typeface="HY강B" panose="02030600000101010101" pitchFamily="18" charset="-127"/>
            </a:rPr>
            <a:t>인지기능 유지</a:t>
          </a:r>
          <a:r>
            <a:rPr lang="en-US" altLang="ko-KR" sz="2400" dirty="0" smtClean="0">
              <a:latin typeface="HY강B" panose="02030600000101010101" pitchFamily="18" charset="-127"/>
              <a:ea typeface="HY강B" panose="02030600000101010101" pitchFamily="18" charset="-127"/>
            </a:rPr>
            <a:t>.</a:t>
          </a:r>
          <a:r>
            <a:rPr lang="ko-KR" altLang="en-US" sz="2400" dirty="0" smtClean="0">
              <a:latin typeface="HY강B" panose="02030600000101010101" pitchFamily="18" charset="-127"/>
              <a:ea typeface="HY강B" panose="02030600000101010101" pitchFamily="18" charset="-127"/>
            </a:rPr>
            <a:t>향상</a:t>
          </a:r>
          <a:endParaRPr lang="ko-KR" altLang="en-US" sz="2400" dirty="0"/>
        </a:p>
      </dgm:t>
    </dgm:pt>
    <dgm:pt modelId="{583F5129-88AD-45D7-9011-B15319A24729}" type="parTrans" cxnId="{992959E4-C60A-4A3D-8C03-17FD1A14BCB5}">
      <dgm:prSet/>
      <dgm:spPr/>
      <dgm:t>
        <a:bodyPr/>
        <a:lstStyle/>
        <a:p>
          <a:pPr latinLnBrk="1"/>
          <a:endParaRPr lang="ko-KR" altLang="en-US" sz="1200"/>
        </a:p>
      </dgm:t>
    </dgm:pt>
    <dgm:pt modelId="{A045790E-E2A5-4C83-9B20-214483667B7E}" type="sibTrans" cxnId="{992959E4-C60A-4A3D-8C03-17FD1A14BCB5}">
      <dgm:prSet/>
      <dgm:spPr/>
      <dgm:t>
        <a:bodyPr/>
        <a:lstStyle/>
        <a:p>
          <a:pPr latinLnBrk="1"/>
          <a:endParaRPr lang="ko-KR" altLang="en-US" sz="1200"/>
        </a:p>
      </dgm:t>
    </dgm:pt>
    <dgm:pt modelId="{C352A404-B068-427E-B529-F0C08957704B}">
      <dgm:prSet phldrT="[텍스트]" custT="1"/>
      <dgm:spPr/>
      <dgm:t>
        <a:bodyPr/>
        <a:lstStyle/>
        <a:p>
          <a:pPr latinLnBrk="1"/>
          <a:r>
            <a:rPr lang="ko-KR" altLang="en-US" sz="2400" dirty="0" smtClean="0">
              <a:latin typeface="HY강B" panose="02030600000101010101" pitchFamily="18" charset="-127"/>
              <a:ea typeface="HY강B" panose="02030600000101010101" pitchFamily="18" charset="-127"/>
            </a:rPr>
            <a:t>안전한 송영서비스</a:t>
          </a:r>
          <a:endParaRPr lang="ko-KR" altLang="en-US" sz="2400" dirty="0"/>
        </a:p>
      </dgm:t>
    </dgm:pt>
    <dgm:pt modelId="{A8E7FFF0-EA99-4DB2-8241-6655D5D711B6}" type="parTrans" cxnId="{DED30454-A91C-447C-93B9-69EAB8F04DDE}">
      <dgm:prSet/>
      <dgm:spPr/>
      <dgm:t>
        <a:bodyPr/>
        <a:lstStyle/>
        <a:p>
          <a:pPr latinLnBrk="1"/>
          <a:endParaRPr lang="ko-KR" altLang="en-US" sz="1200"/>
        </a:p>
      </dgm:t>
    </dgm:pt>
    <dgm:pt modelId="{F8363E49-CD9B-489C-852C-365DD5BA1966}" type="sibTrans" cxnId="{DED30454-A91C-447C-93B9-69EAB8F04DDE}">
      <dgm:prSet/>
      <dgm:spPr/>
      <dgm:t>
        <a:bodyPr/>
        <a:lstStyle/>
        <a:p>
          <a:pPr latinLnBrk="1"/>
          <a:endParaRPr lang="ko-KR" altLang="en-US" sz="1200"/>
        </a:p>
      </dgm:t>
    </dgm:pt>
    <dgm:pt modelId="{CBAA93AF-D06A-4D20-89CF-5D62A4B94F9C}" type="pres">
      <dgm:prSet presAssocID="{3E4A8DFD-47D0-4DD8-B3C7-3056B66B2CDD}" presName="diagram" presStyleCnt="0">
        <dgm:presLayoutVars>
          <dgm:dir/>
          <dgm:resizeHandles val="exact"/>
        </dgm:presLayoutVars>
      </dgm:prSet>
      <dgm:spPr/>
    </dgm:pt>
    <dgm:pt modelId="{7AF52B7C-1320-44E1-A786-1A8A5281289C}" type="pres">
      <dgm:prSet presAssocID="{C2FECAC3-096B-47AB-80EC-5A58265C563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369A51E-16F0-4828-82FF-EBA9316BC3E5}" type="pres">
      <dgm:prSet presAssocID="{78A84150-4B4D-45E2-BF58-0F206A6EFF38}" presName="sibTrans" presStyleCnt="0"/>
      <dgm:spPr/>
    </dgm:pt>
    <dgm:pt modelId="{7348A2AA-B24A-459C-BFC1-9EBADC557E6B}" type="pres">
      <dgm:prSet presAssocID="{1B8ACF15-24F8-4C5C-8FCC-5ECF2E6F526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AE779F0-E255-4256-A27D-FDE3D04BC76B}" type="pres">
      <dgm:prSet presAssocID="{0765493F-D99C-45E6-A525-8F27F946C73D}" presName="sibTrans" presStyleCnt="0"/>
      <dgm:spPr/>
    </dgm:pt>
    <dgm:pt modelId="{0AC22DB3-135C-4AD4-B8AB-67A71C5D916B}" type="pres">
      <dgm:prSet presAssocID="{D7351A15-C6B3-46F0-A7F8-5FEF5FBA869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4C38DC1-F89D-4A66-9782-445F5581833B}" type="pres">
      <dgm:prSet presAssocID="{A045790E-E2A5-4C83-9B20-214483667B7E}" presName="sibTrans" presStyleCnt="0"/>
      <dgm:spPr/>
    </dgm:pt>
    <dgm:pt modelId="{90B07856-7931-453A-94B3-4561D5814C27}" type="pres">
      <dgm:prSet presAssocID="{C352A404-B068-427E-B529-F0C08957704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C162D29C-E1C8-4EF2-B2DE-07A225EF6D7D}" type="presOf" srcId="{C352A404-B068-427E-B529-F0C08957704B}" destId="{90B07856-7931-453A-94B3-4561D5814C27}" srcOrd="0" destOrd="0" presId="urn:microsoft.com/office/officeart/2005/8/layout/default"/>
    <dgm:cxn modelId="{7AFE6800-1F98-41A2-BFED-DC28D06B0277}" type="presOf" srcId="{C2FECAC3-096B-47AB-80EC-5A58265C5636}" destId="{7AF52B7C-1320-44E1-A786-1A8A5281289C}" srcOrd="0" destOrd="0" presId="urn:microsoft.com/office/officeart/2005/8/layout/default"/>
    <dgm:cxn modelId="{992959E4-C60A-4A3D-8C03-17FD1A14BCB5}" srcId="{3E4A8DFD-47D0-4DD8-B3C7-3056B66B2CDD}" destId="{D7351A15-C6B3-46F0-A7F8-5FEF5FBA8694}" srcOrd="2" destOrd="0" parTransId="{583F5129-88AD-45D7-9011-B15319A24729}" sibTransId="{A045790E-E2A5-4C83-9B20-214483667B7E}"/>
    <dgm:cxn modelId="{EEC2B4F2-B2A3-41F1-B84F-3D6FC0A182E7}" srcId="{3E4A8DFD-47D0-4DD8-B3C7-3056B66B2CDD}" destId="{C2FECAC3-096B-47AB-80EC-5A58265C5636}" srcOrd="0" destOrd="0" parTransId="{1CD84414-1FB0-4F73-8A89-5C78619D2CD1}" sibTransId="{78A84150-4B4D-45E2-BF58-0F206A6EFF38}"/>
    <dgm:cxn modelId="{DED30454-A91C-447C-93B9-69EAB8F04DDE}" srcId="{3E4A8DFD-47D0-4DD8-B3C7-3056B66B2CDD}" destId="{C352A404-B068-427E-B529-F0C08957704B}" srcOrd="3" destOrd="0" parTransId="{A8E7FFF0-EA99-4DB2-8241-6655D5D711B6}" sibTransId="{F8363E49-CD9B-489C-852C-365DD5BA1966}"/>
    <dgm:cxn modelId="{14998F29-908E-4D6D-A1D7-22220E540B8A}" srcId="{3E4A8DFD-47D0-4DD8-B3C7-3056B66B2CDD}" destId="{1B8ACF15-24F8-4C5C-8FCC-5ECF2E6F5263}" srcOrd="1" destOrd="0" parTransId="{DCFBD830-A9E0-4AFE-A557-9BC3CA164BA8}" sibTransId="{0765493F-D99C-45E6-A525-8F27F946C73D}"/>
    <dgm:cxn modelId="{34816338-49E1-4BEF-8E2B-4C7096877AB0}" type="presOf" srcId="{D7351A15-C6B3-46F0-A7F8-5FEF5FBA8694}" destId="{0AC22DB3-135C-4AD4-B8AB-67A71C5D916B}" srcOrd="0" destOrd="0" presId="urn:microsoft.com/office/officeart/2005/8/layout/default"/>
    <dgm:cxn modelId="{C1AD3768-0152-4E65-A57A-83CC1E8B54F8}" type="presOf" srcId="{1B8ACF15-24F8-4C5C-8FCC-5ECF2E6F5263}" destId="{7348A2AA-B24A-459C-BFC1-9EBADC557E6B}" srcOrd="0" destOrd="0" presId="urn:microsoft.com/office/officeart/2005/8/layout/default"/>
    <dgm:cxn modelId="{81A5AB26-B9CF-4165-9FD8-7AD245481AF5}" type="presOf" srcId="{3E4A8DFD-47D0-4DD8-B3C7-3056B66B2CDD}" destId="{CBAA93AF-D06A-4D20-89CF-5D62A4B94F9C}" srcOrd="0" destOrd="0" presId="urn:microsoft.com/office/officeart/2005/8/layout/default"/>
    <dgm:cxn modelId="{26D7EEAF-6289-4027-968A-B9C3037FF0B6}" type="presParOf" srcId="{CBAA93AF-D06A-4D20-89CF-5D62A4B94F9C}" destId="{7AF52B7C-1320-44E1-A786-1A8A5281289C}" srcOrd="0" destOrd="0" presId="urn:microsoft.com/office/officeart/2005/8/layout/default"/>
    <dgm:cxn modelId="{853EBC62-1D2C-483A-9B28-D5C452892051}" type="presParOf" srcId="{CBAA93AF-D06A-4D20-89CF-5D62A4B94F9C}" destId="{3369A51E-16F0-4828-82FF-EBA9316BC3E5}" srcOrd="1" destOrd="0" presId="urn:microsoft.com/office/officeart/2005/8/layout/default"/>
    <dgm:cxn modelId="{E296DBEC-F084-4ED2-830B-B5BC517856C9}" type="presParOf" srcId="{CBAA93AF-D06A-4D20-89CF-5D62A4B94F9C}" destId="{7348A2AA-B24A-459C-BFC1-9EBADC557E6B}" srcOrd="2" destOrd="0" presId="urn:microsoft.com/office/officeart/2005/8/layout/default"/>
    <dgm:cxn modelId="{71765FFF-0A5B-4BD5-8262-E167CE9C0347}" type="presParOf" srcId="{CBAA93AF-D06A-4D20-89CF-5D62A4B94F9C}" destId="{2AE779F0-E255-4256-A27D-FDE3D04BC76B}" srcOrd="3" destOrd="0" presId="urn:microsoft.com/office/officeart/2005/8/layout/default"/>
    <dgm:cxn modelId="{FED6595D-D7FD-44B0-9378-E09D3D625ED4}" type="presParOf" srcId="{CBAA93AF-D06A-4D20-89CF-5D62A4B94F9C}" destId="{0AC22DB3-135C-4AD4-B8AB-67A71C5D916B}" srcOrd="4" destOrd="0" presId="urn:microsoft.com/office/officeart/2005/8/layout/default"/>
    <dgm:cxn modelId="{D6913AB8-7C78-46F6-BC2D-A6455A94EFFF}" type="presParOf" srcId="{CBAA93AF-D06A-4D20-89CF-5D62A4B94F9C}" destId="{14C38DC1-F89D-4A66-9782-445F5581833B}" srcOrd="5" destOrd="0" presId="urn:microsoft.com/office/officeart/2005/8/layout/default"/>
    <dgm:cxn modelId="{06107325-A1A3-44E4-82F3-49ACDAE39C5F}" type="presParOf" srcId="{CBAA93AF-D06A-4D20-89CF-5D62A4B94F9C}" destId="{90B07856-7931-453A-94B3-4561D5814C2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4D4BC1-BB8C-4AE3-AD53-87C87B2B2418}">
      <dsp:nvSpPr>
        <dsp:cNvPr id="0" name=""/>
        <dsp:cNvSpPr/>
      </dsp:nvSpPr>
      <dsp:spPr>
        <a:xfrm>
          <a:off x="2631540" y="1249"/>
          <a:ext cx="5796377" cy="991172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1400" kern="1200" dirty="0">
            <a:latin typeface="HY강B" panose="02030600000101010101" pitchFamily="18" charset="-127"/>
            <a:ea typeface="HY강B" panose="02030600000101010101" pitchFamily="18" charset="-127"/>
          </a:endParaRPr>
        </a:p>
        <a:p>
          <a:pPr marL="171450" lvl="1" indent="-171450" algn="l" defTabSz="8445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9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당일 서비스 이용 어르신만 </a:t>
          </a:r>
          <a:r>
            <a:rPr lang="ko-KR" altLang="en-US" sz="19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칭찬 도장을 받을 수 있다</a:t>
          </a:r>
          <a:r>
            <a:rPr lang="en-US" altLang="ko-KR" sz="19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.</a:t>
          </a:r>
          <a:r>
            <a:rPr lang="ko-KR" altLang="en-US" sz="19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 </a:t>
          </a:r>
          <a:endParaRPr lang="ko-KR" altLang="en-US" sz="1400" kern="1200" dirty="0">
            <a:latin typeface="HY강B" panose="02030600000101010101" pitchFamily="18" charset="-127"/>
            <a:ea typeface="HY강B" panose="02030600000101010101" pitchFamily="18" charset="-127"/>
          </a:endParaRPr>
        </a:p>
      </dsp:txBody>
      <dsp:txXfrm>
        <a:off x="2631540" y="125146"/>
        <a:ext cx="5424688" cy="743379"/>
      </dsp:txXfrm>
    </dsp:sp>
    <dsp:sp modelId="{929147C8-CF27-4A46-8A18-20D1DE91E9B0}">
      <dsp:nvSpPr>
        <dsp:cNvPr id="0" name=""/>
        <dsp:cNvSpPr/>
      </dsp:nvSpPr>
      <dsp:spPr>
        <a:xfrm>
          <a:off x="112468" y="1249"/>
          <a:ext cx="2519072" cy="99117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8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출석체크</a:t>
          </a:r>
          <a:endParaRPr lang="ko-KR" altLang="en-US" sz="2800" kern="1200" dirty="0">
            <a:latin typeface="HY강B" panose="02030600000101010101" pitchFamily="18" charset="-127"/>
            <a:ea typeface="HY강B" panose="02030600000101010101" pitchFamily="18" charset="-127"/>
          </a:endParaRPr>
        </a:p>
      </dsp:txBody>
      <dsp:txXfrm>
        <a:off x="160853" y="49634"/>
        <a:ext cx="2422302" cy="894402"/>
      </dsp:txXfrm>
    </dsp:sp>
    <dsp:sp modelId="{4852303B-04DF-4E0F-9205-7BE40CF712D9}">
      <dsp:nvSpPr>
        <dsp:cNvPr id="0" name=""/>
        <dsp:cNvSpPr/>
      </dsp:nvSpPr>
      <dsp:spPr>
        <a:xfrm>
          <a:off x="2631540" y="1091538"/>
          <a:ext cx="5796377" cy="991172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451163"/>
            <a:satOff val="8331"/>
            <a:lumOff val="20"/>
            <a:alphaOff val="0"/>
          </a:schemeClr>
        </a:solidFill>
        <a:ln w="34925" cap="flat" cmpd="sng" algn="in">
          <a:solidFill>
            <a:schemeClr val="accent5">
              <a:tint val="40000"/>
              <a:alpha val="90000"/>
              <a:hueOff val="-451163"/>
              <a:satOff val="8331"/>
              <a:lumOff val="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9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신체기능별 맞춤형 프로그램에 참여하면 칭찬 도장을 받을 수 있다</a:t>
          </a:r>
          <a:r>
            <a:rPr lang="en-US" altLang="ko-KR" sz="19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.</a:t>
          </a:r>
          <a:endParaRPr lang="ko-KR" altLang="en-US" sz="1900" kern="1200" dirty="0">
            <a:latin typeface="HY강B" panose="02030600000101010101" pitchFamily="18" charset="-127"/>
            <a:ea typeface="HY강B" panose="02030600000101010101" pitchFamily="18" charset="-127"/>
          </a:endParaRPr>
        </a:p>
      </dsp:txBody>
      <dsp:txXfrm>
        <a:off x="2631540" y="1215435"/>
        <a:ext cx="5424688" cy="743379"/>
      </dsp:txXfrm>
    </dsp:sp>
    <dsp:sp modelId="{9E22D316-6356-4EF6-B29F-19766C1B5DCF}">
      <dsp:nvSpPr>
        <dsp:cNvPr id="0" name=""/>
        <dsp:cNvSpPr/>
      </dsp:nvSpPr>
      <dsp:spPr>
        <a:xfrm>
          <a:off x="112468" y="1091538"/>
          <a:ext cx="2519072" cy="991172"/>
        </a:xfrm>
        <a:prstGeom prst="roundRect">
          <a:avLst/>
        </a:prstGeom>
        <a:solidFill>
          <a:schemeClr val="accent5">
            <a:hueOff val="-279955"/>
            <a:satOff val="15216"/>
            <a:lumOff val="-2811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8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신체프로그램</a:t>
          </a:r>
          <a:endParaRPr lang="ko-KR" altLang="en-US" sz="2800" kern="1200" dirty="0">
            <a:latin typeface="HY강B" panose="02030600000101010101" pitchFamily="18" charset="-127"/>
            <a:ea typeface="HY강B" panose="02030600000101010101" pitchFamily="18" charset="-127"/>
          </a:endParaRPr>
        </a:p>
      </dsp:txBody>
      <dsp:txXfrm>
        <a:off x="160853" y="1139923"/>
        <a:ext cx="2422302" cy="894402"/>
      </dsp:txXfrm>
    </dsp:sp>
    <dsp:sp modelId="{128CBF90-5C28-4AFA-869B-A0653F8B3F70}">
      <dsp:nvSpPr>
        <dsp:cNvPr id="0" name=""/>
        <dsp:cNvSpPr/>
      </dsp:nvSpPr>
      <dsp:spPr>
        <a:xfrm>
          <a:off x="2631540" y="2181828"/>
          <a:ext cx="5796377" cy="991172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902327"/>
            <a:satOff val="16663"/>
            <a:lumOff val="41"/>
            <a:alphaOff val="0"/>
          </a:schemeClr>
        </a:solidFill>
        <a:ln w="34925" cap="flat" cmpd="sng" algn="in">
          <a:solidFill>
            <a:schemeClr val="accent5">
              <a:tint val="40000"/>
              <a:alpha val="90000"/>
              <a:hueOff val="-902327"/>
              <a:satOff val="16663"/>
              <a:lumOff val="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9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인지등급별 </a:t>
          </a:r>
          <a:r>
            <a:rPr lang="ko-KR" altLang="en-US" sz="1900" kern="1200" dirty="0" err="1" smtClean="0">
              <a:latin typeface="HY강B" panose="02030600000101010101" pitchFamily="18" charset="-127"/>
              <a:ea typeface="HY강B" panose="02030600000101010101" pitchFamily="18" charset="-127"/>
            </a:rPr>
            <a:t>활동지를</a:t>
          </a:r>
          <a:r>
            <a:rPr lang="ko-KR" altLang="en-US" sz="19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 수행하면 칭찬도장을 받을 수 있다</a:t>
          </a:r>
          <a:r>
            <a:rPr lang="en-US" altLang="ko-KR" sz="19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.</a:t>
          </a:r>
          <a:endParaRPr lang="ko-KR" altLang="en-US" sz="1900" kern="1200" dirty="0">
            <a:latin typeface="HY강B" panose="02030600000101010101" pitchFamily="18" charset="-127"/>
            <a:ea typeface="HY강B" panose="02030600000101010101" pitchFamily="18" charset="-127"/>
          </a:endParaRPr>
        </a:p>
      </dsp:txBody>
      <dsp:txXfrm>
        <a:off x="2631540" y="2305725"/>
        <a:ext cx="5424688" cy="743379"/>
      </dsp:txXfrm>
    </dsp:sp>
    <dsp:sp modelId="{16A10ED2-B1A1-4867-BD2C-BB7C8A2D417C}">
      <dsp:nvSpPr>
        <dsp:cNvPr id="0" name=""/>
        <dsp:cNvSpPr/>
      </dsp:nvSpPr>
      <dsp:spPr>
        <a:xfrm>
          <a:off x="112468" y="2181828"/>
          <a:ext cx="2519072" cy="991172"/>
        </a:xfrm>
        <a:prstGeom prst="roundRect">
          <a:avLst/>
        </a:prstGeom>
        <a:solidFill>
          <a:schemeClr val="accent5">
            <a:hueOff val="-559910"/>
            <a:satOff val="30431"/>
            <a:lumOff val="-5621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8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인지프로그램</a:t>
          </a:r>
          <a:endParaRPr lang="ko-KR" altLang="en-US" sz="2800" kern="1200" dirty="0">
            <a:latin typeface="HY강B" panose="02030600000101010101" pitchFamily="18" charset="-127"/>
            <a:ea typeface="HY강B" panose="02030600000101010101" pitchFamily="18" charset="-127"/>
          </a:endParaRPr>
        </a:p>
      </dsp:txBody>
      <dsp:txXfrm>
        <a:off x="160853" y="2230213"/>
        <a:ext cx="2422302" cy="894402"/>
      </dsp:txXfrm>
    </dsp:sp>
    <dsp:sp modelId="{521EE9F1-E670-4DC4-A8AD-8C03B8A52EAD}">
      <dsp:nvSpPr>
        <dsp:cNvPr id="0" name=""/>
        <dsp:cNvSpPr/>
      </dsp:nvSpPr>
      <dsp:spPr>
        <a:xfrm>
          <a:off x="2631540" y="3272117"/>
          <a:ext cx="5796377" cy="991172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353490"/>
            <a:satOff val="24994"/>
            <a:lumOff val="61"/>
            <a:alphaOff val="0"/>
          </a:schemeClr>
        </a:solidFill>
        <a:ln w="34925" cap="flat" cmpd="sng" algn="in">
          <a:solidFill>
            <a:schemeClr val="accent5">
              <a:tint val="40000"/>
              <a:alpha val="90000"/>
              <a:hueOff val="-1353490"/>
              <a:satOff val="24994"/>
              <a:lumOff val="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9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송영 순서에 맞춰 어르신의 이름을 호명하여 칭찬 도장을 찍어드리며 송영 시 안전사고에 대처한다</a:t>
          </a:r>
          <a:r>
            <a:rPr lang="en-US" altLang="ko-KR" sz="19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.</a:t>
          </a:r>
          <a:endParaRPr lang="ko-KR" altLang="en-US" sz="1900" kern="1200" dirty="0">
            <a:latin typeface="HY강B" panose="02030600000101010101" pitchFamily="18" charset="-127"/>
            <a:ea typeface="HY강B" panose="02030600000101010101" pitchFamily="18" charset="-127"/>
          </a:endParaRPr>
        </a:p>
      </dsp:txBody>
      <dsp:txXfrm>
        <a:off x="2631540" y="3396014"/>
        <a:ext cx="5424688" cy="743379"/>
      </dsp:txXfrm>
    </dsp:sp>
    <dsp:sp modelId="{B721FCFB-BCAC-4E2A-9C96-57D5B9E4CAD3}">
      <dsp:nvSpPr>
        <dsp:cNvPr id="0" name=""/>
        <dsp:cNvSpPr/>
      </dsp:nvSpPr>
      <dsp:spPr>
        <a:xfrm>
          <a:off x="112468" y="3272117"/>
          <a:ext cx="2519072" cy="991172"/>
        </a:xfrm>
        <a:prstGeom prst="roundRect">
          <a:avLst/>
        </a:prstGeom>
        <a:solidFill>
          <a:schemeClr val="accent5">
            <a:hueOff val="-839865"/>
            <a:satOff val="45647"/>
            <a:lumOff val="-8432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800" kern="1200" smtClean="0">
              <a:latin typeface="HY강B" panose="02030600000101010101" pitchFamily="18" charset="-127"/>
              <a:ea typeface="HY강B" panose="02030600000101010101" pitchFamily="18" charset="-127"/>
            </a:rPr>
            <a:t>송영서비스</a:t>
          </a:r>
          <a:endParaRPr lang="ko-KR" altLang="en-US" sz="2800" kern="1200" dirty="0">
            <a:latin typeface="HY강B" panose="02030600000101010101" pitchFamily="18" charset="-127"/>
            <a:ea typeface="HY강B" panose="02030600000101010101" pitchFamily="18" charset="-127"/>
          </a:endParaRPr>
        </a:p>
      </dsp:txBody>
      <dsp:txXfrm>
        <a:off x="160853" y="3320502"/>
        <a:ext cx="2422302" cy="8944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52B7C-1320-44E1-A786-1A8A5281289C}">
      <dsp:nvSpPr>
        <dsp:cNvPr id="0" name=""/>
        <dsp:cNvSpPr/>
      </dsp:nvSpPr>
      <dsp:spPr>
        <a:xfrm>
          <a:off x="992" y="194138"/>
          <a:ext cx="3869531" cy="23217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매일 지속적인 서비스이</a:t>
          </a:r>
          <a:r>
            <a:rPr lang="ko-KR" altLang="en-US" sz="24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용</a:t>
          </a:r>
          <a:endParaRPr lang="ko-KR" altLang="en-US" sz="2400" kern="1200" dirty="0"/>
        </a:p>
      </dsp:txBody>
      <dsp:txXfrm>
        <a:off x="992" y="194138"/>
        <a:ext cx="3869531" cy="2321718"/>
      </dsp:txXfrm>
    </dsp:sp>
    <dsp:sp modelId="{7348A2AA-B24A-459C-BFC1-9EBADC557E6B}">
      <dsp:nvSpPr>
        <dsp:cNvPr id="0" name=""/>
        <dsp:cNvSpPr/>
      </dsp:nvSpPr>
      <dsp:spPr>
        <a:xfrm>
          <a:off x="4257476" y="194138"/>
          <a:ext cx="3869531" cy="23217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신체 프로그램에 대한 </a:t>
          </a:r>
          <a:endParaRPr lang="en-US" altLang="ko-KR" sz="2400" kern="1200" dirty="0" smtClean="0">
            <a:latin typeface="HY강B" panose="02030600000101010101" pitchFamily="18" charset="-127"/>
            <a:ea typeface="HY강B" panose="02030600000101010101" pitchFamily="18" charset="-127"/>
          </a:endParaRPr>
        </a:p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참여도 높이고 </a:t>
          </a:r>
          <a:endParaRPr lang="en-US" altLang="ko-KR" sz="2400" kern="1200" dirty="0" smtClean="0">
            <a:latin typeface="HY강B" panose="02030600000101010101" pitchFamily="18" charset="-127"/>
            <a:ea typeface="HY강B" panose="02030600000101010101" pitchFamily="18" charset="-127"/>
          </a:endParaRPr>
        </a:p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신체기능 유지</a:t>
          </a:r>
          <a:r>
            <a:rPr lang="en-US" altLang="ko-KR" sz="24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.</a:t>
          </a:r>
          <a:r>
            <a:rPr lang="ko-KR" altLang="en-US" sz="24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증진</a:t>
          </a:r>
          <a:endParaRPr lang="ko-KR" altLang="en-US" sz="2400" kern="1200" dirty="0"/>
        </a:p>
      </dsp:txBody>
      <dsp:txXfrm>
        <a:off x="4257476" y="194138"/>
        <a:ext cx="3869531" cy="2321718"/>
      </dsp:txXfrm>
    </dsp:sp>
    <dsp:sp modelId="{0AC22DB3-135C-4AD4-B8AB-67A71C5D916B}">
      <dsp:nvSpPr>
        <dsp:cNvPr id="0" name=""/>
        <dsp:cNvSpPr/>
      </dsp:nvSpPr>
      <dsp:spPr>
        <a:xfrm>
          <a:off x="992" y="2902810"/>
          <a:ext cx="3869531" cy="23217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인지 프로그램에 대한 </a:t>
          </a:r>
          <a:endParaRPr lang="en-US" altLang="ko-KR" sz="2400" kern="1200" dirty="0" smtClean="0">
            <a:latin typeface="HY강B" panose="02030600000101010101" pitchFamily="18" charset="-127"/>
            <a:ea typeface="HY강B" panose="02030600000101010101" pitchFamily="18" charset="-127"/>
          </a:endParaRPr>
        </a:p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수행도 높이고 </a:t>
          </a:r>
          <a:endParaRPr lang="en-US" altLang="ko-KR" sz="2400" kern="1200" dirty="0" smtClean="0">
            <a:latin typeface="HY강B" panose="02030600000101010101" pitchFamily="18" charset="-127"/>
            <a:ea typeface="HY강B" panose="02030600000101010101" pitchFamily="18" charset="-127"/>
          </a:endParaRPr>
        </a:p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인지기능 유지</a:t>
          </a:r>
          <a:r>
            <a:rPr lang="en-US" altLang="ko-KR" sz="24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.</a:t>
          </a:r>
          <a:r>
            <a:rPr lang="ko-KR" altLang="en-US" sz="24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향상</a:t>
          </a:r>
          <a:endParaRPr lang="ko-KR" altLang="en-US" sz="2400" kern="1200" dirty="0"/>
        </a:p>
      </dsp:txBody>
      <dsp:txXfrm>
        <a:off x="992" y="2902810"/>
        <a:ext cx="3869531" cy="2321718"/>
      </dsp:txXfrm>
    </dsp:sp>
    <dsp:sp modelId="{90B07856-7931-453A-94B3-4561D5814C27}">
      <dsp:nvSpPr>
        <dsp:cNvPr id="0" name=""/>
        <dsp:cNvSpPr/>
      </dsp:nvSpPr>
      <dsp:spPr>
        <a:xfrm>
          <a:off x="4257476" y="2902810"/>
          <a:ext cx="3869531" cy="23217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>
              <a:latin typeface="HY강B" panose="02030600000101010101" pitchFamily="18" charset="-127"/>
              <a:ea typeface="HY강B" panose="02030600000101010101" pitchFamily="18" charset="-127"/>
            </a:rPr>
            <a:t>안전한 송영서비스</a:t>
          </a:r>
          <a:endParaRPr lang="ko-KR" altLang="en-US" sz="2400" kern="1200" dirty="0"/>
        </a:p>
      </dsp:txBody>
      <dsp:txXfrm>
        <a:off x="4257476" y="2902810"/>
        <a:ext cx="3869531" cy="2321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BDF68E2-58F2-4D09-BE8B-E3BD06533059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96343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65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41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495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EBB0C4-6273-4C6E-B9BD-2EDC30F1CD52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5075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6260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9204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558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931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ABBEA6-7C60-4B02-AE87-00D78D8422AF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379180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CAD897-D46E-4AD2-BD9B-49DD3E640873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87808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3136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hf sldNum="0" hdr="0" ftr="0" dt="0"/>
  <p:txStyles>
    <p:titleStyle>
      <a:lvl1pPr algn="l" defTabSz="914400" rtl="0" eaLnBrk="1" latinLnBrk="1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1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7" y="2753188"/>
            <a:ext cx="5386552" cy="4104812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00398" y="1423448"/>
            <a:ext cx="10364633" cy="4025245"/>
          </a:xfrm>
        </p:spPr>
        <p:txBody>
          <a:bodyPr>
            <a:normAutofit/>
          </a:bodyPr>
          <a:lstStyle/>
          <a:p>
            <a:r>
              <a:rPr lang="en-US" altLang="ko-KR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“</a:t>
            </a:r>
            <a:r>
              <a:rPr lang="ko-KR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행복저축 건강저축</a:t>
            </a:r>
            <a:r>
              <a:rPr lang="en-US" altLang="ko-K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”</a:t>
            </a:r>
            <a:r>
              <a:rPr lang="en-US" altLang="ko-KR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/>
            </a:r>
            <a:br>
              <a:rPr lang="en-US" altLang="ko-KR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</a:br>
            <a:r>
              <a:rPr lang="en-US" altLang="ko-KR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/>
            </a:r>
            <a:br>
              <a:rPr lang="en-US" altLang="ko-KR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</a:br>
            <a:r>
              <a:rPr lang="en-US" altLang="ko-KR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/>
            </a:r>
            <a:br>
              <a:rPr lang="en-US" altLang="ko-KR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</a:br>
            <a:endParaRPr lang="ko-KR" altLang="en-US" sz="5400" dirty="0">
              <a:solidFill>
                <a:schemeClr val="tx1">
                  <a:lumMod val="95000"/>
                  <a:lumOff val="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705" y="4999909"/>
            <a:ext cx="626588" cy="620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59457" y="5097529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효덕데이케어센터</a:t>
            </a:r>
            <a:endParaRPr lang="ko-KR" altLang="en-US" sz="28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5890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099374" y="1291471"/>
            <a:ext cx="3259266" cy="725864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신체프로그램</a:t>
            </a:r>
            <a:endParaRPr lang="ko-KR" altLang="en-US" sz="28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9836" y="5871129"/>
            <a:ext cx="8512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워커와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200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슈마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복지용구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를 사용하여 신체프로그램에 참여하도록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유도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endParaRPr lang="en-US" altLang="ko-KR" sz="2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→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“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운동하셔야 귀가시간에 </a:t>
            </a:r>
            <a:r>
              <a:rPr lang="ko-KR" altLang="en-US" sz="200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도장받으셔요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~”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129" y="2380155"/>
            <a:ext cx="2365674" cy="313717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826" y="2374735"/>
            <a:ext cx="2356063" cy="3148017"/>
          </a:xfrm>
          <a:prstGeom prst="rect">
            <a:avLst/>
          </a:prstGeom>
        </p:spPr>
      </p:pic>
      <p:sp>
        <p:nvSpPr>
          <p:cNvPr id="9" name="하트 8"/>
          <p:cNvSpPr/>
          <p:nvPr/>
        </p:nvSpPr>
        <p:spPr>
          <a:xfrm>
            <a:off x="7456603" y="3769633"/>
            <a:ext cx="388812" cy="358218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하트 9"/>
          <p:cNvSpPr/>
          <p:nvPr/>
        </p:nvSpPr>
        <p:spPr>
          <a:xfrm>
            <a:off x="8419709" y="3152188"/>
            <a:ext cx="545181" cy="502283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2193687" y="2776441"/>
            <a:ext cx="545181" cy="502283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하트 11"/>
          <p:cNvSpPr/>
          <p:nvPr/>
        </p:nvSpPr>
        <p:spPr>
          <a:xfrm>
            <a:off x="3485405" y="3237156"/>
            <a:ext cx="360732" cy="332348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122227" y="3719963"/>
            <a:ext cx="2559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자립하여 거동이 가능한 어르신은 </a:t>
            </a:r>
            <a:r>
              <a:rPr lang="ko-KR" altLang="en-US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워커를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사용한 운동을 할 수 있도록 유도</a:t>
            </a:r>
            <a:endParaRPr lang="en-US" altLang="ko-KR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53489" y="3719963"/>
            <a:ext cx="2462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거동이 불안정한 어르신은 </a:t>
            </a:r>
            <a:r>
              <a:rPr lang="ko-KR" altLang="en-US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슈마를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사용하여 운동을 할 수 있도록 유도</a:t>
            </a:r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929691" y="174781"/>
            <a:ext cx="891622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04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칭찬통장</a:t>
            </a:r>
            <a:r>
              <a:rPr lang="en-US" altLang="ko-KR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급여제공</a:t>
            </a:r>
            <a:r>
              <a:rPr lang="en-US" altLang="ko-KR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진행 방법 및 내용</a:t>
            </a:r>
            <a:endParaRPr lang="en-US" altLang="ko-KR" sz="3600" b="1" dirty="0">
              <a:solidFill>
                <a:schemeClr val="accent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996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099374" y="1291471"/>
            <a:ext cx="3259266" cy="725864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신체프로그램</a:t>
            </a:r>
            <a:endParaRPr lang="ko-KR" altLang="en-US" sz="28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929691" y="174781"/>
            <a:ext cx="891622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04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칭찬통장</a:t>
            </a:r>
            <a:r>
              <a:rPr lang="en-US" altLang="ko-KR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급여제공</a:t>
            </a:r>
            <a:r>
              <a:rPr lang="en-US" altLang="ko-KR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진행 방법 및 내용</a:t>
            </a:r>
            <a:endParaRPr lang="en-US" altLang="ko-KR" sz="3600" b="1" dirty="0">
              <a:solidFill>
                <a:schemeClr val="accent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517" y="2337846"/>
            <a:ext cx="3596973" cy="2677605"/>
          </a:xfrm>
          <a:prstGeom prst="rect">
            <a:avLst/>
          </a:prstGeom>
        </p:spPr>
      </p:pic>
      <p:sp>
        <p:nvSpPr>
          <p:cNvPr id="7" name="하트 6"/>
          <p:cNvSpPr/>
          <p:nvPr/>
        </p:nvSpPr>
        <p:spPr>
          <a:xfrm>
            <a:off x="3063712" y="2592371"/>
            <a:ext cx="659876" cy="659876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하트 16"/>
          <p:cNvSpPr/>
          <p:nvPr/>
        </p:nvSpPr>
        <p:spPr>
          <a:xfrm>
            <a:off x="2285948" y="3601233"/>
            <a:ext cx="301463" cy="301463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1166517" y="5335962"/>
            <a:ext cx="38108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스스로 밴드를 늘리기 어려운 어르신은 선생님이 옆에서 보조하여 </a:t>
            </a:r>
            <a:r>
              <a:rPr lang="ko-KR" altLang="en-US" smtClean="0">
                <a:latin typeface="HY강B" panose="02030600000101010101" pitchFamily="18" charset="-127"/>
                <a:ea typeface="HY강B" panose="02030600000101010101" pitchFamily="18" charset="-127"/>
              </a:rPr>
              <a:t>함께 참여할 수 있도록 함</a:t>
            </a:r>
            <a:endParaRPr lang="en-US" altLang="ko-KR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83" y="2337846"/>
            <a:ext cx="2706090" cy="2677605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537" y="2337846"/>
            <a:ext cx="2804182" cy="2677605"/>
          </a:xfrm>
          <a:prstGeom prst="rect">
            <a:avLst/>
          </a:prstGeom>
        </p:spPr>
      </p:pic>
      <p:sp>
        <p:nvSpPr>
          <p:cNvPr id="22" name="직사각형 21"/>
          <p:cNvSpPr/>
          <p:nvPr/>
        </p:nvSpPr>
        <p:spPr>
          <a:xfrm>
            <a:off x="5476137" y="5335962"/>
            <a:ext cx="58745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순환운동기구의 사용법을 정확하게 모르는 어르신에게는 순환운동기구 사용법을 설명해드린 후 참여할 수 있도록 함 </a:t>
            </a:r>
            <a:endParaRPr lang="en-US" altLang="ko-KR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3" name="하트 22"/>
          <p:cNvSpPr/>
          <p:nvPr/>
        </p:nvSpPr>
        <p:spPr>
          <a:xfrm>
            <a:off x="6755825" y="2771577"/>
            <a:ext cx="301463" cy="301463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하트 23"/>
          <p:cNvSpPr/>
          <p:nvPr/>
        </p:nvSpPr>
        <p:spPr>
          <a:xfrm>
            <a:off x="7253973" y="2559423"/>
            <a:ext cx="400592" cy="40059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하트 24"/>
          <p:cNvSpPr/>
          <p:nvPr/>
        </p:nvSpPr>
        <p:spPr>
          <a:xfrm>
            <a:off x="8810934" y="2834629"/>
            <a:ext cx="476821" cy="476821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하트 25"/>
          <p:cNvSpPr/>
          <p:nvPr/>
        </p:nvSpPr>
        <p:spPr>
          <a:xfrm>
            <a:off x="10762215" y="2510319"/>
            <a:ext cx="522515" cy="522515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7902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982907" y="3031805"/>
            <a:ext cx="40268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대상 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: 5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등급 어르신</a:t>
            </a:r>
            <a:endParaRPr lang="en-US" altLang="ko-KR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endParaRPr lang="en-US" altLang="ko-KR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목표 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한글을 </a:t>
            </a:r>
            <a:r>
              <a:rPr lang="ko-KR" altLang="en-US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따라쓰고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외우며 기억할 수 있도록 도움</a:t>
            </a:r>
            <a:endParaRPr lang="en-US" altLang="ko-KR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endParaRPr lang="en-US" altLang="ko-KR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기대효과 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인지능력이 향상되고 어르신 상태에 따라 </a:t>
            </a:r>
            <a:r>
              <a:rPr lang="ko-KR" altLang="en-US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활동지를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제공하므로 </a:t>
            </a:r>
            <a:r>
              <a:rPr lang="ko-KR" altLang="en-US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수행도와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참여도가 높아질 수 있음</a:t>
            </a:r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74" y="2212632"/>
            <a:ext cx="6508057" cy="4498203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/>
        </p:nvSpPr>
        <p:spPr>
          <a:xfrm>
            <a:off x="1099374" y="1291471"/>
            <a:ext cx="3259266" cy="725864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인지프로그램</a:t>
            </a:r>
            <a:endParaRPr lang="ko-KR" altLang="en-US" sz="28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929691" y="174781"/>
            <a:ext cx="891622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04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칭찬통장</a:t>
            </a:r>
            <a:r>
              <a:rPr lang="en-US" altLang="ko-KR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급여제공</a:t>
            </a:r>
            <a:r>
              <a:rPr lang="en-US" altLang="ko-KR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진행 방법 및 내용</a:t>
            </a:r>
            <a:endParaRPr lang="en-US" altLang="ko-KR" sz="3600" b="1" dirty="0">
              <a:solidFill>
                <a:schemeClr val="accent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804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74" y="2212632"/>
            <a:ext cx="6508057" cy="44923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82907" y="3031805"/>
            <a:ext cx="40268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대상 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: 5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등급 외 유학 어르신</a:t>
            </a:r>
            <a:endParaRPr lang="en-US" altLang="ko-KR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endParaRPr lang="en-US" altLang="ko-KR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목표 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한글을 </a:t>
            </a:r>
            <a:r>
              <a:rPr lang="ko-KR" altLang="en-US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따라쓰고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외우며 기억할 수 있도록 도움</a:t>
            </a:r>
            <a:endParaRPr lang="en-US" altLang="ko-KR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endParaRPr lang="en-US" altLang="ko-KR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기대효과 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인지능력이 향상되고 어르신 상태에 따라 </a:t>
            </a:r>
            <a:r>
              <a:rPr lang="ko-KR" altLang="en-US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활동지를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제공하므로 </a:t>
            </a:r>
            <a:r>
              <a:rPr lang="ko-KR" altLang="en-US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수행도와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참여도가 높아질 수 있음</a:t>
            </a:r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99374" y="1291471"/>
            <a:ext cx="3259266" cy="725864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인지프로그램</a:t>
            </a:r>
            <a:endParaRPr lang="ko-KR" altLang="en-US" sz="28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29691" y="174781"/>
            <a:ext cx="891622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04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칭찬통장</a:t>
            </a:r>
            <a:r>
              <a:rPr lang="en-US" altLang="ko-KR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급여제공</a:t>
            </a:r>
            <a:r>
              <a:rPr lang="en-US" altLang="ko-KR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진행 방법 및 내용</a:t>
            </a:r>
            <a:endParaRPr lang="en-US" altLang="ko-KR" sz="3600" b="1" dirty="0">
              <a:solidFill>
                <a:schemeClr val="accent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989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74" y="2212632"/>
            <a:ext cx="6506538" cy="44923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82907" y="3031805"/>
            <a:ext cx="40268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대상 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: 5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등급 외 무학 어르신</a:t>
            </a:r>
            <a:endParaRPr lang="en-US" altLang="ko-KR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endParaRPr lang="en-US" altLang="ko-KR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목표 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한글을 </a:t>
            </a:r>
            <a:r>
              <a:rPr lang="ko-KR" altLang="en-US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따라쓰고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외우며 기억할 수 있도록 도움</a:t>
            </a:r>
            <a:endParaRPr lang="en-US" altLang="ko-KR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endParaRPr lang="en-US" altLang="ko-KR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기대효과 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인지능력이 향상되고 어르신 상태에 따라 </a:t>
            </a:r>
            <a:r>
              <a:rPr lang="ko-KR" altLang="en-US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활동지를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제공하므로 </a:t>
            </a:r>
            <a:r>
              <a:rPr lang="ko-KR" altLang="en-US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수행도와</a:t>
            </a:r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참여도가 높아질 수 있음</a:t>
            </a:r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99374" y="1291471"/>
            <a:ext cx="3259266" cy="725864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인지프로그램</a:t>
            </a:r>
            <a:endParaRPr lang="ko-KR" altLang="en-US" sz="28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929691" y="174781"/>
            <a:ext cx="891622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04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칭찬통장</a:t>
            </a:r>
            <a:r>
              <a:rPr lang="en-US" altLang="ko-KR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급여제공</a:t>
            </a:r>
            <a:r>
              <a:rPr lang="en-US" altLang="ko-KR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진행 방법 및 내용</a:t>
            </a:r>
            <a:endParaRPr lang="en-US" altLang="ko-KR" sz="3600" b="1" dirty="0">
              <a:solidFill>
                <a:schemeClr val="accent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9380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36703" y="5644358"/>
            <a:ext cx="9769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귀가차량 탑승 전 이름을 호명하면 오늘 참여한 프로그램에 대해 이야기하고 도장을 받은 후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대기순대로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차량에 탑승할 수 있도록 함</a:t>
            </a:r>
            <a:endParaRPr lang="en-US" altLang="ko-KR" sz="2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→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칭찬도장을 받지 못하면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차량에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탑승할 수 없음</a:t>
            </a:r>
            <a:endParaRPr lang="en-US" altLang="ko-KR" sz="2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74" y="2499962"/>
            <a:ext cx="3863417" cy="2897563"/>
          </a:xfrm>
          <a:prstGeom prst="rect">
            <a:avLst/>
          </a:prstGeom>
        </p:spPr>
      </p:pic>
      <p:sp>
        <p:nvSpPr>
          <p:cNvPr id="9" name="하트 8"/>
          <p:cNvSpPr/>
          <p:nvPr/>
        </p:nvSpPr>
        <p:spPr>
          <a:xfrm>
            <a:off x="1545997" y="3525625"/>
            <a:ext cx="311084" cy="282804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하트 9"/>
          <p:cNvSpPr/>
          <p:nvPr/>
        </p:nvSpPr>
        <p:spPr>
          <a:xfrm>
            <a:off x="3409364" y="3808429"/>
            <a:ext cx="311084" cy="282804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3031082" y="3807340"/>
            <a:ext cx="311084" cy="282804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1099374" y="1291471"/>
            <a:ext cx="3259266" cy="725864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송영서비스</a:t>
            </a:r>
            <a:endParaRPr lang="ko-KR" altLang="en-US" sz="28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929691" y="174781"/>
            <a:ext cx="891622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04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칭찬통장</a:t>
            </a:r>
            <a:r>
              <a:rPr lang="en-US" altLang="ko-KR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급여제공</a:t>
            </a:r>
            <a:r>
              <a:rPr lang="en-US" altLang="ko-KR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진행 방법 및 내용</a:t>
            </a:r>
            <a:endParaRPr lang="en-US" altLang="ko-KR" sz="3600" b="1" dirty="0">
              <a:solidFill>
                <a:schemeClr val="accent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372" y="2470593"/>
            <a:ext cx="3863417" cy="2897563"/>
          </a:xfrm>
          <a:prstGeom prst="rect">
            <a:avLst/>
          </a:prstGeom>
        </p:spPr>
      </p:pic>
      <p:sp>
        <p:nvSpPr>
          <p:cNvPr id="14" name="하트 13"/>
          <p:cNvSpPr/>
          <p:nvPr/>
        </p:nvSpPr>
        <p:spPr>
          <a:xfrm>
            <a:off x="2781270" y="4090144"/>
            <a:ext cx="466626" cy="424206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하트 14"/>
          <p:cNvSpPr/>
          <p:nvPr/>
        </p:nvSpPr>
        <p:spPr>
          <a:xfrm>
            <a:off x="4118256" y="3044048"/>
            <a:ext cx="453744" cy="412495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하트 15"/>
          <p:cNvSpPr/>
          <p:nvPr/>
        </p:nvSpPr>
        <p:spPr>
          <a:xfrm>
            <a:off x="8517065" y="2765808"/>
            <a:ext cx="428972" cy="42897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8422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099374" y="1291471"/>
            <a:ext cx="3026004" cy="725864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칭찬통장 보상</a:t>
            </a:r>
            <a:endParaRPr lang="ko-KR" altLang="en-US" sz="28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5485" y="5597223"/>
            <a:ext cx="10180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매월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1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회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칭찬 통장 도장 개수에 따라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선물을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제공한다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최우수상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우수상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200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아차상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참가상 등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74" y="2297321"/>
            <a:ext cx="4572000" cy="306705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187" y="2318654"/>
            <a:ext cx="4430147" cy="302438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35900">
            <a:off x="8038594" y="1320592"/>
            <a:ext cx="3614640" cy="2090394"/>
          </a:xfrm>
          <a:prstGeom prst="rect">
            <a:avLst/>
          </a:prstGeom>
        </p:spPr>
      </p:pic>
      <p:sp>
        <p:nvSpPr>
          <p:cNvPr id="14" name="하트 13"/>
          <p:cNvSpPr/>
          <p:nvPr/>
        </p:nvSpPr>
        <p:spPr>
          <a:xfrm>
            <a:off x="1636703" y="2834440"/>
            <a:ext cx="851551" cy="797336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하트 14"/>
          <p:cNvSpPr/>
          <p:nvPr/>
        </p:nvSpPr>
        <p:spPr>
          <a:xfrm>
            <a:off x="3686844" y="2710088"/>
            <a:ext cx="877068" cy="797336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하트 15"/>
          <p:cNvSpPr/>
          <p:nvPr/>
        </p:nvSpPr>
        <p:spPr>
          <a:xfrm>
            <a:off x="6473720" y="3602136"/>
            <a:ext cx="311084" cy="282804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하트 16"/>
          <p:cNvSpPr/>
          <p:nvPr/>
        </p:nvSpPr>
        <p:spPr>
          <a:xfrm>
            <a:off x="6874893" y="3518402"/>
            <a:ext cx="311084" cy="282804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하트 17"/>
          <p:cNvSpPr/>
          <p:nvPr/>
        </p:nvSpPr>
        <p:spPr>
          <a:xfrm>
            <a:off x="7336055" y="3527829"/>
            <a:ext cx="311084" cy="282804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하트 18"/>
          <p:cNvSpPr/>
          <p:nvPr/>
        </p:nvSpPr>
        <p:spPr>
          <a:xfrm>
            <a:off x="7709142" y="3592540"/>
            <a:ext cx="311084" cy="282804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하트 19"/>
          <p:cNvSpPr/>
          <p:nvPr/>
        </p:nvSpPr>
        <p:spPr>
          <a:xfrm>
            <a:off x="8065768" y="3602136"/>
            <a:ext cx="311084" cy="282804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하트 20"/>
          <p:cNvSpPr/>
          <p:nvPr/>
        </p:nvSpPr>
        <p:spPr>
          <a:xfrm>
            <a:off x="8281952" y="3337933"/>
            <a:ext cx="311084" cy="282804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하트 21"/>
          <p:cNvSpPr/>
          <p:nvPr/>
        </p:nvSpPr>
        <p:spPr>
          <a:xfrm>
            <a:off x="8472406" y="3620652"/>
            <a:ext cx="311084" cy="282804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하트 22"/>
          <p:cNvSpPr/>
          <p:nvPr/>
        </p:nvSpPr>
        <p:spPr>
          <a:xfrm>
            <a:off x="8944564" y="3612158"/>
            <a:ext cx="311084" cy="282804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하트 23"/>
          <p:cNvSpPr/>
          <p:nvPr/>
        </p:nvSpPr>
        <p:spPr>
          <a:xfrm>
            <a:off x="9293356" y="3592540"/>
            <a:ext cx="311084" cy="282804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하트 24"/>
          <p:cNvSpPr/>
          <p:nvPr/>
        </p:nvSpPr>
        <p:spPr>
          <a:xfrm>
            <a:off x="9657816" y="3602136"/>
            <a:ext cx="311084" cy="282804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하트 25"/>
          <p:cNvSpPr/>
          <p:nvPr/>
        </p:nvSpPr>
        <p:spPr>
          <a:xfrm>
            <a:off x="10041533" y="3527829"/>
            <a:ext cx="311084" cy="282804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하트 26"/>
          <p:cNvSpPr/>
          <p:nvPr/>
        </p:nvSpPr>
        <p:spPr>
          <a:xfrm>
            <a:off x="10315550" y="3721037"/>
            <a:ext cx="311084" cy="282804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하트 27"/>
          <p:cNvSpPr/>
          <p:nvPr/>
        </p:nvSpPr>
        <p:spPr>
          <a:xfrm>
            <a:off x="8240165" y="1617497"/>
            <a:ext cx="251096" cy="228269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하트 28"/>
          <p:cNvSpPr/>
          <p:nvPr/>
        </p:nvSpPr>
        <p:spPr>
          <a:xfrm>
            <a:off x="8575319" y="1723535"/>
            <a:ext cx="251096" cy="228269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하트 29"/>
          <p:cNvSpPr/>
          <p:nvPr/>
        </p:nvSpPr>
        <p:spPr>
          <a:xfrm>
            <a:off x="8925139" y="1874195"/>
            <a:ext cx="251096" cy="228269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하트 30"/>
          <p:cNvSpPr/>
          <p:nvPr/>
        </p:nvSpPr>
        <p:spPr>
          <a:xfrm>
            <a:off x="9223010" y="2025662"/>
            <a:ext cx="251096" cy="228269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하트 31"/>
          <p:cNvSpPr/>
          <p:nvPr/>
        </p:nvSpPr>
        <p:spPr>
          <a:xfrm>
            <a:off x="9208916" y="2355986"/>
            <a:ext cx="251096" cy="228269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하트 32"/>
          <p:cNvSpPr/>
          <p:nvPr/>
        </p:nvSpPr>
        <p:spPr>
          <a:xfrm>
            <a:off x="9478892" y="2147445"/>
            <a:ext cx="251096" cy="228269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하트 33"/>
          <p:cNvSpPr/>
          <p:nvPr/>
        </p:nvSpPr>
        <p:spPr>
          <a:xfrm>
            <a:off x="9793533" y="2147444"/>
            <a:ext cx="251096" cy="228269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하트 34"/>
          <p:cNvSpPr/>
          <p:nvPr/>
        </p:nvSpPr>
        <p:spPr>
          <a:xfrm>
            <a:off x="10382753" y="2241851"/>
            <a:ext cx="251096" cy="228269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하트 35"/>
          <p:cNvSpPr/>
          <p:nvPr/>
        </p:nvSpPr>
        <p:spPr>
          <a:xfrm>
            <a:off x="10049415" y="2183186"/>
            <a:ext cx="251096" cy="228269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하트 36"/>
          <p:cNvSpPr/>
          <p:nvPr/>
        </p:nvSpPr>
        <p:spPr>
          <a:xfrm>
            <a:off x="11139070" y="2318654"/>
            <a:ext cx="365932" cy="332665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하트 37"/>
          <p:cNvSpPr/>
          <p:nvPr/>
        </p:nvSpPr>
        <p:spPr>
          <a:xfrm>
            <a:off x="10785489" y="2266754"/>
            <a:ext cx="251096" cy="228269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하트 38"/>
          <p:cNvSpPr/>
          <p:nvPr/>
        </p:nvSpPr>
        <p:spPr>
          <a:xfrm>
            <a:off x="9850607" y="2562898"/>
            <a:ext cx="251096" cy="228269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하트 39"/>
          <p:cNvSpPr/>
          <p:nvPr/>
        </p:nvSpPr>
        <p:spPr>
          <a:xfrm>
            <a:off x="10659941" y="2673962"/>
            <a:ext cx="251096" cy="228269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929691" y="174781"/>
            <a:ext cx="891622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04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칭찬통장</a:t>
            </a:r>
            <a:r>
              <a:rPr lang="en-US" altLang="ko-KR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급여제공</a:t>
            </a:r>
            <a:r>
              <a:rPr lang="en-US" altLang="ko-KR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진행 방법 및 내용</a:t>
            </a:r>
            <a:endParaRPr lang="en-US" altLang="ko-KR" sz="3600" b="1" dirty="0">
              <a:solidFill>
                <a:schemeClr val="accent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414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35099" y="1300564"/>
            <a:ext cx="5054733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효덕데이케어센터</a:t>
            </a:r>
            <a:r>
              <a:rPr lang="ko-KR" altLang="en-US" sz="2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어르신 평가</a:t>
            </a:r>
            <a:endParaRPr lang="ko-KR" altLang="en-US" sz="28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1115501" y="2151113"/>
            <a:ext cx="10536027" cy="4458648"/>
            <a:chOff x="1115501" y="2151113"/>
            <a:chExt cx="10536027" cy="4458648"/>
          </a:xfrm>
        </p:grpSpPr>
        <p:sp>
          <p:nvSpPr>
            <p:cNvPr id="3" name="모서리가 둥근 사각형 설명선 2"/>
            <p:cNvSpPr/>
            <p:nvPr/>
          </p:nvSpPr>
          <p:spPr>
            <a:xfrm>
              <a:off x="8455841" y="2151113"/>
              <a:ext cx="3195687" cy="1308524"/>
            </a:xfrm>
            <a:prstGeom prst="wedgeRoundRectCallout">
              <a:avLst>
                <a:gd name="adj1" fmla="val -60269"/>
                <a:gd name="adj2" fmla="val 39169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결석하면 이제는 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칭찬도장을 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못 받으니 출석 잘 해야겠어</a:t>
              </a:r>
              <a:endParaRPr lang="en-US" altLang="ko-KR" sz="1600" dirty="0" smtClean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algn="ctr"/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-</a:t>
              </a:r>
              <a:r>
                <a:rPr lang="ko-KR" altLang="en-US" sz="1600" dirty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한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OO </a:t>
              </a:r>
              <a:r>
                <a:rPr lang="ko-KR" altLang="en-US" sz="1600" dirty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어르신 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(79) -</a:t>
              </a:r>
              <a:endParaRPr lang="en-US" altLang="ko-KR" sz="1600" dirty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2" name="모서리가 둥근 사각형 설명선 11"/>
            <p:cNvSpPr/>
            <p:nvPr/>
          </p:nvSpPr>
          <p:spPr>
            <a:xfrm>
              <a:off x="1115501" y="2151113"/>
              <a:ext cx="3195687" cy="1308524"/>
            </a:xfrm>
            <a:prstGeom prst="wedgeRoundRectCallout">
              <a:avLst>
                <a:gd name="adj1" fmla="val 59495"/>
                <a:gd name="adj2" fmla="val 40609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항상 휠체어만 타고 다녔지 내가 이렇게 걸을 수 있을 거라는 생각은 안 해 봤어</a:t>
              </a:r>
              <a:endParaRPr lang="en-US" altLang="ko-KR" sz="1600" dirty="0" smtClean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algn="ctr"/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-</a:t>
              </a:r>
              <a:r>
                <a:rPr lang="ko-KR" altLang="en-US" sz="1600" dirty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OO 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어르신 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(78) -</a:t>
              </a:r>
              <a:endParaRPr lang="en-US" altLang="ko-KR" sz="1600" dirty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3" name="모서리가 둥근 사각형 설명선 12"/>
            <p:cNvSpPr/>
            <p:nvPr/>
          </p:nvSpPr>
          <p:spPr>
            <a:xfrm>
              <a:off x="1115501" y="3726175"/>
              <a:ext cx="3195687" cy="1308524"/>
            </a:xfrm>
            <a:prstGeom prst="wedgeRoundRectCallout">
              <a:avLst>
                <a:gd name="adj1" fmla="val 60970"/>
                <a:gd name="adj2" fmla="val 25480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혼자 하기 어려운 것도 선생님 도움 받아서 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100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점도 받고 </a:t>
              </a:r>
              <a:r>
                <a:rPr lang="ko-KR" altLang="en-US" sz="1600" dirty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칭찬도장도 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받으니 할 맛 나네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~</a:t>
              </a:r>
            </a:p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 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-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전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OO 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어르신 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(78) -</a:t>
              </a:r>
            </a:p>
          </p:txBody>
        </p:sp>
        <p:sp>
          <p:nvSpPr>
            <p:cNvPr id="14" name="모서리가 둥근 사각형 설명선 13"/>
            <p:cNvSpPr/>
            <p:nvPr/>
          </p:nvSpPr>
          <p:spPr>
            <a:xfrm>
              <a:off x="1115501" y="5301237"/>
              <a:ext cx="3195687" cy="1308524"/>
            </a:xfrm>
            <a:prstGeom prst="wedgeRoundRectCallout">
              <a:avLst>
                <a:gd name="adj1" fmla="val 62740"/>
                <a:gd name="adj2" fmla="val 3147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프로그램 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열심히 할 수록 내 선물도 많아지니까 잘 참여해야지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!</a:t>
              </a:r>
            </a:p>
            <a:p>
              <a:pPr algn="ctr"/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-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김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OO 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어르신 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(86) -</a:t>
              </a:r>
              <a:endParaRPr lang="en-US" altLang="ko-KR" sz="1600" dirty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7" name="모서리가 둥근 사각형 설명선 16"/>
            <p:cNvSpPr/>
            <p:nvPr/>
          </p:nvSpPr>
          <p:spPr>
            <a:xfrm>
              <a:off x="8455841" y="3726175"/>
              <a:ext cx="3195687" cy="1308524"/>
            </a:xfrm>
            <a:prstGeom prst="wedgeRoundRectCallout">
              <a:avLst>
                <a:gd name="adj1" fmla="val -61154"/>
                <a:gd name="adj2" fmla="val 28362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나중에 선물 받으려면 열심히 해야지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!!</a:t>
              </a:r>
            </a:p>
            <a:p>
              <a:pPr algn="ctr"/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-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 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김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OO 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어르신 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(83) -</a:t>
              </a:r>
              <a:endParaRPr lang="en-US" altLang="ko-KR" sz="1600" dirty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8" name="모서리가 둥근 사각형 설명선 17"/>
            <p:cNvSpPr/>
            <p:nvPr/>
          </p:nvSpPr>
          <p:spPr>
            <a:xfrm>
              <a:off x="8455841" y="5301237"/>
              <a:ext cx="3195687" cy="1308524"/>
            </a:xfrm>
            <a:prstGeom prst="wedgeRoundRectCallout">
              <a:avLst>
                <a:gd name="adj1" fmla="val -61154"/>
                <a:gd name="adj2" fmla="val 3148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칭찬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도장 받으려면 나도 이름 </a:t>
              </a:r>
              <a:r>
                <a:rPr lang="ko-KR" altLang="en-US" sz="1600" dirty="0" err="1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부를때까지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 기다려야지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~</a:t>
              </a:r>
            </a:p>
            <a:p>
              <a:pPr algn="ctr"/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- 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김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OO 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어르신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 (72) -</a:t>
              </a:r>
              <a:endParaRPr lang="en-US" altLang="ko-KR" sz="1600" dirty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16" name="직사각형 15"/>
          <p:cNvSpPr/>
          <p:nvPr/>
        </p:nvSpPr>
        <p:spPr>
          <a:xfrm>
            <a:off x="929691" y="174781"/>
            <a:ext cx="839204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05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칭찬통장</a:t>
            </a:r>
            <a:r>
              <a:rPr lang="en-US" altLang="ko-KR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3600" b="1" dirty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수행 만족도 조사 및 평가</a:t>
            </a:r>
            <a:endParaRPr lang="en-US" altLang="ko-KR" sz="3600" b="1" dirty="0">
              <a:solidFill>
                <a:schemeClr val="accent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endParaRPr lang="en-US" altLang="ko-KR" sz="3600" b="1" dirty="0">
              <a:solidFill>
                <a:schemeClr val="accent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310" y="1998046"/>
            <a:ext cx="1242881" cy="199748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369" y="2139538"/>
            <a:ext cx="1023987" cy="1645693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 rot="21359792">
            <a:off x="6571439" y="1907800"/>
            <a:ext cx="1256180" cy="1320220"/>
            <a:chOff x="6487547" y="2038286"/>
            <a:chExt cx="1256180" cy="1320220"/>
          </a:xfrm>
        </p:grpSpPr>
        <p:sp>
          <p:nvSpPr>
            <p:cNvPr id="9" name="하트 8"/>
            <p:cNvSpPr/>
            <p:nvPr/>
          </p:nvSpPr>
          <p:spPr>
            <a:xfrm rot="956469">
              <a:off x="6487547" y="2566261"/>
              <a:ext cx="792245" cy="792245"/>
            </a:xfrm>
            <a:prstGeom prst="hear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하트 18"/>
            <p:cNvSpPr/>
            <p:nvPr/>
          </p:nvSpPr>
          <p:spPr>
            <a:xfrm rot="20492261">
              <a:off x="7304987" y="2337214"/>
              <a:ext cx="438740" cy="438740"/>
            </a:xfrm>
            <a:prstGeom prst="hear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하트 19"/>
            <p:cNvSpPr/>
            <p:nvPr/>
          </p:nvSpPr>
          <p:spPr>
            <a:xfrm rot="1681731">
              <a:off x="6950492" y="2038286"/>
              <a:ext cx="341135" cy="341135"/>
            </a:xfrm>
            <a:prstGeom prst="hear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73" y="2977934"/>
            <a:ext cx="2783751" cy="376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99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929691" y="174781"/>
            <a:ext cx="83920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05</a:t>
            </a:r>
            <a:r>
              <a:rPr lang="ko-KR" altLang="en-US" sz="3600" b="1" dirty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칭찬통장</a:t>
            </a:r>
            <a:r>
              <a:rPr lang="en-US" altLang="ko-KR" sz="3600" b="1" dirty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수행 만족도 조사 및 평가</a:t>
            </a:r>
            <a:endParaRPr lang="en-US" altLang="ko-KR" sz="3600" b="1" dirty="0">
              <a:solidFill>
                <a:schemeClr val="accent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aphicFrame>
        <p:nvGraphicFramePr>
          <p:cNvPr id="22" name="차트 21"/>
          <p:cNvGraphicFramePr/>
          <p:nvPr>
            <p:extLst>
              <p:ext uri="{D42A27DB-BD31-4B8C-83A1-F6EECF244321}">
                <p14:modId xmlns:p14="http://schemas.microsoft.com/office/powerpoint/2010/main" val="1675070908"/>
              </p:ext>
            </p:extLst>
          </p:nvPr>
        </p:nvGraphicFramePr>
        <p:xfrm>
          <a:off x="-133690" y="1530324"/>
          <a:ext cx="7580630" cy="4994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6255234" y="2547475"/>
            <a:ext cx="58407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수행기간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: 2020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년</a:t>
            </a:r>
            <a: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04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월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27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일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~ 2020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년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05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월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27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일</a:t>
            </a:r>
            <a:endParaRPr lang="en-US" altLang="ko-KR" sz="2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sz="200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조사일시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: 2020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년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06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월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01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일</a:t>
            </a:r>
            <a:endParaRPr lang="en-US" altLang="ko-KR" sz="2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endParaRPr lang="en-US" altLang="ko-KR" sz="2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표본 조사 대상자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30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명 중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18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명이 현재 서비스에 만족스럽다고 하였고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  <a:t>5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명은 보통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2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명은 불만족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나머지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5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명은 모르겠다고 대답하였다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endParaRPr lang="en-US" altLang="ko-KR" sz="2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endParaRPr lang="en-US" altLang="ko-KR" sz="20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칭찬통장을 활용하기 전보다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서비스 만족도가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현저히 높아진 것을 확인 할 수 있다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151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289340" y="1989412"/>
            <a:ext cx="90297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수급자의 욕구 및 </a:t>
            </a: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신체</a:t>
            </a:r>
            <a:r>
              <a:rPr lang="en-US" altLang="ko-K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인지상태에 </a:t>
            </a: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따른 </a:t>
            </a: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프로그램 </a:t>
            </a: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개발</a:t>
            </a:r>
            <a:endParaRPr lang="en-US" altLang="ko-KR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342900" indent="-342900">
              <a:buFontTx/>
              <a:buChar char="-"/>
            </a:pPr>
            <a:endParaRPr lang="en-US" altLang="ko-KR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프로그램 제공자와 </a:t>
            </a: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수급자의 지속적인 피드백과 프로그램 평가를 통해 수급자의 </a:t>
            </a: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신체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인지 </a:t>
            </a: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상태 및 욕구를 반영한 맞춤형 프로그램을 제공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</a:p>
          <a:p>
            <a:endParaRPr lang="en-US" altLang="ko-KR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- </a:t>
            </a: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체계적인 </a:t>
            </a: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프로그램 계획을 통해 </a:t>
            </a: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신체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인지능력 </a:t>
            </a: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개선에 도움</a:t>
            </a:r>
            <a:endParaRPr lang="en-US" altLang="ko-KR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endParaRPr lang="en-US" altLang="ko-KR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- </a:t>
            </a:r>
            <a:r>
              <a:rPr lang="ko-KR" alt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여러사람과</a:t>
            </a: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함께 즐길 수 있는 프로그램을 활성화 </a:t>
            </a: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하여 상호작용하며 </a:t>
            </a: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즐거운 </a:t>
            </a: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마음으로 </a:t>
            </a: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참여할 수 있도록 </a:t>
            </a: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도움</a:t>
            </a:r>
            <a:endParaRPr lang="en-US" altLang="ko-KR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endParaRPr lang="en-US" altLang="ko-KR" sz="2000" dirty="0">
              <a:solidFill>
                <a:schemeClr val="tx1">
                  <a:lumMod val="95000"/>
                  <a:lumOff val="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- </a:t>
            </a:r>
            <a:r>
              <a:rPr lang="ko-KR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칭찬도장 상품을 다양하게 준비하여 프로그램 참여도 촉구</a:t>
            </a:r>
            <a:endParaRPr lang="en-US" altLang="ko-KR" sz="2000" dirty="0">
              <a:solidFill>
                <a:schemeClr val="tx1">
                  <a:lumMod val="95000"/>
                  <a:lumOff val="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929691" y="174781"/>
            <a:ext cx="52180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06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칭찬통장 향후 계획</a:t>
            </a:r>
            <a:endParaRPr lang="en-US" altLang="ko-KR" sz="3600" b="1" dirty="0">
              <a:solidFill>
                <a:schemeClr val="accent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258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5550210" y="912445"/>
            <a:ext cx="6271004" cy="4924425"/>
          </a:xfrm>
          <a:prstGeom prst="rect">
            <a:avLst/>
          </a:prstGeom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altLang="ko-KR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01</a:t>
            </a:r>
            <a:r>
              <a:rPr lang="ko-KR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기관소개</a:t>
            </a:r>
            <a:endParaRPr lang="en-US" altLang="ko-KR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endParaRPr lang="en-US" altLang="ko-KR" sz="1000" b="1" dirty="0">
              <a:solidFill>
                <a:schemeClr val="tx1">
                  <a:lumMod val="65000"/>
                  <a:lumOff val="3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en-US" altLang="ko-KR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02</a:t>
            </a:r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</a:t>
            </a:r>
            <a:r>
              <a:rPr lang="ko-KR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칭찬통장 추진배경</a:t>
            </a:r>
            <a:endParaRPr lang="en-US" altLang="ko-KR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endParaRPr lang="en-US" altLang="ko-KR" sz="1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en-US" altLang="ko-KR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03 </a:t>
            </a:r>
            <a:r>
              <a:rPr lang="ko-KR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칭찬통장 목표 및 기대효과</a:t>
            </a:r>
            <a:endParaRPr lang="en-US" altLang="ko-KR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endParaRPr lang="en-US" altLang="ko-KR" sz="1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en-US" altLang="ko-KR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04</a:t>
            </a:r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</a:t>
            </a:r>
            <a:r>
              <a:rPr lang="ko-KR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칭찬통장</a:t>
            </a:r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급여제공</a:t>
            </a:r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  <a:r>
              <a:rPr lang="ko-KR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진행방법 및 내용</a:t>
            </a:r>
            <a:endParaRPr lang="en-US" altLang="ko-KR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endParaRPr lang="en-US" altLang="ko-KR" sz="1000" b="1" dirty="0">
              <a:solidFill>
                <a:schemeClr val="tx1">
                  <a:lumMod val="65000"/>
                  <a:lumOff val="3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en-US" altLang="ko-KR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05</a:t>
            </a:r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</a:t>
            </a:r>
            <a:r>
              <a:rPr lang="ko-KR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칭찬통장 수행 만족도 조사 및 평가</a:t>
            </a:r>
            <a:endParaRPr lang="en-US" altLang="ko-KR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endParaRPr lang="en-US" altLang="ko-KR" sz="1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en-US" altLang="ko-KR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06 </a:t>
            </a:r>
            <a:r>
              <a:rPr lang="ko-KR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칭찬통장 </a:t>
            </a:r>
            <a:r>
              <a:rPr lang="ko-KR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향후 계획</a:t>
            </a:r>
            <a:endParaRPr lang="en-US" altLang="ko-KR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600245" y="2928382"/>
            <a:ext cx="26725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dirty="0">
                <a:solidFill>
                  <a:schemeClr val="accent1">
                    <a:lumMod val="50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Content</a:t>
            </a:r>
            <a:endParaRPr lang="ko-KR" altLang="en-US" sz="6000" dirty="0">
              <a:solidFill>
                <a:schemeClr val="accent1">
                  <a:lumMod val="50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288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679010" y="2768982"/>
            <a:ext cx="11512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감사합니다 </a:t>
            </a:r>
            <a:r>
              <a:rPr lang="en-US" altLang="ko-KR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^^</a:t>
            </a:r>
            <a:endParaRPr lang="en-US" altLang="ko-KR" sz="4800" dirty="0">
              <a:solidFill>
                <a:schemeClr val="tx1">
                  <a:lumMod val="65000"/>
                  <a:lumOff val="3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7768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929691" y="174781"/>
            <a:ext cx="584166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01</a:t>
            </a:r>
            <a:r>
              <a:rPr lang="ko-KR" altLang="en-US" sz="3600" b="1" dirty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</a:t>
            </a:r>
            <a:r>
              <a:rPr lang="ko-KR" altLang="en-US" sz="3600" b="1" dirty="0" err="1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효덕데이케어센터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소개</a:t>
            </a:r>
            <a:endParaRPr lang="en-US" altLang="ko-KR" sz="3600" b="1" dirty="0">
              <a:solidFill>
                <a:schemeClr val="accent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55012" y="1930818"/>
            <a:ext cx="4866579" cy="2031325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소재지 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광주 광역시 광산구 </a:t>
            </a:r>
            <a:r>
              <a:rPr lang="ko-KR" altLang="en-US" sz="160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우산로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133</a:t>
            </a:r>
          </a:p>
          <a:p>
            <a:pPr marL="285750" indent="-285750">
              <a:buFontTx/>
              <a:buChar char="-"/>
            </a:pPr>
            <a:endParaRPr lang="en-US" altLang="ko-KR" sz="1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개설일 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: 2010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년 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3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월 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1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일</a:t>
            </a:r>
            <a:endParaRPr lang="en-US" altLang="ko-KR" sz="16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285750" indent="-285750">
              <a:buFontTx/>
              <a:buChar char="-"/>
            </a:pPr>
            <a:endParaRPr lang="en-US" altLang="ko-KR" sz="1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입소인원 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: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현원 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30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명 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정원 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41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명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) </a:t>
            </a:r>
          </a:p>
          <a:p>
            <a:pPr marL="285750" indent="-285750">
              <a:buFontTx/>
              <a:buChar char="-"/>
            </a:pPr>
            <a:endParaRPr lang="en-US" altLang="ko-KR" sz="1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직원현황 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sz="160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시설장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1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명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/ </a:t>
            </a:r>
            <a:r>
              <a:rPr lang="ko-KR" altLang="en-US" sz="160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사회복지사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2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명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/  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간호조무사 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1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명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/ </a:t>
            </a:r>
            <a:r>
              <a:rPr lang="ko-KR" altLang="en-US" sz="160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요양보호사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6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명 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/ 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사무원 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1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명</a:t>
            </a:r>
            <a:endParaRPr lang="ko-KR" altLang="en-US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285750" indent="-285750">
              <a:buFontTx/>
              <a:buChar char="-"/>
            </a:pPr>
            <a:endParaRPr lang="ko-KR" altLang="en-US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7811156" y="1419343"/>
            <a:ext cx="1643074" cy="399626"/>
            <a:chOff x="4886780" y="1478323"/>
            <a:chExt cx="1643074" cy="399626"/>
          </a:xfrm>
          <a:solidFill>
            <a:schemeClr val="accent4">
              <a:lumMod val="75000"/>
            </a:schemeClr>
          </a:solidFill>
        </p:grpSpPr>
        <p:sp>
          <p:nvSpPr>
            <p:cNvPr id="9" name="직사각형 8"/>
            <p:cNvSpPr/>
            <p:nvPr/>
          </p:nvSpPr>
          <p:spPr>
            <a:xfrm>
              <a:off x="4886780" y="1508617"/>
              <a:ext cx="1643074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86780" y="1478323"/>
              <a:ext cx="1599532" cy="369332"/>
            </a:xfrm>
            <a:prstGeom prst="rect">
              <a:avLst/>
            </a:prstGeom>
            <a:grp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chemeClr val="bg1">
                      <a:lumMod val="9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기관 소개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601673" y="4718488"/>
            <a:ext cx="4355361" cy="1384995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어르신의 마음을 어루만지는 </a:t>
            </a:r>
            <a:r>
              <a:rPr lang="ko-KR" altLang="en-US" sz="1600" dirty="0" smtClean="0">
                <a:solidFill>
                  <a:srgbClr val="C0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따뜻한 손길</a:t>
            </a:r>
            <a:endParaRPr lang="en-US" altLang="ko-KR" sz="1600" dirty="0" smtClean="0">
              <a:solidFill>
                <a:srgbClr val="C0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endParaRPr lang="en-US" altLang="ko-KR" sz="1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어르신에게 만족을 드리는 </a:t>
            </a:r>
            <a:r>
              <a:rPr lang="ko-KR" altLang="en-US" sz="1600" dirty="0" smtClean="0">
                <a:solidFill>
                  <a:srgbClr val="C0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평안한 미소</a:t>
            </a:r>
            <a:endParaRPr lang="en-US" altLang="ko-KR" sz="1600" dirty="0" smtClean="0">
              <a:solidFill>
                <a:srgbClr val="C0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endParaRPr lang="en-US" altLang="ko-KR" sz="1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고귀한 존재로서 진심을 담은 </a:t>
            </a:r>
            <a:r>
              <a:rPr lang="ko-KR" altLang="en-US" sz="1600" dirty="0" smtClean="0">
                <a:solidFill>
                  <a:srgbClr val="C0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행복한 마음</a:t>
            </a:r>
            <a:endParaRPr lang="en-US" altLang="ko-KR" sz="1600" dirty="0" smtClean="0">
              <a:solidFill>
                <a:srgbClr val="C0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endParaRPr lang="ko-KR" altLang="en-US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7811156" y="4185841"/>
            <a:ext cx="1643074" cy="399626"/>
            <a:chOff x="4886780" y="1478323"/>
            <a:chExt cx="1643074" cy="399626"/>
          </a:xfrm>
          <a:solidFill>
            <a:schemeClr val="accent4">
              <a:lumMod val="75000"/>
            </a:schemeClr>
          </a:solidFill>
        </p:grpSpPr>
        <p:sp>
          <p:nvSpPr>
            <p:cNvPr id="16" name="직사각형 15"/>
            <p:cNvSpPr/>
            <p:nvPr/>
          </p:nvSpPr>
          <p:spPr>
            <a:xfrm>
              <a:off x="4886780" y="1508617"/>
              <a:ext cx="1643074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86780" y="1478323"/>
              <a:ext cx="1599532" cy="369332"/>
            </a:xfrm>
            <a:prstGeom prst="rect">
              <a:avLst/>
            </a:prstGeom>
            <a:grp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chemeClr val="bg1">
                      <a:lumMod val="9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효덕 슬로건</a:t>
              </a: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10326" y="191850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203487832" descr="EMB000004c413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3" b="3209"/>
          <a:stretch>
            <a:fillRect/>
          </a:stretch>
        </p:blipFill>
        <p:spPr bwMode="auto">
          <a:xfrm>
            <a:off x="1385740" y="2375701"/>
            <a:ext cx="4716463" cy="30352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61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929691" y="174781"/>
            <a:ext cx="50674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02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칭찬통장 추진배경</a:t>
            </a:r>
            <a:endParaRPr lang="en-US" altLang="ko-KR" sz="3600" b="1" dirty="0">
              <a:solidFill>
                <a:schemeClr val="accent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0793" y="1270122"/>
            <a:ext cx="5783346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효덕데이케어센터</a:t>
            </a:r>
            <a:r>
              <a:rPr lang="ko-KR" altLang="en-US" sz="2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어르신 의견수렴</a:t>
            </a:r>
            <a:endParaRPr lang="ko-KR" altLang="en-US" sz="28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aphicFrame>
        <p:nvGraphicFramePr>
          <p:cNvPr id="22" name="차트 21"/>
          <p:cNvGraphicFramePr/>
          <p:nvPr>
            <p:extLst>
              <p:ext uri="{D42A27DB-BD31-4B8C-83A1-F6EECF244321}">
                <p14:modId xmlns:p14="http://schemas.microsoft.com/office/powerpoint/2010/main" val="3538256835"/>
              </p:ext>
            </p:extLst>
          </p:nvPr>
        </p:nvGraphicFramePr>
        <p:xfrm>
          <a:off x="-105410" y="1954530"/>
          <a:ext cx="7580630" cy="4994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6179820" y="3065950"/>
            <a:ext cx="58407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조사일시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2020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년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04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월 </a:t>
            </a:r>
            <a: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  <a:t>27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일</a:t>
            </a:r>
            <a:endParaRPr lang="en-US" altLang="ko-KR" sz="2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endParaRPr lang="en-US" altLang="ko-KR" sz="20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대상자 </a:t>
            </a:r>
            <a: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  <a:t>30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명 중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8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명이 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현재 서비스에 만족스럽다고 하였고</a:t>
            </a:r>
            <a: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10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명은 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보통</a:t>
            </a:r>
            <a: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5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명은 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불만족</a:t>
            </a:r>
            <a: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나머지 </a:t>
            </a:r>
            <a: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  <a:t>5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명은 모르겠다고 대답하였다</a:t>
            </a:r>
            <a: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endParaRPr lang="en-US" altLang="ko-KR" sz="20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endParaRPr lang="en-US" altLang="ko-KR" sz="2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불만족스럽다고 이야기한 어르신들의 의견을 들어보기로 하였다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endParaRPr lang="en-US" altLang="ko-KR" sz="2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3942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0793" y="1270122"/>
            <a:ext cx="5783346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효덕데이케어센터</a:t>
            </a:r>
            <a:r>
              <a:rPr lang="ko-KR" altLang="en-US" sz="2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어르신 의견수렴</a:t>
            </a:r>
            <a:endParaRPr lang="ko-KR" altLang="en-US" sz="28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1115501" y="2151113"/>
            <a:ext cx="10536027" cy="4458648"/>
            <a:chOff x="1115501" y="2151113"/>
            <a:chExt cx="10536027" cy="4458648"/>
          </a:xfrm>
        </p:grpSpPr>
        <p:sp>
          <p:nvSpPr>
            <p:cNvPr id="3" name="모서리가 둥근 사각형 설명선 2"/>
            <p:cNvSpPr/>
            <p:nvPr/>
          </p:nvSpPr>
          <p:spPr>
            <a:xfrm>
              <a:off x="8455841" y="2151113"/>
              <a:ext cx="3195687" cy="1308524"/>
            </a:xfrm>
            <a:prstGeom prst="wedgeRoundRectCallout">
              <a:avLst>
                <a:gd name="adj1" fmla="val -60269"/>
                <a:gd name="adj2" fmla="val 39169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내가 결석해도 내가 손해 볼 일은 없어서 결석해도 괜찮아</a:t>
              </a:r>
              <a:endParaRPr lang="en-US" altLang="ko-KR" sz="1600" dirty="0" smtClean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algn="ctr"/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-</a:t>
              </a:r>
              <a:r>
                <a:rPr lang="ko-KR" altLang="en-US" sz="1600" dirty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한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OO </a:t>
              </a:r>
              <a:r>
                <a:rPr lang="ko-KR" altLang="en-US" sz="1600" dirty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어르신 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(79) -</a:t>
              </a:r>
              <a:endParaRPr lang="en-US" altLang="ko-KR" sz="1600" dirty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2" name="모서리가 둥근 사각형 설명선 11"/>
            <p:cNvSpPr/>
            <p:nvPr/>
          </p:nvSpPr>
          <p:spPr>
            <a:xfrm>
              <a:off x="1115501" y="2151113"/>
              <a:ext cx="3195687" cy="1308524"/>
            </a:xfrm>
            <a:prstGeom prst="wedgeRoundRectCallout">
              <a:avLst>
                <a:gd name="adj1" fmla="val 59495"/>
                <a:gd name="adj2" fmla="val 40609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나는 다리 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아파서 혼자서는  </a:t>
              </a:r>
              <a:r>
                <a:rPr lang="ko-KR" altLang="en-US" sz="1600" dirty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걷지도 못해</a:t>
              </a:r>
              <a:r>
                <a:rPr lang="en-US" altLang="ko-KR" sz="1600" dirty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 </a:t>
              </a:r>
              <a:r>
                <a:rPr lang="ko-KR" altLang="en-US" sz="1600" dirty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걸을 줄 아는 사람들끼리 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운동해</a:t>
              </a:r>
              <a:endParaRPr lang="en-US" altLang="ko-KR" sz="1600" dirty="0" smtClean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algn="ctr"/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-</a:t>
              </a:r>
              <a:r>
                <a:rPr lang="ko-KR" altLang="en-US" sz="1600" dirty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OO 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어르신 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(78) -</a:t>
              </a:r>
              <a:endParaRPr lang="en-US" altLang="ko-KR" sz="1600" dirty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3" name="모서리가 둥근 사각형 설명선 12"/>
            <p:cNvSpPr/>
            <p:nvPr/>
          </p:nvSpPr>
          <p:spPr>
            <a:xfrm>
              <a:off x="1115501" y="3726175"/>
              <a:ext cx="3195687" cy="1308524"/>
            </a:xfrm>
            <a:prstGeom prst="wedgeRoundRectCallout">
              <a:avLst>
                <a:gd name="adj1" fmla="val 60970"/>
                <a:gd name="adj2" fmla="val 25480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내가 공부해봤자 다 늙은 내게 무슨 의미가 있겠어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? 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밥이나 먹고 놀다 </a:t>
              </a:r>
              <a:r>
                <a:rPr lang="ko-KR" altLang="en-US" sz="1600" dirty="0" err="1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가는거지</a:t>
              </a:r>
              <a:endParaRPr lang="en-US" altLang="ko-KR" sz="1600" dirty="0" smtClean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algn="ctr"/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-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전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OO 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어르신 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(78) -</a:t>
              </a:r>
            </a:p>
          </p:txBody>
        </p:sp>
        <p:sp>
          <p:nvSpPr>
            <p:cNvPr id="14" name="모서리가 둥근 사각형 설명선 13"/>
            <p:cNvSpPr/>
            <p:nvPr/>
          </p:nvSpPr>
          <p:spPr>
            <a:xfrm>
              <a:off x="1115501" y="5301237"/>
              <a:ext cx="3195687" cy="1308524"/>
            </a:xfrm>
            <a:prstGeom prst="wedgeRoundRectCallout">
              <a:avLst>
                <a:gd name="adj1" fmla="val 62740"/>
                <a:gd name="adj2" fmla="val 3147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프로그램 열심히 하는 사람한테는 뭐라도 주면서 하라고 해야지</a:t>
              </a:r>
              <a:endParaRPr lang="en-US" altLang="ko-KR" sz="1600" dirty="0" smtClean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algn="ctr"/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-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김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OO 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어르신 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(86) -</a:t>
              </a:r>
              <a:endParaRPr lang="en-US" altLang="ko-KR" sz="1600" dirty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7" name="모서리가 둥근 사각형 설명선 16"/>
            <p:cNvSpPr/>
            <p:nvPr/>
          </p:nvSpPr>
          <p:spPr>
            <a:xfrm>
              <a:off x="8455841" y="3726175"/>
              <a:ext cx="3195687" cy="1308524"/>
            </a:xfrm>
            <a:prstGeom prst="wedgeRoundRectCallout">
              <a:avLst>
                <a:gd name="adj1" fmla="val -61154"/>
                <a:gd name="adj2" fmla="val 28362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프로그램 열심히 해봐야 </a:t>
              </a:r>
              <a:r>
                <a:rPr lang="ko-KR" altLang="en-US" sz="1600" dirty="0" err="1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돈이나와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 </a:t>
              </a:r>
              <a:r>
                <a:rPr lang="ko-KR" altLang="en-US" sz="1600" dirty="0" err="1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떡이나와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?</a:t>
              </a:r>
            </a:p>
            <a:p>
              <a:pPr algn="ctr"/>
              <a:r>
                <a:rPr lang="en-US" altLang="ko-KR" sz="1600" dirty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-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 김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OO 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어르신 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(83) -</a:t>
              </a:r>
              <a:endParaRPr lang="en-US" altLang="ko-KR" sz="1600" dirty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8" name="모서리가 둥근 사각형 설명선 17"/>
            <p:cNvSpPr/>
            <p:nvPr/>
          </p:nvSpPr>
          <p:spPr>
            <a:xfrm>
              <a:off x="8455841" y="5301237"/>
              <a:ext cx="3195687" cy="1308524"/>
            </a:xfrm>
            <a:prstGeom prst="wedgeRoundRectCallout">
              <a:avLst>
                <a:gd name="adj1" fmla="val -61154"/>
                <a:gd name="adj2" fmla="val 3148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집에 갈 때 순서가 무슨 소용이야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? 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나부터 차에 먼저 타야 빨리 집에 가지</a:t>
              </a:r>
              <a:endParaRPr lang="en-US" altLang="ko-KR" sz="1600" dirty="0" smtClean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algn="ctr"/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- 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김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OO 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어르신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 (72) -</a:t>
              </a:r>
              <a:endParaRPr lang="en-US" altLang="ko-KR" sz="1600" dirty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18" y="2649177"/>
            <a:ext cx="3009900" cy="40671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236715">
            <a:off x="4887991" y="2151113"/>
            <a:ext cx="6126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ko-KR" altLang="en-US" sz="6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344284">
            <a:off x="6678082" y="1808580"/>
            <a:ext cx="678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ko-KR" altLang="en-US" sz="8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1144705">
            <a:off x="7278934" y="1607060"/>
            <a:ext cx="6126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ko-KR" altLang="en-US" sz="6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929691" y="174781"/>
            <a:ext cx="50674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02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칭찬통장 추진배경</a:t>
            </a:r>
            <a:endParaRPr lang="en-US" altLang="ko-KR" sz="3600" b="1" dirty="0">
              <a:solidFill>
                <a:schemeClr val="accent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0036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1629077" y="975814"/>
            <a:ext cx="10072925" cy="809655"/>
            <a:chOff x="1159498" y="1025306"/>
            <a:chExt cx="10072925" cy="809655"/>
          </a:xfrm>
        </p:grpSpPr>
        <p:sp>
          <p:nvSpPr>
            <p:cNvPr id="2" name="TextBox 1"/>
            <p:cNvSpPr txBox="1"/>
            <p:nvPr/>
          </p:nvSpPr>
          <p:spPr>
            <a:xfrm>
              <a:off x="1159498" y="1373296"/>
              <a:ext cx="96231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서비스에 대한 만족도와 참여도를 어떤 방법으로 향상시킬 수 있을까</a:t>
              </a:r>
              <a:endParaRPr lang="ko-KR" altLang="en-US" sz="24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74578" y="1025306"/>
              <a:ext cx="657845" cy="809655"/>
            </a:xfrm>
            <a:prstGeom prst="rect">
              <a:avLst/>
            </a:prstGeom>
          </p:spPr>
        </p:pic>
      </p:grpSp>
      <p:graphicFrame>
        <p:nvGraphicFramePr>
          <p:cNvPr id="17" name="다이어그램 16"/>
          <p:cNvGraphicFramePr/>
          <p:nvPr>
            <p:extLst>
              <p:ext uri="{D42A27DB-BD31-4B8C-83A1-F6EECF244321}">
                <p14:modId xmlns:p14="http://schemas.microsoft.com/office/powerpoint/2010/main" val="1924924628"/>
              </p:ext>
            </p:extLst>
          </p:nvPr>
        </p:nvGraphicFramePr>
        <p:xfrm>
          <a:off x="1082626" y="2058045"/>
          <a:ext cx="8540386" cy="4264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9628385" y="2133459"/>
            <a:ext cx="1415772" cy="419602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ko-KR" altLang="en-US" sz="8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칭찬통장</a:t>
            </a:r>
            <a:endParaRPr lang="en-US" altLang="ko-KR" sz="8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929691" y="174781"/>
            <a:ext cx="50674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02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칭찬통장 추진배경</a:t>
            </a:r>
            <a:endParaRPr lang="en-US" altLang="ko-KR" sz="3600" b="1" dirty="0">
              <a:solidFill>
                <a:schemeClr val="accent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413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929691" y="174781"/>
            <a:ext cx="67297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03</a:t>
            </a:r>
            <a:r>
              <a:rPr lang="ko-KR" altLang="en-US" sz="3600" b="1" dirty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칭찬통장 목표 및 기대효과</a:t>
            </a:r>
            <a:endParaRPr lang="en-US" altLang="ko-KR" sz="3600" b="1" dirty="0">
              <a:solidFill>
                <a:schemeClr val="accent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4055010" y="918629"/>
            <a:ext cx="5433483" cy="1214483"/>
            <a:chOff x="2697025" y="541557"/>
            <a:chExt cx="5433483" cy="1214483"/>
          </a:xfrm>
        </p:grpSpPr>
        <p:grpSp>
          <p:nvGrpSpPr>
            <p:cNvPr id="5" name="그룹 4"/>
            <p:cNvGrpSpPr/>
            <p:nvPr/>
          </p:nvGrpSpPr>
          <p:grpSpPr>
            <a:xfrm>
              <a:off x="2697025" y="946385"/>
              <a:ext cx="4912536" cy="809655"/>
              <a:chOff x="2554665" y="1086860"/>
              <a:chExt cx="4912536" cy="809655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2554665" y="1373295"/>
                <a:ext cx="425469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2800" dirty="0" smtClean="0">
                    <a:latin typeface="HY강B" panose="02030600000101010101" pitchFamily="18" charset="-127"/>
                    <a:ea typeface="HY강B" panose="02030600000101010101" pitchFamily="18" charset="-127"/>
                  </a:rPr>
                  <a:t>어르신에게 칭찬통장이란</a:t>
                </a:r>
                <a:endParaRPr lang="ko-KR" altLang="en-US" sz="2800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pic>
            <p:nvPicPr>
              <p:cNvPr id="3" name="그림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09356" y="1086860"/>
                <a:ext cx="657845" cy="809655"/>
              </a:xfrm>
              <a:prstGeom prst="rect">
                <a:avLst/>
              </a:prstGeom>
            </p:spPr>
          </p:pic>
        </p:grpSp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222786">
              <a:off x="7472663" y="541557"/>
              <a:ext cx="657845" cy="809655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1920736" y="2646832"/>
            <a:ext cx="92971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평소 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운동을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거부하던 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어르신도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칭찬 도장을 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받기 위해 걷기운동</a:t>
            </a:r>
            <a: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재활운동에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참여하여 신체기능이 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유지</a:t>
            </a:r>
            <a: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증진 될 수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있음</a:t>
            </a:r>
            <a:endParaRPr lang="en-US" altLang="ko-KR" sz="2000" dirty="0" smtClean="0"/>
          </a:p>
          <a:p>
            <a:endParaRPr lang="en-US" altLang="ko-KR" sz="2000" dirty="0" smtClean="0"/>
          </a:p>
          <a:p>
            <a:pPr lvl="0"/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글을 모른다며 인지프로그램 참여를 거부하던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어르신도 칭찬 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도장을 받기 위해 선생님 도움을 받아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수행하고 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인지 프로그램에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참여하여 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인지기능이 유지</a:t>
            </a:r>
            <a: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증진 될 수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있음</a:t>
            </a:r>
            <a:endParaRPr lang="en-US" altLang="ko-KR" sz="2000" dirty="0" smtClean="0"/>
          </a:p>
          <a:p>
            <a:pPr lvl="0"/>
            <a:endParaRPr lang="en-US" altLang="ko-KR" sz="20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lvl="0"/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칭찬도장은 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매 시간마다 찍는 것이 아닌 송영</a:t>
            </a:r>
            <a: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오후 차량탑승</a:t>
            </a:r>
            <a: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  <a:t>) 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직전에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1 : 1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면담을 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통해 신체</a:t>
            </a:r>
            <a: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  <a:t>,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인지 프로그램에 대한 참여 여부를 확인하고 도장을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받고 이름이 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호명되길 기다렸다가 순차적으로 도장을 받은 후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순서대로 차량을 탑승하므로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200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송영시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안전사고에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대처할 수 있음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31949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929691" y="174781"/>
            <a:ext cx="67297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03</a:t>
            </a:r>
            <a:r>
              <a:rPr lang="ko-KR" altLang="en-US" sz="3600" b="1" dirty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칭찬통장 목표 및 기대효과</a:t>
            </a:r>
            <a:endParaRPr lang="en-US" altLang="ko-KR" sz="3600" b="1" dirty="0">
              <a:solidFill>
                <a:schemeClr val="accent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aphicFrame>
        <p:nvGraphicFramePr>
          <p:cNvPr id="3" name="다이어그램 2"/>
          <p:cNvGraphicFramePr/>
          <p:nvPr>
            <p:extLst>
              <p:ext uri="{D42A27DB-BD31-4B8C-83A1-F6EECF244321}">
                <p14:modId xmlns:p14="http://schemas.microsoft.com/office/powerpoint/2010/main" val="1188342137"/>
              </p:ext>
            </p:extLst>
          </p:nvPr>
        </p:nvGraphicFramePr>
        <p:xfrm>
          <a:off x="2352512" y="119044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3104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929691" y="174781"/>
            <a:ext cx="891622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04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칭찬통장</a:t>
            </a:r>
            <a:r>
              <a:rPr lang="en-US" altLang="ko-KR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급여제공</a:t>
            </a:r>
            <a:r>
              <a:rPr lang="en-US" altLang="ko-KR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진행 방법 및 내용</a:t>
            </a:r>
            <a:endParaRPr lang="en-US" altLang="ko-KR" sz="3600" b="1" dirty="0">
              <a:solidFill>
                <a:schemeClr val="accent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1071094" y="2382222"/>
            <a:ext cx="3259266" cy="725864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출석체크</a:t>
            </a:r>
            <a:endParaRPr lang="ko-KR" altLang="en-US" sz="28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39588">
            <a:off x="6606160" y="2766019"/>
            <a:ext cx="3564355" cy="21933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2874" y="5880153"/>
            <a:ext cx="1010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당일 이용대상자의 출석체크를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통해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출결을 파악하고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출석한 어르신의 통장은 </a:t>
            </a:r>
            <a:r>
              <a:rPr lang="ko-KR" altLang="en-US" sz="200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칭찬통장함에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따로 분리하도록 한다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20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870" y="1845260"/>
            <a:ext cx="3450568" cy="460075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91" y="1532026"/>
            <a:ext cx="5929759" cy="4447319"/>
          </a:xfrm>
          <a:prstGeom prst="rect">
            <a:avLst/>
          </a:prstGeom>
        </p:spPr>
      </p:pic>
      <p:sp>
        <p:nvSpPr>
          <p:cNvPr id="11" name="모서리가 둥근 직사각형 10"/>
          <p:cNvSpPr/>
          <p:nvPr/>
        </p:nvSpPr>
        <p:spPr>
          <a:xfrm>
            <a:off x="1071094" y="1169094"/>
            <a:ext cx="3259266" cy="725864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칭찬통장 진행내용 </a:t>
            </a:r>
            <a:endParaRPr lang="ko-KR" altLang="en-US" sz="28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81396" y="1169094"/>
            <a:ext cx="101055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대상자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sz="200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효덕데이케어센터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이용 어르신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30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명</a:t>
            </a:r>
            <a:endParaRPr lang="en-US" altLang="ko-KR" sz="2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실시기간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: 2020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년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04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월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27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일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~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현재진행 중</a:t>
            </a:r>
            <a:endParaRPr lang="en-US" altLang="ko-KR" sz="2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보상횟수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월</a:t>
            </a:r>
            <a: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1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회</a:t>
            </a:r>
            <a:endParaRPr lang="en-US" altLang="ko-KR" sz="2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endParaRPr lang="en-US" altLang="ko-KR" sz="2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endParaRPr lang="en-US" altLang="ko-KR" sz="2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endParaRPr lang="en-US" altLang="ko-KR" sz="2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7639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귤색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TM10001105[[fn=자르기]]</Template>
  <TotalTime>3838</TotalTime>
  <Words>1034</Words>
  <Application>Microsoft Office PowerPoint</Application>
  <PresentationFormat>와이드스크린</PresentationFormat>
  <Paragraphs>161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4" baseType="lpstr">
      <vt:lpstr>HY강B</vt:lpstr>
      <vt:lpstr>돋움</vt:lpstr>
      <vt:lpstr>Franklin Gothic Book</vt:lpstr>
      <vt:lpstr>Crop</vt:lpstr>
      <vt:lpstr>“행복저축 건강저축”  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인지활동지</dc:title>
  <dc:creator>Windows 사용자</dc:creator>
  <cp:lastModifiedBy>Windows 사용자</cp:lastModifiedBy>
  <cp:revision>222</cp:revision>
  <dcterms:created xsi:type="dcterms:W3CDTF">2017-04-13T04:21:13Z</dcterms:created>
  <dcterms:modified xsi:type="dcterms:W3CDTF">2020-09-17T08:59:29Z</dcterms:modified>
</cp:coreProperties>
</file>