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	<Relationship Id="rId4" Type="http://schemas.openxmlformats.org/officeDocument/2006/relationships/image" Target="../media/image31.jpeg" />
	<Relationship Id="rId5" Type="http://schemas.openxmlformats.org/officeDocument/2006/relationships/image" Target="../media/image32.jpeg" />
	<Relationship Id="rId6" Type="http://schemas.openxmlformats.org/officeDocument/2006/relationships/image" Target="../media/image33.jpeg" />
	<Relationship Id="rId7" Type="http://schemas.openxmlformats.org/officeDocument/2006/relationships/image" Target="../media/image34.jpeg" />
	<Relationship Id="rId8" Type="http://schemas.openxmlformats.org/officeDocument/2006/relationships/image" Target="../media/image35.jpeg" />
	<Relationship Id="rId9" Type="http://schemas.openxmlformats.org/officeDocument/2006/relationships/image" Target="../media/image36.jpeg" />
	<Relationship Id="rId10" Type="http://schemas.openxmlformats.org/officeDocument/2006/relationships/image" Target="../media/image37.jpeg" />
	<Relationship Id="rId11" Type="http://schemas.openxmlformats.org/officeDocument/2006/relationships/image" Target="../media/image38.jpeg" />
	<Relationship Id="rId12" Type="http://schemas.openxmlformats.org/officeDocument/2006/relationships/image" Target="../media/image39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	<Relationship Id="rId4" Type="http://schemas.openxmlformats.org/officeDocument/2006/relationships/image" Target="../media/image42.jpeg" />
	<Relationship Id="rId5" Type="http://schemas.openxmlformats.org/officeDocument/2006/relationships/image" Target="../media/image43.jpeg" />
	<Relationship Id="rId6" Type="http://schemas.openxmlformats.org/officeDocument/2006/relationships/image" Target="../media/image4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5.jpeg" />
	<Relationship Id="rId3" Type="http://schemas.openxmlformats.org/officeDocument/2006/relationships/image" Target="../media/image46.jpeg" />
	<Relationship Id="rId4" Type="http://schemas.openxmlformats.org/officeDocument/2006/relationships/image" Target="../media/image47.jpeg" />
	<Relationship Id="rId5" Type="http://schemas.openxmlformats.org/officeDocument/2006/relationships/image" Target="../media/image48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9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0.jpeg" />
	<Relationship Id="rId3" Type="http://schemas.openxmlformats.org/officeDocument/2006/relationships/image" Target="../media/image51.jpeg" />
	<Relationship Id="rId4" Type="http://schemas.openxmlformats.org/officeDocument/2006/relationships/image" Target="../media/image52.jpeg" />
	<Relationship Id="rId5" Type="http://schemas.openxmlformats.org/officeDocument/2006/relationships/image" Target="../media/image53.jpeg" />
	<Relationship Id="rId6" Type="http://schemas.openxmlformats.org/officeDocument/2006/relationships/image" Target="../media/image54.jpeg" />
	<Relationship Id="rId7" Type="http://schemas.openxmlformats.org/officeDocument/2006/relationships/image" Target="../media/image55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6.jpeg" />
	<Relationship Id="rId3" Type="http://schemas.openxmlformats.org/officeDocument/2006/relationships/image" Target="../media/image57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8.jpeg" />
	<Relationship Id="rId3" Type="http://schemas.openxmlformats.org/officeDocument/2006/relationships/image" Target="../media/image59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0.jpeg" />
	<Relationship Id="rId3" Type="http://schemas.openxmlformats.org/officeDocument/2006/relationships/image" Target="../media/image61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2.jpeg" />
	<Relationship Id="rId3" Type="http://schemas.openxmlformats.org/officeDocument/2006/relationships/image" Target="../media/image63.jpeg" />
	<Relationship Id="rId4" Type="http://schemas.openxmlformats.org/officeDocument/2006/relationships/image" Target="../media/image64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	<Relationship Id="rId4" Type="http://schemas.openxmlformats.org/officeDocument/2006/relationships/image" Target="../media/image12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	<Relationship Id="rId4" Type="http://schemas.openxmlformats.org/officeDocument/2006/relationships/image" Target="../media/image15.jpeg" />
	<Relationship Id="rId5" Type="http://schemas.openxmlformats.org/officeDocument/2006/relationships/image" Target="../media/image16.jpeg" />
	<Relationship Id="rId6" Type="http://schemas.openxmlformats.org/officeDocument/2006/relationships/image" Target="../media/image17.jpeg" />
	<Relationship Id="rId7" Type="http://schemas.openxmlformats.org/officeDocument/2006/relationships/image" Target="../media/image18.jpeg" />
	<Relationship Id="rId8" Type="http://schemas.openxmlformats.org/officeDocument/2006/relationships/image" Target="../media/image19.jpeg" />
	<Relationship Id="rId9" Type="http://schemas.openxmlformats.org/officeDocument/2006/relationships/image" Target="../media/image20.jpeg" />
	<Relationship Id="rId10" Type="http://schemas.openxmlformats.org/officeDocument/2006/relationships/image" Target="../media/image21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	<Relationship Id="rId4" Type="http://schemas.openxmlformats.org/officeDocument/2006/relationships/image" Target="../media/image24.jpeg" />
	<Relationship Id="rId5" Type="http://schemas.openxmlformats.org/officeDocument/2006/relationships/image" Target="../media/image25.jpeg" />
	<Relationship Id="rId6" Type="http://schemas.openxmlformats.org/officeDocument/2006/relationships/image" Target="../media/image26.jpeg" />
	<Relationship Id="rId7" Type="http://schemas.openxmlformats.org/officeDocument/2006/relationships/image" Target="../media/image27.jpeg" />
	<Relationship Id="rId8" Type="http://schemas.openxmlformats.org/officeDocument/2006/relationships/image" Target="../media/image28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8464" y="842136"/>
            <a:ext cx="3875913" cy="1866773"/>
          </a:xfrm>
          <a:custGeom>
            <a:avLst/>
            <a:gdLst>
              <a:gd name="connsiteX0" fmla="*/ 0 w 3875913"/>
              <a:gd name="connsiteY0" fmla="*/ 1866773 h 1866773"/>
              <a:gd name="connsiteX1" fmla="*/ 3875913 w 3875913"/>
              <a:gd name="connsiteY1" fmla="*/ 1866773 h 1866773"/>
              <a:gd name="connsiteX2" fmla="*/ 3875913 w 3875913"/>
              <a:gd name="connsiteY2" fmla="*/ 0 h 1866773"/>
              <a:gd name="connsiteX3" fmla="*/ 0 w 3875913"/>
              <a:gd name="connsiteY3" fmla="*/ 0 h 1866773"/>
              <a:gd name="connsiteX4" fmla="*/ 0 w 3875913"/>
              <a:gd name="connsiteY4" fmla="*/ 1866773 h 1866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75913" h="1866773">
                <a:moveTo>
                  <a:pt x="0" y="1866773"/>
                </a:moveTo>
                <a:lnTo>
                  <a:pt x="3875913" y="1866773"/>
                </a:lnTo>
                <a:lnTo>
                  <a:pt x="3875913" y="0"/>
                </a:lnTo>
                <a:lnTo>
                  <a:pt x="0" y="0"/>
                </a:lnTo>
                <a:lnTo>
                  <a:pt x="0" y="1866773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77800"/>
            <a:ext cx="14605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8500"/>
            <a:ext cx="9144000" cy="615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080000" y="2908300"/>
            <a:ext cx="3251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포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괄적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그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램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2841244"/>
            <a:ext cx="197104" cy="239141"/>
          </a:xfrm>
          <a:custGeom>
            <a:avLst/>
            <a:gdLst>
              <a:gd name="connsiteX0" fmla="*/ 185547 w 197104"/>
              <a:gd name="connsiteY0" fmla="*/ 0 h 239141"/>
              <a:gd name="connsiteX1" fmla="*/ 185547 w 197104"/>
              <a:gd name="connsiteY1" fmla="*/ 61213 h 239141"/>
              <a:gd name="connsiteX2" fmla="*/ 98551 w 197104"/>
              <a:gd name="connsiteY2" fmla="*/ 153161 h 239141"/>
              <a:gd name="connsiteX3" fmla="*/ 11683 w 197104"/>
              <a:gd name="connsiteY3" fmla="*/ 61213 h 239141"/>
              <a:gd name="connsiteX4" fmla="*/ 11683 w 197104"/>
              <a:gd name="connsiteY4" fmla="*/ 0 h 239141"/>
              <a:gd name="connsiteX5" fmla="*/ 0 w 197104"/>
              <a:gd name="connsiteY5" fmla="*/ 0 h 239141"/>
              <a:gd name="connsiteX6" fmla="*/ 0 w 197104"/>
              <a:gd name="connsiteY6" fmla="*/ 61213 h 239141"/>
              <a:gd name="connsiteX7" fmla="*/ 93598 w 197104"/>
              <a:gd name="connsiteY7" fmla="*/ 165226 h 239141"/>
              <a:gd name="connsiteX8" fmla="*/ 92836 w 197104"/>
              <a:gd name="connsiteY8" fmla="*/ 165226 h 239141"/>
              <a:gd name="connsiteX9" fmla="*/ 92836 w 197104"/>
              <a:gd name="connsiteY9" fmla="*/ 226948 h 239141"/>
              <a:gd name="connsiteX10" fmla="*/ 40639 w 197104"/>
              <a:gd name="connsiteY10" fmla="*/ 226948 h 239141"/>
              <a:gd name="connsiteX11" fmla="*/ 40639 w 197104"/>
              <a:gd name="connsiteY11" fmla="*/ 239141 h 239141"/>
              <a:gd name="connsiteX12" fmla="*/ 156591 w 197104"/>
              <a:gd name="connsiteY12" fmla="*/ 239141 h 239141"/>
              <a:gd name="connsiteX13" fmla="*/ 156591 w 197104"/>
              <a:gd name="connsiteY13" fmla="*/ 226948 h 239141"/>
              <a:gd name="connsiteX14" fmla="*/ 104394 w 197104"/>
              <a:gd name="connsiteY14" fmla="*/ 226948 h 239141"/>
              <a:gd name="connsiteX15" fmla="*/ 104394 w 197104"/>
              <a:gd name="connsiteY15" fmla="*/ 165226 h 239141"/>
              <a:gd name="connsiteX16" fmla="*/ 103631 w 197104"/>
              <a:gd name="connsiteY16" fmla="*/ 165226 h 239141"/>
              <a:gd name="connsiteX17" fmla="*/ 197103 w 197104"/>
              <a:gd name="connsiteY17" fmla="*/ 61213 h 239141"/>
              <a:gd name="connsiteX18" fmla="*/ 197103 w 197104"/>
              <a:gd name="connsiteY18" fmla="*/ 0 h 239141"/>
              <a:gd name="connsiteX19" fmla="*/ 185547 w 197104"/>
              <a:gd name="connsiteY19" fmla="*/ 0 h 239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141">
                <a:moveTo>
                  <a:pt x="185547" y="0"/>
                </a:moveTo>
                <a:lnTo>
                  <a:pt x="185547" y="61213"/>
                </a:lnTo>
                <a:cubicBezTo>
                  <a:pt x="185547" y="112013"/>
                  <a:pt x="146557" y="153161"/>
                  <a:pt x="98551" y="153161"/>
                </a:cubicBezTo>
                <a:cubicBezTo>
                  <a:pt x="50672" y="153161"/>
                  <a:pt x="11683" y="112013"/>
                  <a:pt x="11683" y="61213"/>
                </a:cubicBezTo>
                <a:lnTo>
                  <a:pt x="11683" y="0"/>
                </a:lnTo>
                <a:lnTo>
                  <a:pt x="0" y="0"/>
                </a:lnTo>
                <a:lnTo>
                  <a:pt x="0" y="61213"/>
                </a:lnTo>
                <a:cubicBezTo>
                  <a:pt x="0" y="116966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141"/>
                </a:lnTo>
                <a:lnTo>
                  <a:pt x="156591" y="239141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6"/>
                  <a:pt x="197103" y="61213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1524000" cy="1854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1447800"/>
            <a:ext cx="1600200" cy="184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1447800"/>
            <a:ext cx="1676400" cy="184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1435100"/>
            <a:ext cx="1612900" cy="184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00" y="1409700"/>
            <a:ext cx="1612900" cy="1854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3340100"/>
            <a:ext cx="3937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" y="4432300"/>
            <a:ext cx="2006600" cy="1485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100" y="6045200"/>
            <a:ext cx="3937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1900" y="4432300"/>
            <a:ext cx="2006600" cy="1739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46600" y="4419600"/>
            <a:ext cx="2057400" cy="1498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2100" y="4432300"/>
            <a:ext cx="2057400" cy="148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5900" y="177800"/>
            <a:ext cx="4991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794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(4)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근육손상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방지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관절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보호를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테이핑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3467100"/>
            <a:ext cx="7061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498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근육손상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통증을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호소하는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어르신들에게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498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(5)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근육의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피로도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감소와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통증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경감을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근막이완치료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(MCT)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6146800"/>
            <a:ext cx="8369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재활운동을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이용하시는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피로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또는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통증을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호소하는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어르신에게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765300"/>
            <a:ext cx="2946400" cy="181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4064000"/>
            <a:ext cx="2971800" cy="182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6299200"/>
            <a:ext cx="3810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200" y="1765300"/>
            <a:ext cx="3187700" cy="181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7300" y="4064000"/>
            <a:ext cx="2971800" cy="182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86000" y="3644900"/>
            <a:ext cx="58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①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핫팩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80100" y="3644900"/>
            <a:ext cx="1308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②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공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기압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마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사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49500" y="5956300"/>
            <a:ext cx="660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TENS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88100" y="5956300"/>
            <a:ext cx="406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④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IR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23876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667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(6)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물리치료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85900" y="6400800"/>
            <a:ext cx="655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이용을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희망하는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어르신들에게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물리치료사가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진행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50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2082800"/>
            <a:ext cx="2476500" cy="236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4927600"/>
            <a:ext cx="3937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2108200"/>
            <a:ext cx="2463800" cy="2336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0600" y="2108200"/>
            <a:ext cx="2476500" cy="233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5900" y="177800"/>
            <a:ext cx="58801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667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(7)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전산화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인지재활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(COG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DR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COM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COG)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5041900"/>
            <a:ext cx="6985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876300" algn="l"/>
              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컴퓨터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통한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기억력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주의집중력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실행기능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전반적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인지기능을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향상시키는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전문재활치료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시스템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5900" y="165100"/>
            <a:ext cx="39497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794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3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2)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활동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8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(1)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다양한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향상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6273800"/>
            <a:ext cx="8267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016000" algn="l"/>
              </a:tabLst>
            </a:pP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·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색칠하기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청기백기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게임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젓가락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쌓기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컵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쌓기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후마네트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종이비행기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날리기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꽃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만들기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리본</a:t>
            </a:r>
          </a:p>
          <a:p>
            <a:pPr>
              <a:lnSpc>
                <a:spcPts val="2000"/>
              </a:lnSpc>
              <a:tabLst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카드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만들기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동물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가면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만들기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콩나물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키우기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점토공예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블럭놀이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3098800"/>
            <a:ext cx="83439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01600" algn="l"/>
                <a:tab pos="952500" algn="l"/>
              </a:tabLst>
            </a:pP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·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세라밴드운동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피톤치드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마사지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플로터발리볼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미니축구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투오던지기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참참참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뿅망치게임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계란</a:t>
            </a:r>
          </a:p>
          <a:p>
            <a:pPr>
              <a:lnSpc>
                <a:spcPts val="2000"/>
              </a:lnSpc>
              <a:tabLst>
                <a:tab pos="1016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판탁구공던지기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색판뒤집기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풍선배구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신발던지기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윷놀이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발맛사지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016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다양한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인지기능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향상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9100"/>
            <a:ext cx="2540000" cy="182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40200"/>
            <a:ext cx="2540000" cy="182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0" y="1600200"/>
            <a:ext cx="2540000" cy="190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0" y="4114800"/>
            <a:ext cx="2540000" cy="184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689100"/>
            <a:ext cx="2552700" cy="182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140200"/>
            <a:ext cx="2552700" cy="181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81100" y="3581400"/>
            <a:ext cx="901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시장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놀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60800" y="3581400"/>
            <a:ext cx="1308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②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공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공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시설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97700" y="3581400"/>
            <a:ext cx="1130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③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미용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6032500"/>
            <a:ext cx="965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④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생신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외식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38600" y="6019800"/>
            <a:ext cx="927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⑤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종교활동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75500" y="6019800"/>
            <a:ext cx="749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⑥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나들이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25527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667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활동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(3)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사회적응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612900"/>
            <a:ext cx="3886200" cy="236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4089400"/>
            <a:ext cx="3886200" cy="237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975600" y="762000"/>
            <a:ext cx="76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01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36322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4318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3)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화재사고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이론교육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40300" y="965200"/>
            <a:ext cx="3149600" cy="590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	</a:t>
            </a: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76200" algn="l"/>
                <a:tab pos="3035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화재예방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화재의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원인과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종류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피해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신체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재산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인명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대피요령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대처방법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  <a:tab pos="30353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②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화재예방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OX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퀴즈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가스불과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냄비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끝난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가스레인지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콘센트의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전기장판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보관법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흡연과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휴지통</a:t>
            </a:r>
          </a:p>
          <a:p>
            <a:pPr>
              <a:lnSpc>
                <a:spcPts val="27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양초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</a:t>
            </a:r>
          </a:p>
          <a:p>
            <a:pPr>
              <a:lnSpc>
                <a:spcPts val="2600"/>
              </a:lnSpc>
              <a:tabLst>
                <a:tab pos="76200" algn="l"/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119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전화번호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384300"/>
            <a:ext cx="3886200" cy="236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279900"/>
            <a:ext cx="3886200" cy="236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975600" y="762000"/>
            <a:ext cx="76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01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975600" y="762000"/>
            <a:ext cx="76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65100"/>
            <a:ext cx="3632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4318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3)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화재사고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7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(1)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이론교육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계속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40300" y="1435100"/>
            <a:ext cx="2933700" cy="229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화재상황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대처에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영상시청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화재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감지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대피방법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결정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경보작동과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불이야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!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119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신고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연기가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많이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발생할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때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계단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이용과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937000"/>
            <a:ext cx="82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4368800"/>
            <a:ext cx="20574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몸에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붙었을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때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멈춘다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엎드린다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손으로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얼굴을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가린다</a:t>
            </a:r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구른다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511300"/>
            <a:ext cx="3886200" cy="236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038600"/>
            <a:ext cx="3924300" cy="234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975600" y="762000"/>
            <a:ext cx="76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01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65100"/>
            <a:ext cx="3632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4445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905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3)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화재사고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700"/>
              </a:lnSpc>
              <a:tabLst>
                <a:tab pos="1905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계속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838200"/>
            <a:ext cx="33274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635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698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63500" algn="l"/>
                <a:tab pos="30607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②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대피방법</a:t>
            </a:r>
          </a:p>
          <a:p>
            <a:pPr>
              <a:lnSpc>
                <a:spcPts val="2700"/>
              </a:lnSpc>
              <a:tabLst>
                <a:tab pos="635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손수건이나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헝겊으로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코와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가리기</a:t>
            </a:r>
          </a:p>
          <a:p>
            <a:pPr>
              <a:lnSpc>
                <a:spcPts val="2600"/>
              </a:lnSpc>
              <a:tabLst>
                <a:tab pos="635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자세는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최대한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낮게</a:t>
            </a:r>
          </a:p>
          <a:p>
            <a:pPr>
              <a:lnSpc>
                <a:spcPts val="2700"/>
              </a:lnSpc>
              <a:tabLst>
                <a:tab pos="635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낙상방지를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위해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안전바를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잡고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4229100"/>
            <a:ext cx="27559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소화기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사용법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안전핀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뽑기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노즐을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빼서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쪽으로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향하기</a:t>
            </a:r>
          </a:p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손잡이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움켜쥐기</a:t>
            </a:r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바람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등지고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골고루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분사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663700"/>
            <a:ext cx="2984500" cy="2425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4254500"/>
            <a:ext cx="2984500" cy="2425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5372100"/>
            <a:ext cx="393700" cy="34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962900" y="762000"/>
            <a:ext cx="88900" cy="7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굴림" pitchFamily="18" charset="0"/>
                <a:cs typeface="굴림" pitchFamily="18" charset="0"/>
              </a:rPr>
              <a:t>01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962900" y="762000"/>
            <a:ext cx="88900" cy="7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>
							</a:tabLst>
            </a:pPr>
            <a:r>
              <a:rPr lang="en-US" altLang="zh-CN" sz="698" dirty="0" smtClean="0">
                <a:solidFill>
                  <a:srgbClr val="ffffff"/>
                </a:solidFill>
                <a:latin typeface="굴림" pitchFamily="18" charset="0"/>
                <a:cs typeface="굴림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73500" y="5473700"/>
            <a:ext cx="5181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운전경험이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있는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대상으로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운전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시뮬레이션을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실시하여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교통사고에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대한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경각심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유발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36322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4318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4)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교통사고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905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운전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29100" y="1968500"/>
            <a:ext cx="20574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드라이브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시뮬레이터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주행평가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비주행평가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주행훈련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신호준수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응급상황에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54000" y="4064000"/>
            <a:ext cx="241300" cy="243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8100" algn="l"/>
                <a:tab pos="1270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" algn="l"/>
                <a:tab pos="1270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568700"/>
            <a:ext cx="41529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효과성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조사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오른손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장악력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(kg)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왼손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장악력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(kg)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유연성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(cm)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TUG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평균값</a:t>
            </a:r>
          </a:p>
          <a:p>
            <a:pPr>
              <a:lnSpc>
                <a:spcPts val="1700"/>
              </a:lnSpc>
              <a:tabLst>
                <a:tab pos="419100" algn="l"/>
                <a:tab pos="2705100" algn="l"/>
                <a:tab pos="29337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7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8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76800" y="736600"/>
            <a:ext cx="41656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만족도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조사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해석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프로그램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노인의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85%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매우만족을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나타내었으며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12%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2%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그리고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이용노인이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불만족을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나타냄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따라서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위기탈출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넘버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65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프로그램의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긍정적인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반응이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나타났으며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보통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및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불만족을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보인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5%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의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노인들을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위한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다른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프로그램을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개발하여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적용해야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것으로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사료됨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76800" y="3632200"/>
            <a:ext cx="4165600" cy="330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효과성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조사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해석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오른손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왼손의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장악력의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변화는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크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나타내었음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유연성의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변화는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크게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나타나진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않았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점진적으로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향상된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나타냄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TUG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결과는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변화가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거의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없었지만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과값이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감소하지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않은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것으로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보아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련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기능의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유지가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나타남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따라서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위기탈출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넘버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65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프로그램이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신체기능의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향상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유지를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시키며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어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르신들의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건강을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향상시킬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것이라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사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료됨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241300"/>
            <a:ext cx="3784600" cy="314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6.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성과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기대효과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만족도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조사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	</a:t>
            </a:r>
            <a:r>
              <a:rPr lang="en-US" altLang="zh-CN" sz="2160" b="1" dirty="0" smtClean="0">
                <a:solidFill>
                  <a:srgbClr val="000000"/>
                </a:solidFill>
                <a:latin typeface="맑은 고딕,Bold" pitchFamily="18" charset="0"/>
                <a:cs typeface="맑은 고딕,Bold" pitchFamily="18" charset="0"/>
              </a:rPr>
              <a:t>만족도</a:t>
            </a:r>
          </a:p>
          <a:p>
            <a:pPr>
              <a:lnSpc>
                <a:spcPts val="16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</a:t>
            </a:r>
            <a:r>
              <a:rPr lang="en-US" altLang="zh-CN" sz="1406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2%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zh-CN" sz="1403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3%</a:t>
            </a:r>
          </a:p>
          <a:p>
            <a:pPr>
              <a:lnSpc>
                <a:spcPts val="14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매우만족</a:t>
            </a:r>
          </a:p>
          <a:p>
            <a:pPr>
              <a:lnSpc>
                <a:spcPts val="24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12%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만족</a:t>
            </a:r>
          </a:p>
          <a:p>
            <a:pPr>
              <a:lnSpc>
                <a:spcPts val="18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보통</a:t>
            </a:r>
          </a:p>
          <a:p>
            <a:pPr>
              <a:lnSpc>
                <a:spcPts val="21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200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불만족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30200" algn="l"/>
                <a:tab pos="482600" algn="l"/>
                <a:tab pos="876300" algn="l"/>
                <a:tab pos="1790700" algn="l"/>
                <a:tab pos="2362200" algn="l"/>
                <a:tab pos="31750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3" dirty="0" smtClean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83%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48071" y="1071575"/>
            <a:ext cx="3995928" cy="4886959"/>
          </a:xfrm>
          <a:custGeom>
            <a:avLst/>
            <a:gdLst>
              <a:gd name="connsiteX0" fmla="*/ 0 w 3995928"/>
              <a:gd name="connsiteY0" fmla="*/ 4886959 h 4886959"/>
              <a:gd name="connsiteX1" fmla="*/ 3995928 w 3995928"/>
              <a:gd name="connsiteY1" fmla="*/ 4886959 h 4886959"/>
              <a:gd name="connsiteX2" fmla="*/ 3995928 w 3995928"/>
              <a:gd name="connsiteY2" fmla="*/ 0 h 4886959"/>
              <a:gd name="connsiteX3" fmla="*/ 0 w 3995928"/>
              <a:gd name="connsiteY3" fmla="*/ 0 h 4886959"/>
              <a:gd name="connsiteX4" fmla="*/ 0 w 3995928"/>
              <a:gd name="connsiteY4" fmla="*/ 4886959 h 4886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95928" h="4886959">
                <a:moveTo>
                  <a:pt x="0" y="4886959"/>
                </a:moveTo>
                <a:lnTo>
                  <a:pt x="3995928" y="4886959"/>
                </a:lnTo>
                <a:lnTo>
                  <a:pt x="3995928" y="0"/>
                </a:lnTo>
                <a:lnTo>
                  <a:pt x="0" y="0"/>
                </a:lnTo>
                <a:lnTo>
                  <a:pt x="0" y="488695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32196" y="1631695"/>
            <a:ext cx="1580388" cy="63500"/>
          </a:xfrm>
          <a:custGeom>
            <a:avLst/>
            <a:gdLst>
              <a:gd name="connsiteX0" fmla="*/ 15875 w 1580388"/>
              <a:gd name="connsiteY0" fmla="*/ 15875 h 63500"/>
              <a:gd name="connsiteX1" fmla="*/ 1564513 w 1580388"/>
              <a:gd name="connsiteY1" fmla="*/ 15875 h 6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0388" h="63500">
                <a:moveTo>
                  <a:pt x="15875" y="15875"/>
                </a:moveTo>
                <a:lnTo>
                  <a:pt x="1564513" y="158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432300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73700" y="1231900"/>
            <a:ext cx="1104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0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Index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1803400"/>
            <a:ext cx="1270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1.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센터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소개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2413000"/>
            <a:ext cx="1739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2.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소개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3022600"/>
            <a:ext cx="2768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3.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배경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필요성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3632200"/>
            <a:ext cx="3187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4.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목적과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프로토콜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4241800"/>
            <a:ext cx="1727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4851400"/>
            <a:ext cx="2019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6.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성과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기대효과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5461000"/>
            <a:ext cx="1270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7.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향후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계획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9700"/>
            <a:ext cx="1270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7.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향후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계획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346200"/>
            <a:ext cx="7988300" cy="476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이용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어르신들의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요구에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따른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운동기구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증설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기존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안전교육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신체·인지기능에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맞게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정형화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98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노인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안전과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건강을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새로운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문화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컨텐츠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사회재난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낙상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전기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가스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과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자연재난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태풍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산사태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</a:t>
            </a:r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황사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에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대처교육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498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전남지역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대학교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지역사회와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연계하여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특화프로그램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개발</a:t>
            </a:r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과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인력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자원을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지원받아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특화프로그램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운영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2455" y="3074289"/>
            <a:ext cx="1038479" cy="979551"/>
          </a:xfrm>
          <a:custGeom>
            <a:avLst/>
            <a:gdLst>
              <a:gd name="connsiteX0" fmla="*/ 0 w 1038479"/>
              <a:gd name="connsiteY0" fmla="*/ 489839 h 979551"/>
              <a:gd name="connsiteX1" fmla="*/ 519303 w 1038479"/>
              <a:gd name="connsiteY1" fmla="*/ 0 h 979551"/>
              <a:gd name="connsiteX2" fmla="*/ 1038478 w 1038479"/>
              <a:gd name="connsiteY2" fmla="*/ 489839 h 979551"/>
              <a:gd name="connsiteX3" fmla="*/ 519303 w 1038479"/>
              <a:gd name="connsiteY3" fmla="*/ 979551 h 979551"/>
              <a:gd name="connsiteX4" fmla="*/ 0 w 1038479"/>
              <a:gd name="connsiteY4" fmla="*/ 489839 h 979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8479" h="979551">
                <a:moveTo>
                  <a:pt x="0" y="489839"/>
                </a:moveTo>
                <a:cubicBezTo>
                  <a:pt x="0" y="219328"/>
                  <a:pt x="232536" y="0"/>
                  <a:pt x="519303" y="0"/>
                </a:cubicBezTo>
                <a:cubicBezTo>
                  <a:pt x="805941" y="0"/>
                  <a:pt x="1038478" y="219328"/>
                  <a:pt x="1038478" y="489839"/>
                </a:cubicBezTo>
                <a:cubicBezTo>
                  <a:pt x="1038478" y="760348"/>
                  <a:pt x="805941" y="979551"/>
                  <a:pt x="519303" y="979551"/>
                </a:cubicBezTo>
                <a:cubicBezTo>
                  <a:pt x="232536" y="979551"/>
                  <a:pt x="0" y="760348"/>
                  <a:pt x="0" y="489839"/>
                </a:cubicBezTo>
              </a:path>
            </a:pathLst>
          </a:custGeom>
          <a:solidFill>
            <a:srgbClr val="f6873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66105" y="3067939"/>
            <a:ext cx="1051179" cy="992251"/>
          </a:xfrm>
          <a:custGeom>
            <a:avLst/>
            <a:gdLst>
              <a:gd name="connsiteX0" fmla="*/ 6350 w 1051179"/>
              <a:gd name="connsiteY0" fmla="*/ 496189 h 992251"/>
              <a:gd name="connsiteX1" fmla="*/ 525653 w 1051179"/>
              <a:gd name="connsiteY1" fmla="*/ 6350 h 992251"/>
              <a:gd name="connsiteX2" fmla="*/ 1044828 w 1051179"/>
              <a:gd name="connsiteY2" fmla="*/ 496189 h 992251"/>
              <a:gd name="connsiteX3" fmla="*/ 525653 w 1051179"/>
              <a:gd name="connsiteY3" fmla="*/ 985901 h 992251"/>
              <a:gd name="connsiteX4" fmla="*/ 6350 w 1051179"/>
              <a:gd name="connsiteY4" fmla="*/ 496189 h 992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51179" h="992251">
                <a:moveTo>
                  <a:pt x="6350" y="496189"/>
                </a:moveTo>
                <a:cubicBezTo>
                  <a:pt x="6350" y="225678"/>
                  <a:pt x="238886" y="6350"/>
                  <a:pt x="525653" y="6350"/>
                </a:cubicBezTo>
                <a:cubicBezTo>
                  <a:pt x="812291" y="6350"/>
                  <a:pt x="1044828" y="225678"/>
                  <a:pt x="1044828" y="496189"/>
                </a:cubicBezTo>
                <a:cubicBezTo>
                  <a:pt x="1044828" y="766698"/>
                  <a:pt x="812291" y="985901"/>
                  <a:pt x="525653" y="985901"/>
                </a:cubicBezTo>
                <a:cubicBezTo>
                  <a:pt x="238886" y="985901"/>
                  <a:pt x="6350" y="766698"/>
                  <a:pt x="6350" y="49618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2455" y="1965832"/>
            <a:ext cx="1029969" cy="958976"/>
          </a:xfrm>
          <a:custGeom>
            <a:avLst/>
            <a:gdLst>
              <a:gd name="connsiteX0" fmla="*/ 0 w 1029969"/>
              <a:gd name="connsiteY0" fmla="*/ 479425 h 958976"/>
              <a:gd name="connsiteX1" fmla="*/ 514984 w 1029969"/>
              <a:gd name="connsiteY1" fmla="*/ 0 h 958976"/>
              <a:gd name="connsiteX2" fmla="*/ 1029970 w 1029969"/>
              <a:gd name="connsiteY2" fmla="*/ 479425 h 958976"/>
              <a:gd name="connsiteX3" fmla="*/ 514984 w 1029969"/>
              <a:gd name="connsiteY3" fmla="*/ 958977 h 958976"/>
              <a:gd name="connsiteX4" fmla="*/ 0 w 1029969"/>
              <a:gd name="connsiteY4" fmla="*/ 479425 h 958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969" h="958976">
                <a:moveTo>
                  <a:pt x="0" y="479425"/>
                </a:moveTo>
                <a:cubicBezTo>
                  <a:pt x="0" y="214630"/>
                  <a:pt x="230632" y="0"/>
                  <a:pt x="514984" y="0"/>
                </a:cubicBezTo>
                <a:cubicBezTo>
                  <a:pt x="799465" y="0"/>
                  <a:pt x="1029970" y="214630"/>
                  <a:pt x="1029970" y="479425"/>
                </a:cubicBezTo>
                <a:cubicBezTo>
                  <a:pt x="1029970" y="744347"/>
                  <a:pt x="799465" y="958977"/>
                  <a:pt x="514984" y="958977"/>
                </a:cubicBezTo>
                <a:cubicBezTo>
                  <a:pt x="230632" y="958977"/>
                  <a:pt x="0" y="744347"/>
                  <a:pt x="0" y="479425"/>
                </a:cubicBezTo>
              </a:path>
            </a:pathLst>
          </a:custGeom>
          <a:solidFill>
            <a:srgbClr val="9ecea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66105" y="1959482"/>
            <a:ext cx="1042669" cy="971676"/>
          </a:xfrm>
          <a:custGeom>
            <a:avLst/>
            <a:gdLst>
              <a:gd name="connsiteX0" fmla="*/ 6350 w 1042669"/>
              <a:gd name="connsiteY0" fmla="*/ 485775 h 971676"/>
              <a:gd name="connsiteX1" fmla="*/ 521334 w 1042669"/>
              <a:gd name="connsiteY1" fmla="*/ 6350 h 971676"/>
              <a:gd name="connsiteX2" fmla="*/ 1036320 w 1042669"/>
              <a:gd name="connsiteY2" fmla="*/ 485775 h 971676"/>
              <a:gd name="connsiteX3" fmla="*/ 521334 w 1042669"/>
              <a:gd name="connsiteY3" fmla="*/ 965327 h 971676"/>
              <a:gd name="connsiteX4" fmla="*/ 6350 w 1042669"/>
              <a:gd name="connsiteY4" fmla="*/ 485775 h 971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669" h="971676">
                <a:moveTo>
                  <a:pt x="6350" y="485775"/>
                </a:moveTo>
                <a:cubicBezTo>
                  <a:pt x="6350" y="220980"/>
                  <a:pt x="236982" y="6350"/>
                  <a:pt x="521334" y="6350"/>
                </a:cubicBezTo>
                <a:cubicBezTo>
                  <a:pt x="805815" y="6350"/>
                  <a:pt x="1036320" y="220980"/>
                  <a:pt x="1036320" y="485775"/>
                </a:cubicBezTo>
                <a:cubicBezTo>
                  <a:pt x="1036320" y="750697"/>
                  <a:pt x="805815" y="965327"/>
                  <a:pt x="521334" y="965327"/>
                </a:cubicBezTo>
                <a:cubicBezTo>
                  <a:pt x="236982" y="965327"/>
                  <a:pt x="6350" y="750697"/>
                  <a:pt x="6350" y="4857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2455" y="5390769"/>
            <a:ext cx="1046098" cy="990562"/>
          </a:xfrm>
          <a:custGeom>
            <a:avLst/>
            <a:gdLst>
              <a:gd name="connsiteX0" fmla="*/ 0 w 1046098"/>
              <a:gd name="connsiteY0" fmla="*/ 495262 h 990562"/>
              <a:gd name="connsiteX1" fmla="*/ 523113 w 1046098"/>
              <a:gd name="connsiteY1" fmla="*/ 0 h 990562"/>
              <a:gd name="connsiteX2" fmla="*/ 1046098 w 1046098"/>
              <a:gd name="connsiteY2" fmla="*/ 495262 h 990562"/>
              <a:gd name="connsiteX3" fmla="*/ 523113 w 1046098"/>
              <a:gd name="connsiteY3" fmla="*/ 990562 h 990562"/>
              <a:gd name="connsiteX4" fmla="*/ 0 w 1046098"/>
              <a:gd name="connsiteY4" fmla="*/ 495262 h 990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6098" h="990562">
                <a:moveTo>
                  <a:pt x="0" y="495262"/>
                </a:moveTo>
                <a:cubicBezTo>
                  <a:pt x="0" y="221716"/>
                  <a:pt x="234188" y="0"/>
                  <a:pt x="523113" y="0"/>
                </a:cubicBezTo>
                <a:cubicBezTo>
                  <a:pt x="811910" y="0"/>
                  <a:pt x="1046098" y="221716"/>
                  <a:pt x="1046098" y="495262"/>
                </a:cubicBezTo>
                <a:cubicBezTo>
                  <a:pt x="1046098" y="768807"/>
                  <a:pt x="811910" y="990562"/>
                  <a:pt x="523113" y="990562"/>
                </a:cubicBezTo>
                <a:cubicBezTo>
                  <a:pt x="234188" y="990562"/>
                  <a:pt x="0" y="768807"/>
                  <a:pt x="0" y="495262"/>
                </a:cubicBezTo>
              </a:path>
            </a:pathLst>
          </a:custGeom>
          <a:solidFill>
            <a:srgbClr val="f7c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6773" y="836675"/>
            <a:ext cx="1029842" cy="979550"/>
          </a:xfrm>
          <a:custGeom>
            <a:avLst/>
            <a:gdLst>
              <a:gd name="connsiteX0" fmla="*/ 0 w 1029842"/>
              <a:gd name="connsiteY0" fmla="*/ 489838 h 979550"/>
              <a:gd name="connsiteX1" fmla="*/ 514858 w 1029842"/>
              <a:gd name="connsiteY1" fmla="*/ 0 h 979550"/>
              <a:gd name="connsiteX2" fmla="*/ 1029842 w 1029842"/>
              <a:gd name="connsiteY2" fmla="*/ 489838 h 979550"/>
              <a:gd name="connsiteX3" fmla="*/ 514858 w 1029842"/>
              <a:gd name="connsiteY3" fmla="*/ 979550 h 979550"/>
              <a:gd name="connsiteX4" fmla="*/ 0 w 1029842"/>
              <a:gd name="connsiteY4" fmla="*/ 489838 h 979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842" h="979550">
                <a:moveTo>
                  <a:pt x="0" y="489838"/>
                </a:moveTo>
                <a:cubicBezTo>
                  <a:pt x="0" y="219329"/>
                  <a:pt x="230504" y="0"/>
                  <a:pt x="514858" y="0"/>
                </a:cubicBezTo>
                <a:cubicBezTo>
                  <a:pt x="799338" y="0"/>
                  <a:pt x="1029842" y="219329"/>
                  <a:pt x="1029842" y="489838"/>
                </a:cubicBezTo>
                <a:cubicBezTo>
                  <a:pt x="1029842" y="760349"/>
                  <a:pt x="799338" y="979550"/>
                  <a:pt x="514858" y="979550"/>
                </a:cubicBezTo>
                <a:cubicBezTo>
                  <a:pt x="230504" y="979550"/>
                  <a:pt x="0" y="760349"/>
                  <a:pt x="0" y="489838"/>
                </a:cubicBezTo>
              </a:path>
            </a:pathLst>
          </a:custGeom>
          <a:solidFill>
            <a:srgbClr val="636a3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0423" y="830325"/>
            <a:ext cx="1042542" cy="992250"/>
          </a:xfrm>
          <a:custGeom>
            <a:avLst/>
            <a:gdLst>
              <a:gd name="connsiteX0" fmla="*/ 6350 w 1042542"/>
              <a:gd name="connsiteY0" fmla="*/ 496188 h 992250"/>
              <a:gd name="connsiteX1" fmla="*/ 521208 w 1042542"/>
              <a:gd name="connsiteY1" fmla="*/ 6350 h 992250"/>
              <a:gd name="connsiteX2" fmla="*/ 1036192 w 1042542"/>
              <a:gd name="connsiteY2" fmla="*/ 496188 h 992250"/>
              <a:gd name="connsiteX3" fmla="*/ 521208 w 1042542"/>
              <a:gd name="connsiteY3" fmla="*/ 985900 h 992250"/>
              <a:gd name="connsiteX4" fmla="*/ 6350 w 1042542"/>
              <a:gd name="connsiteY4" fmla="*/ 496188 h 992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542" h="992250">
                <a:moveTo>
                  <a:pt x="6350" y="496188"/>
                </a:moveTo>
                <a:cubicBezTo>
                  <a:pt x="6350" y="225679"/>
                  <a:pt x="236854" y="6350"/>
                  <a:pt x="521208" y="6350"/>
                </a:cubicBezTo>
                <a:cubicBezTo>
                  <a:pt x="805688" y="6350"/>
                  <a:pt x="1036192" y="225679"/>
                  <a:pt x="1036192" y="496188"/>
                </a:cubicBezTo>
                <a:cubicBezTo>
                  <a:pt x="1036192" y="766699"/>
                  <a:pt x="805688" y="985900"/>
                  <a:pt x="521208" y="985900"/>
                </a:cubicBezTo>
                <a:cubicBezTo>
                  <a:pt x="236854" y="985900"/>
                  <a:pt x="6350" y="766699"/>
                  <a:pt x="6350" y="49618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00215" y="5445252"/>
            <a:ext cx="161290" cy="138176"/>
          </a:xfrm>
          <a:custGeom>
            <a:avLst/>
            <a:gdLst>
              <a:gd name="connsiteX0" fmla="*/ 0 w 161290"/>
              <a:gd name="connsiteY0" fmla="*/ 69088 h 138176"/>
              <a:gd name="connsiteX1" fmla="*/ 80645 w 161290"/>
              <a:gd name="connsiteY1" fmla="*/ 0 h 138176"/>
              <a:gd name="connsiteX2" fmla="*/ 161290 w 161290"/>
              <a:gd name="connsiteY2" fmla="*/ 69088 h 138176"/>
              <a:gd name="connsiteX3" fmla="*/ 80645 w 161290"/>
              <a:gd name="connsiteY3" fmla="*/ 138176 h 138176"/>
              <a:gd name="connsiteX4" fmla="*/ 0 w 161290"/>
              <a:gd name="connsiteY4" fmla="*/ 69088 h 138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290" h="138176">
                <a:moveTo>
                  <a:pt x="0" y="69088"/>
                </a:moveTo>
                <a:cubicBezTo>
                  <a:pt x="0" y="30860"/>
                  <a:pt x="36068" y="0"/>
                  <a:pt x="80645" y="0"/>
                </a:cubicBezTo>
                <a:cubicBezTo>
                  <a:pt x="125222" y="0"/>
                  <a:pt x="161290" y="30860"/>
                  <a:pt x="161290" y="69088"/>
                </a:cubicBezTo>
                <a:cubicBezTo>
                  <a:pt x="161290" y="107188"/>
                  <a:pt x="125222" y="138176"/>
                  <a:pt x="80645" y="138176"/>
                </a:cubicBezTo>
                <a:cubicBezTo>
                  <a:pt x="36068" y="138176"/>
                  <a:pt x="0" y="107188"/>
                  <a:pt x="0" y="69088"/>
                </a:cubicBezTo>
              </a:path>
            </a:pathLst>
          </a:custGeom>
          <a:solidFill>
            <a:srgbClr val="f7c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00215" y="5883147"/>
            <a:ext cx="161290" cy="138138"/>
          </a:xfrm>
          <a:custGeom>
            <a:avLst/>
            <a:gdLst>
              <a:gd name="connsiteX0" fmla="*/ 0 w 161290"/>
              <a:gd name="connsiteY0" fmla="*/ 69062 h 138138"/>
              <a:gd name="connsiteX1" fmla="*/ 80645 w 161290"/>
              <a:gd name="connsiteY1" fmla="*/ 0 h 138138"/>
              <a:gd name="connsiteX2" fmla="*/ 161290 w 161290"/>
              <a:gd name="connsiteY2" fmla="*/ 69062 h 138138"/>
              <a:gd name="connsiteX3" fmla="*/ 80645 w 161290"/>
              <a:gd name="connsiteY3" fmla="*/ 138138 h 138138"/>
              <a:gd name="connsiteX4" fmla="*/ 0 w 161290"/>
              <a:gd name="connsiteY4" fmla="*/ 69062 h 138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290" h="138138">
                <a:moveTo>
                  <a:pt x="0" y="69062"/>
                </a:moveTo>
                <a:cubicBezTo>
                  <a:pt x="0" y="30924"/>
                  <a:pt x="36068" y="0"/>
                  <a:pt x="80645" y="0"/>
                </a:cubicBezTo>
                <a:cubicBezTo>
                  <a:pt x="125222" y="0"/>
                  <a:pt x="161290" y="30924"/>
                  <a:pt x="161290" y="69062"/>
                </a:cubicBezTo>
                <a:cubicBezTo>
                  <a:pt x="161290" y="107213"/>
                  <a:pt x="125222" y="138138"/>
                  <a:pt x="80645" y="138138"/>
                </a:cubicBezTo>
                <a:cubicBezTo>
                  <a:pt x="36068" y="138138"/>
                  <a:pt x="0" y="107213"/>
                  <a:pt x="0" y="69062"/>
                </a:cubicBezTo>
              </a:path>
            </a:pathLst>
          </a:custGeom>
          <a:solidFill>
            <a:srgbClr val="f7c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00215" y="6309321"/>
            <a:ext cx="161290" cy="138137"/>
          </a:xfrm>
          <a:custGeom>
            <a:avLst/>
            <a:gdLst>
              <a:gd name="connsiteX0" fmla="*/ 0 w 161290"/>
              <a:gd name="connsiteY0" fmla="*/ 69075 h 138137"/>
              <a:gd name="connsiteX1" fmla="*/ 80645 w 161290"/>
              <a:gd name="connsiteY1" fmla="*/ 0 h 138137"/>
              <a:gd name="connsiteX2" fmla="*/ 161290 w 161290"/>
              <a:gd name="connsiteY2" fmla="*/ 69075 h 138137"/>
              <a:gd name="connsiteX3" fmla="*/ 80645 w 161290"/>
              <a:gd name="connsiteY3" fmla="*/ 138138 h 138137"/>
              <a:gd name="connsiteX4" fmla="*/ 0 w 161290"/>
              <a:gd name="connsiteY4" fmla="*/ 69075 h 138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290" h="138137">
                <a:moveTo>
                  <a:pt x="0" y="69075"/>
                </a:moveTo>
                <a:cubicBezTo>
                  <a:pt x="0" y="30924"/>
                  <a:pt x="36068" y="0"/>
                  <a:pt x="80645" y="0"/>
                </a:cubicBezTo>
                <a:cubicBezTo>
                  <a:pt x="125222" y="0"/>
                  <a:pt x="161290" y="30924"/>
                  <a:pt x="161290" y="69075"/>
                </a:cubicBezTo>
                <a:cubicBezTo>
                  <a:pt x="161290" y="107213"/>
                  <a:pt x="125222" y="138138"/>
                  <a:pt x="80645" y="138138"/>
                </a:cubicBezTo>
                <a:cubicBezTo>
                  <a:pt x="36068" y="138138"/>
                  <a:pt x="0" y="107213"/>
                  <a:pt x="0" y="69075"/>
                </a:cubicBezTo>
              </a:path>
            </a:pathLst>
          </a:custGeom>
          <a:solidFill>
            <a:srgbClr val="f7c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2455" y="4221098"/>
            <a:ext cx="1038479" cy="979551"/>
          </a:xfrm>
          <a:custGeom>
            <a:avLst/>
            <a:gdLst>
              <a:gd name="connsiteX0" fmla="*/ 0 w 1038479"/>
              <a:gd name="connsiteY0" fmla="*/ 489711 h 979551"/>
              <a:gd name="connsiteX1" fmla="*/ 519303 w 1038479"/>
              <a:gd name="connsiteY1" fmla="*/ 0 h 979551"/>
              <a:gd name="connsiteX2" fmla="*/ 1038478 w 1038479"/>
              <a:gd name="connsiteY2" fmla="*/ 489711 h 979551"/>
              <a:gd name="connsiteX3" fmla="*/ 519303 w 1038479"/>
              <a:gd name="connsiteY3" fmla="*/ 979551 h 979551"/>
              <a:gd name="connsiteX4" fmla="*/ 0 w 1038479"/>
              <a:gd name="connsiteY4" fmla="*/ 489711 h 979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8479" h="979551">
                <a:moveTo>
                  <a:pt x="0" y="489711"/>
                </a:moveTo>
                <a:cubicBezTo>
                  <a:pt x="0" y="219202"/>
                  <a:pt x="232536" y="0"/>
                  <a:pt x="519303" y="0"/>
                </a:cubicBezTo>
                <a:cubicBezTo>
                  <a:pt x="805941" y="0"/>
                  <a:pt x="1038478" y="219202"/>
                  <a:pt x="1038478" y="489711"/>
                </a:cubicBezTo>
                <a:cubicBezTo>
                  <a:pt x="1038478" y="760222"/>
                  <a:pt x="805941" y="979551"/>
                  <a:pt x="519303" y="979551"/>
                </a:cubicBezTo>
                <a:cubicBezTo>
                  <a:pt x="232536" y="979551"/>
                  <a:pt x="0" y="760222"/>
                  <a:pt x="0" y="489711"/>
                </a:cubicBezTo>
              </a:path>
            </a:pathLst>
          </a:custGeom>
          <a:solidFill>
            <a:srgbClr val="81c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66105" y="4214748"/>
            <a:ext cx="1051179" cy="992251"/>
          </a:xfrm>
          <a:custGeom>
            <a:avLst/>
            <a:gdLst>
              <a:gd name="connsiteX0" fmla="*/ 6350 w 1051179"/>
              <a:gd name="connsiteY0" fmla="*/ 496061 h 992251"/>
              <a:gd name="connsiteX1" fmla="*/ 525653 w 1051179"/>
              <a:gd name="connsiteY1" fmla="*/ 6350 h 992251"/>
              <a:gd name="connsiteX2" fmla="*/ 1044828 w 1051179"/>
              <a:gd name="connsiteY2" fmla="*/ 496061 h 992251"/>
              <a:gd name="connsiteX3" fmla="*/ 525653 w 1051179"/>
              <a:gd name="connsiteY3" fmla="*/ 985901 h 992251"/>
              <a:gd name="connsiteX4" fmla="*/ 6350 w 1051179"/>
              <a:gd name="connsiteY4" fmla="*/ 496061 h 992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51179" h="992251">
                <a:moveTo>
                  <a:pt x="6350" y="496061"/>
                </a:moveTo>
                <a:cubicBezTo>
                  <a:pt x="6350" y="225552"/>
                  <a:pt x="238886" y="6350"/>
                  <a:pt x="525653" y="6350"/>
                </a:cubicBezTo>
                <a:cubicBezTo>
                  <a:pt x="812291" y="6350"/>
                  <a:pt x="1044828" y="225552"/>
                  <a:pt x="1044828" y="496061"/>
                </a:cubicBezTo>
                <a:cubicBezTo>
                  <a:pt x="1044828" y="766572"/>
                  <a:pt x="812291" y="985901"/>
                  <a:pt x="525653" y="985901"/>
                </a:cubicBezTo>
                <a:cubicBezTo>
                  <a:pt x="238886" y="985901"/>
                  <a:pt x="6350" y="766572"/>
                  <a:pt x="6350" y="49606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4648200" cy="637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51600" y="3517900"/>
            <a:ext cx="119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장성군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9700"/>
            <a:ext cx="1270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1.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센터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소개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86400" y="3441700"/>
            <a:ext cx="431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위치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32400" y="1295400"/>
            <a:ext cx="8763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기관명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설립연도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51600" y="1346200"/>
            <a:ext cx="17907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예담노인복지센터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2009.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10.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51600" y="4686300"/>
            <a:ext cx="22733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85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섬김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고객중심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차별화된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서비스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구현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32400" y="4635500"/>
            <a:ext cx="8890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41300" algn="l"/>
              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수용인원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비전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9459" y="1595627"/>
            <a:ext cx="3659123" cy="12191"/>
          </a:xfrm>
          <a:custGeom>
            <a:avLst/>
            <a:gdLst>
              <a:gd name="connsiteX0" fmla="*/ 0 w 3659123"/>
              <a:gd name="connsiteY0" fmla="*/ 0 h 12191"/>
              <a:gd name="connsiteX1" fmla="*/ 1829561 w 3659123"/>
              <a:gd name="connsiteY1" fmla="*/ 0 h 12191"/>
              <a:gd name="connsiteX2" fmla="*/ 3659123 w 3659123"/>
              <a:gd name="connsiteY2" fmla="*/ 0 h 12191"/>
              <a:gd name="connsiteX3" fmla="*/ 3659123 w 3659123"/>
              <a:gd name="connsiteY3" fmla="*/ 12191 h 12191"/>
              <a:gd name="connsiteX4" fmla="*/ 1829561 w 3659123"/>
              <a:gd name="connsiteY4" fmla="*/ 12191 h 12191"/>
              <a:gd name="connsiteX5" fmla="*/ 0 w 3659123"/>
              <a:gd name="connsiteY5" fmla="*/ 12191 h 12191"/>
              <a:gd name="connsiteX6" fmla="*/ 0 w 3659123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59123" h="12191">
                <a:moveTo>
                  <a:pt x="0" y="0"/>
                </a:moveTo>
                <a:lnTo>
                  <a:pt x="1829561" y="0"/>
                </a:lnTo>
                <a:lnTo>
                  <a:pt x="3659123" y="0"/>
                </a:lnTo>
                <a:lnTo>
                  <a:pt x="3659123" y="12191"/>
                </a:lnTo>
                <a:lnTo>
                  <a:pt x="1829561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2205" y="2052827"/>
            <a:ext cx="6006033" cy="12192"/>
          </a:xfrm>
          <a:custGeom>
            <a:avLst/>
            <a:gdLst>
              <a:gd name="connsiteX0" fmla="*/ 0 w 6006033"/>
              <a:gd name="connsiteY0" fmla="*/ 0 h 12192"/>
              <a:gd name="connsiteX1" fmla="*/ 2001977 w 6006033"/>
              <a:gd name="connsiteY1" fmla="*/ 0 h 12192"/>
              <a:gd name="connsiteX2" fmla="*/ 4004005 w 6006033"/>
              <a:gd name="connsiteY2" fmla="*/ 0 h 12192"/>
              <a:gd name="connsiteX3" fmla="*/ 6006033 w 6006033"/>
              <a:gd name="connsiteY3" fmla="*/ 0 h 12192"/>
              <a:gd name="connsiteX4" fmla="*/ 6006033 w 6006033"/>
              <a:gd name="connsiteY4" fmla="*/ 12192 h 12192"/>
              <a:gd name="connsiteX5" fmla="*/ 4004005 w 6006033"/>
              <a:gd name="connsiteY5" fmla="*/ 12192 h 12192"/>
              <a:gd name="connsiteX6" fmla="*/ 2001977 w 6006033"/>
              <a:gd name="connsiteY6" fmla="*/ 12192 h 12192"/>
              <a:gd name="connsiteX7" fmla="*/ 0 w 6006033"/>
              <a:gd name="connsiteY7" fmla="*/ 12192 h 12192"/>
              <a:gd name="connsiteX8" fmla="*/ 0 w 6006033"/>
              <a:gd name="connsiteY8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06033" h="12192">
                <a:moveTo>
                  <a:pt x="0" y="0"/>
                </a:moveTo>
                <a:lnTo>
                  <a:pt x="2001977" y="0"/>
                </a:lnTo>
                <a:lnTo>
                  <a:pt x="4004005" y="0"/>
                </a:lnTo>
                <a:lnTo>
                  <a:pt x="6006033" y="0"/>
                </a:lnTo>
                <a:lnTo>
                  <a:pt x="6006033" y="12192"/>
                </a:lnTo>
                <a:lnTo>
                  <a:pt x="4004005" y="12192"/>
                </a:lnTo>
                <a:lnTo>
                  <a:pt x="2001977" y="12192"/>
                </a:lnTo>
                <a:lnTo>
                  <a:pt x="0" y="1219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2692400"/>
            <a:ext cx="83058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8300" y="774700"/>
            <a:ext cx="2984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위기탈출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넘버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65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란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371600"/>
            <a:ext cx="8178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‘위기탈출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넘버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65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’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교통사고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안전사고를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예방하고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최소화하기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1828800"/>
            <a:ext cx="6007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이론과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실습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결합되어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74900"/>
            <a:ext cx="81788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65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이상의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어르신들의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자발적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참여와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학습을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통하여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응급상황에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습득하여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일상생활을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영위하고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건강한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노후를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보낼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있도록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포괄적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3835400"/>
            <a:ext cx="1828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대상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85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명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9700"/>
            <a:ext cx="1739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2.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소개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08451" y="560069"/>
            <a:ext cx="5892672" cy="6297929"/>
          </a:xfrm>
          <a:custGeom>
            <a:avLst/>
            <a:gdLst>
              <a:gd name="connsiteX0" fmla="*/ 0 w 5892672"/>
              <a:gd name="connsiteY0" fmla="*/ 982218 h 6297929"/>
              <a:gd name="connsiteX1" fmla="*/ 982091 w 5892672"/>
              <a:gd name="connsiteY1" fmla="*/ 0 h 6297929"/>
              <a:gd name="connsiteX2" fmla="*/ 4910581 w 5892672"/>
              <a:gd name="connsiteY2" fmla="*/ 0 h 6297929"/>
              <a:gd name="connsiteX3" fmla="*/ 5892673 w 5892672"/>
              <a:gd name="connsiteY3" fmla="*/ 982218 h 6297929"/>
              <a:gd name="connsiteX4" fmla="*/ 5892673 w 5892672"/>
              <a:gd name="connsiteY4" fmla="*/ 5315800 h 6297929"/>
              <a:gd name="connsiteX5" fmla="*/ 4910581 w 5892672"/>
              <a:gd name="connsiteY5" fmla="*/ 6297930 h 6297929"/>
              <a:gd name="connsiteX6" fmla="*/ 982091 w 5892672"/>
              <a:gd name="connsiteY6" fmla="*/ 6297930 h 6297929"/>
              <a:gd name="connsiteX7" fmla="*/ 0 w 5892672"/>
              <a:gd name="connsiteY7" fmla="*/ 5315800 h 6297929"/>
              <a:gd name="connsiteX8" fmla="*/ 0 w 5892672"/>
              <a:gd name="connsiteY8" fmla="*/ 982218 h 6297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92672" h="6297929">
                <a:moveTo>
                  <a:pt x="0" y="982218"/>
                </a:moveTo>
                <a:cubicBezTo>
                  <a:pt x="0" y="439801"/>
                  <a:pt x="439674" y="0"/>
                  <a:pt x="982091" y="0"/>
                </a:cubicBezTo>
                <a:lnTo>
                  <a:pt x="4910581" y="0"/>
                </a:lnTo>
                <a:cubicBezTo>
                  <a:pt x="5452999" y="0"/>
                  <a:pt x="5892673" y="439801"/>
                  <a:pt x="5892673" y="982218"/>
                </a:cubicBezTo>
                <a:lnTo>
                  <a:pt x="5892673" y="5315800"/>
                </a:lnTo>
                <a:cubicBezTo>
                  <a:pt x="5892673" y="5858218"/>
                  <a:pt x="5452999" y="6297930"/>
                  <a:pt x="4910581" y="6297930"/>
                </a:cubicBezTo>
                <a:lnTo>
                  <a:pt x="982091" y="6297930"/>
                </a:lnTo>
                <a:cubicBezTo>
                  <a:pt x="439674" y="6297930"/>
                  <a:pt x="0" y="5858218"/>
                  <a:pt x="0" y="5315800"/>
                </a:cubicBezTo>
                <a:lnTo>
                  <a:pt x="0" y="982218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901700"/>
            <a:ext cx="3086100" cy="267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937000"/>
            <a:ext cx="2679700" cy="245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40100" y="1181100"/>
            <a:ext cx="5575300" cy="560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고령화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현상이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빠르게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일어나면서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안전사고로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인한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사망률이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크게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증가하고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있는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추세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노년기는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신체·인지기능의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변화와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만성질환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등으로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일상생활활동에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제한을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받고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자신을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보호할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있는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능력이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현저히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감소하여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취약성이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증가하기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때문에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발생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어려우며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단력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저하로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교통사고가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빈번하게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화재예방교육을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소방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교육을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시설에서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실시하고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있지만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형식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교육이며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노인의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특성을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고려하지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않고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교통에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관한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육은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또한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교육을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하더라도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노인은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체력적인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문제를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가지고있어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한계가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발생하기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때문에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효과성과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지속성을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정기적이며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전문화된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육이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필요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따라서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예담노인복지센터에서는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신체·인지기능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노인의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특성을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고려한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특화된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형태의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안전교육을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개발·운영하기로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9700"/>
            <a:ext cx="2984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3.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배경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필요성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7091" y="1281175"/>
            <a:ext cx="4753533" cy="4032757"/>
          </a:xfrm>
          <a:custGeom>
            <a:avLst/>
            <a:gdLst>
              <a:gd name="connsiteX0" fmla="*/ 12700 w 4753533"/>
              <a:gd name="connsiteY0" fmla="*/ 2016378 h 4032757"/>
              <a:gd name="connsiteX1" fmla="*/ 2376728 w 4753533"/>
              <a:gd name="connsiteY1" fmla="*/ 12700 h 4032757"/>
              <a:gd name="connsiteX2" fmla="*/ 4740833 w 4753533"/>
              <a:gd name="connsiteY2" fmla="*/ 2016378 h 4032757"/>
              <a:gd name="connsiteX3" fmla="*/ 2376728 w 4753533"/>
              <a:gd name="connsiteY3" fmla="*/ 4020058 h 4032757"/>
              <a:gd name="connsiteX4" fmla="*/ 12700 w 4753533"/>
              <a:gd name="connsiteY4" fmla="*/ 2016378 h 40327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53533" h="4032757">
                <a:moveTo>
                  <a:pt x="12700" y="2016378"/>
                </a:moveTo>
                <a:cubicBezTo>
                  <a:pt x="12700" y="909828"/>
                  <a:pt x="1071168" y="12700"/>
                  <a:pt x="2376728" y="12700"/>
                </a:cubicBezTo>
                <a:cubicBezTo>
                  <a:pt x="3682415" y="12700"/>
                  <a:pt x="4740833" y="909828"/>
                  <a:pt x="4740833" y="2016378"/>
                </a:cubicBezTo>
                <a:cubicBezTo>
                  <a:pt x="4740833" y="3122930"/>
                  <a:pt x="3682415" y="4020058"/>
                  <a:pt x="2376728" y="4020058"/>
                </a:cubicBezTo>
                <a:cubicBezTo>
                  <a:pt x="1071168" y="4020058"/>
                  <a:pt x="12700" y="3122930"/>
                  <a:pt x="12700" y="201637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882" y="1422272"/>
            <a:ext cx="4248556" cy="3017266"/>
          </a:xfrm>
          <a:custGeom>
            <a:avLst/>
            <a:gdLst>
              <a:gd name="connsiteX0" fmla="*/ 0 w 4248556"/>
              <a:gd name="connsiteY0" fmla="*/ 3017266 h 3017266"/>
              <a:gd name="connsiteX1" fmla="*/ 2124227 w 4248556"/>
              <a:gd name="connsiteY1" fmla="*/ 0 h 3017266"/>
              <a:gd name="connsiteX2" fmla="*/ 4248556 w 4248556"/>
              <a:gd name="connsiteY2" fmla="*/ 3017266 h 3017266"/>
              <a:gd name="connsiteX3" fmla="*/ 0 w 4248556"/>
              <a:gd name="connsiteY3" fmla="*/ 3017266 h 3017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8556" h="3017266">
                <a:moveTo>
                  <a:pt x="0" y="3017266"/>
                </a:moveTo>
                <a:lnTo>
                  <a:pt x="2124227" y="0"/>
                </a:lnTo>
                <a:lnTo>
                  <a:pt x="4248556" y="3017266"/>
                </a:lnTo>
                <a:lnTo>
                  <a:pt x="0" y="3017266"/>
                </a:lnTo>
              </a:path>
            </a:pathLst>
          </a:custGeom>
          <a:solidFill>
            <a:srgbClr val="a6ceb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93266" y="2256917"/>
            <a:ext cx="2398268" cy="1540637"/>
          </a:xfrm>
          <a:custGeom>
            <a:avLst/>
            <a:gdLst>
              <a:gd name="connsiteX0" fmla="*/ 1959991 w 2398268"/>
              <a:gd name="connsiteY0" fmla="*/ 648207 h 1540637"/>
              <a:gd name="connsiteX1" fmla="*/ 1960880 w 2398268"/>
              <a:gd name="connsiteY1" fmla="*/ 628903 h 1540637"/>
              <a:gd name="connsiteX2" fmla="*/ 1341119 w 2398268"/>
              <a:gd name="connsiteY2" fmla="*/ 0 h 1540637"/>
              <a:gd name="connsiteX3" fmla="*/ 782447 w 2398268"/>
              <a:gd name="connsiteY3" fmla="*/ 358139 h 1540637"/>
              <a:gd name="connsiteX4" fmla="*/ 639191 w 2398268"/>
              <a:gd name="connsiteY4" fmla="*/ 323468 h 1540637"/>
              <a:gd name="connsiteX5" fmla="*/ 324230 w 2398268"/>
              <a:gd name="connsiteY5" fmla="*/ 593597 h 1540637"/>
              <a:gd name="connsiteX6" fmla="*/ 0 w 2398268"/>
              <a:gd name="connsiteY6" fmla="*/ 1053718 h 1540637"/>
              <a:gd name="connsiteX7" fmla="*/ 479298 w 2398268"/>
              <a:gd name="connsiteY7" fmla="*/ 1540636 h 1540637"/>
              <a:gd name="connsiteX8" fmla="*/ 1960880 w 2398268"/>
              <a:gd name="connsiteY8" fmla="*/ 1540636 h 1540637"/>
              <a:gd name="connsiteX9" fmla="*/ 1960880 w 2398268"/>
              <a:gd name="connsiteY9" fmla="*/ 1540510 h 1540637"/>
              <a:gd name="connsiteX10" fmla="*/ 2398268 w 2398268"/>
              <a:gd name="connsiteY10" fmla="*/ 1094358 h 1540637"/>
              <a:gd name="connsiteX11" fmla="*/ 1959991 w 2398268"/>
              <a:gd name="connsiteY11" fmla="*/ 648207 h 154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98268" h="1540637">
                <a:moveTo>
                  <a:pt x="1959991" y="648207"/>
                </a:moveTo>
                <a:cubicBezTo>
                  <a:pt x="1960118" y="641730"/>
                  <a:pt x="1960880" y="635380"/>
                  <a:pt x="1960880" y="628903"/>
                </a:cubicBezTo>
                <a:cubicBezTo>
                  <a:pt x="1960880" y="281685"/>
                  <a:pt x="1683385" y="0"/>
                  <a:pt x="1341119" y="0"/>
                </a:cubicBezTo>
                <a:cubicBezTo>
                  <a:pt x="1094485" y="0"/>
                  <a:pt x="882269" y="146557"/>
                  <a:pt x="782447" y="358139"/>
                </a:cubicBezTo>
                <a:cubicBezTo>
                  <a:pt x="739266" y="336168"/>
                  <a:pt x="690752" y="323468"/>
                  <a:pt x="639191" y="323468"/>
                </a:cubicBezTo>
                <a:cubicBezTo>
                  <a:pt x="480822" y="323468"/>
                  <a:pt x="349885" y="440308"/>
                  <a:pt x="324230" y="593597"/>
                </a:cubicBezTo>
                <a:cubicBezTo>
                  <a:pt x="135763" y="659129"/>
                  <a:pt x="0" y="840231"/>
                  <a:pt x="0" y="1053718"/>
                </a:cubicBezTo>
                <a:cubicBezTo>
                  <a:pt x="0" y="1322577"/>
                  <a:pt x="214629" y="1540382"/>
                  <a:pt x="479298" y="1540636"/>
                </a:cubicBezTo>
                <a:lnTo>
                  <a:pt x="1960880" y="1540636"/>
                </a:lnTo>
                <a:lnTo>
                  <a:pt x="1960880" y="1540510"/>
                </a:lnTo>
                <a:cubicBezTo>
                  <a:pt x="2202687" y="1539239"/>
                  <a:pt x="2398268" y="1340104"/>
                  <a:pt x="2398268" y="1094358"/>
                </a:cubicBezTo>
                <a:cubicBezTo>
                  <a:pt x="2398268" y="848359"/>
                  <a:pt x="2202180" y="648969"/>
                  <a:pt x="1959991" y="6482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09977" y="908685"/>
            <a:ext cx="1036447" cy="996187"/>
          </a:xfrm>
          <a:custGeom>
            <a:avLst/>
            <a:gdLst>
              <a:gd name="connsiteX0" fmla="*/ 0 w 1036447"/>
              <a:gd name="connsiteY0" fmla="*/ 498093 h 996187"/>
              <a:gd name="connsiteX1" fmla="*/ 518160 w 1036447"/>
              <a:gd name="connsiteY1" fmla="*/ 0 h 996187"/>
              <a:gd name="connsiteX2" fmla="*/ 1036447 w 1036447"/>
              <a:gd name="connsiteY2" fmla="*/ 498093 h 996187"/>
              <a:gd name="connsiteX3" fmla="*/ 518160 w 1036447"/>
              <a:gd name="connsiteY3" fmla="*/ 996188 h 996187"/>
              <a:gd name="connsiteX4" fmla="*/ 0 w 1036447"/>
              <a:gd name="connsiteY4" fmla="*/ 498093 h 996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6447" h="996187">
                <a:moveTo>
                  <a:pt x="0" y="498093"/>
                </a:moveTo>
                <a:cubicBezTo>
                  <a:pt x="0" y="223011"/>
                  <a:pt x="232029" y="0"/>
                  <a:pt x="518160" y="0"/>
                </a:cubicBezTo>
                <a:cubicBezTo>
                  <a:pt x="804417" y="0"/>
                  <a:pt x="1036447" y="223011"/>
                  <a:pt x="1036447" y="498093"/>
                </a:cubicBezTo>
                <a:cubicBezTo>
                  <a:pt x="1036447" y="773175"/>
                  <a:pt x="804417" y="996188"/>
                  <a:pt x="518160" y="996188"/>
                </a:cubicBezTo>
                <a:cubicBezTo>
                  <a:pt x="232029" y="996188"/>
                  <a:pt x="0" y="773175"/>
                  <a:pt x="0" y="498093"/>
                </a:cubicBezTo>
              </a:path>
            </a:pathLst>
          </a:custGeom>
          <a:solidFill>
            <a:srgbClr val="636a3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03627" y="902335"/>
            <a:ext cx="1049147" cy="1008887"/>
          </a:xfrm>
          <a:custGeom>
            <a:avLst/>
            <a:gdLst>
              <a:gd name="connsiteX0" fmla="*/ 6350 w 1049147"/>
              <a:gd name="connsiteY0" fmla="*/ 504443 h 1008887"/>
              <a:gd name="connsiteX1" fmla="*/ 524510 w 1049147"/>
              <a:gd name="connsiteY1" fmla="*/ 6350 h 1008887"/>
              <a:gd name="connsiteX2" fmla="*/ 1042797 w 1049147"/>
              <a:gd name="connsiteY2" fmla="*/ 504443 h 1008887"/>
              <a:gd name="connsiteX3" fmla="*/ 524510 w 1049147"/>
              <a:gd name="connsiteY3" fmla="*/ 1002538 h 1008887"/>
              <a:gd name="connsiteX4" fmla="*/ 6350 w 1049147"/>
              <a:gd name="connsiteY4" fmla="*/ 504443 h 1008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9147" h="1008887">
                <a:moveTo>
                  <a:pt x="6350" y="504443"/>
                </a:moveTo>
                <a:cubicBezTo>
                  <a:pt x="6350" y="229361"/>
                  <a:pt x="238379" y="6350"/>
                  <a:pt x="524510" y="6350"/>
                </a:cubicBezTo>
                <a:cubicBezTo>
                  <a:pt x="810767" y="6350"/>
                  <a:pt x="1042797" y="229361"/>
                  <a:pt x="1042797" y="504443"/>
                </a:cubicBezTo>
                <a:cubicBezTo>
                  <a:pt x="1042797" y="779525"/>
                  <a:pt x="810767" y="1002538"/>
                  <a:pt x="524510" y="1002538"/>
                </a:cubicBezTo>
                <a:cubicBezTo>
                  <a:pt x="238379" y="1002538"/>
                  <a:pt x="6350" y="779525"/>
                  <a:pt x="6350" y="50444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75886" y="3817746"/>
            <a:ext cx="1029716" cy="996188"/>
          </a:xfrm>
          <a:custGeom>
            <a:avLst/>
            <a:gdLst>
              <a:gd name="connsiteX0" fmla="*/ 0 w 1029716"/>
              <a:gd name="connsiteY0" fmla="*/ 498094 h 996188"/>
              <a:gd name="connsiteX1" fmla="*/ 514858 w 1029716"/>
              <a:gd name="connsiteY1" fmla="*/ 0 h 996188"/>
              <a:gd name="connsiteX2" fmla="*/ 1029716 w 1029716"/>
              <a:gd name="connsiteY2" fmla="*/ 498094 h 996188"/>
              <a:gd name="connsiteX3" fmla="*/ 514858 w 1029716"/>
              <a:gd name="connsiteY3" fmla="*/ 996188 h 996188"/>
              <a:gd name="connsiteX4" fmla="*/ 0 w 1029716"/>
              <a:gd name="connsiteY4" fmla="*/ 498094 h 996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716" h="996188">
                <a:moveTo>
                  <a:pt x="0" y="498094"/>
                </a:moveTo>
                <a:cubicBezTo>
                  <a:pt x="0" y="223012"/>
                  <a:pt x="230504" y="0"/>
                  <a:pt x="514858" y="0"/>
                </a:cubicBezTo>
                <a:cubicBezTo>
                  <a:pt x="799210" y="0"/>
                  <a:pt x="1029716" y="223012"/>
                  <a:pt x="1029716" y="498094"/>
                </a:cubicBezTo>
                <a:cubicBezTo>
                  <a:pt x="1029716" y="773176"/>
                  <a:pt x="799210" y="996188"/>
                  <a:pt x="514858" y="996188"/>
                </a:cubicBezTo>
                <a:cubicBezTo>
                  <a:pt x="230504" y="996188"/>
                  <a:pt x="0" y="773176"/>
                  <a:pt x="0" y="498094"/>
                </a:cubicBezTo>
              </a:path>
            </a:pathLst>
          </a:custGeom>
          <a:solidFill>
            <a:srgbClr val="9ecea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69536" y="3811396"/>
            <a:ext cx="1042416" cy="1008888"/>
          </a:xfrm>
          <a:custGeom>
            <a:avLst/>
            <a:gdLst>
              <a:gd name="connsiteX0" fmla="*/ 6350 w 1042416"/>
              <a:gd name="connsiteY0" fmla="*/ 504444 h 1008888"/>
              <a:gd name="connsiteX1" fmla="*/ 521208 w 1042416"/>
              <a:gd name="connsiteY1" fmla="*/ 6350 h 1008888"/>
              <a:gd name="connsiteX2" fmla="*/ 1036066 w 1042416"/>
              <a:gd name="connsiteY2" fmla="*/ 504444 h 1008888"/>
              <a:gd name="connsiteX3" fmla="*/ 521208 w 1042416"/>
              <a:gd name="connsiteY3" fmla="*/ 1002538 h 1008888"/>
              <a:gd name="connsiteX4" fmla="*/ 6350 w 1042416"/>
              <a:gd name="connsiteY4" fmla="*/ 504444 h 1008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416" h="1008888">
                <a:moveTo>
                  <a:pt x="6350" y="504444"/>
                </a:moveTo>
                <a:cubicBezTo>
                  <a:pt x="6350" y="229362"/>
                  <a:pt x="236854" y="6350"/>
                  <a:pt x="521208" y="6350"/>
                </a:cubicBezTo>
                <a:cubicBezTo>
                  <a:pt x="805560" y="6350"/>
                  <a:pt x="1036066" y="229362"/>
                  <a:pt x="1036066" y="504444"/>
                </a:cubicBezTo>
                <a:cubicBezTo>
                  <a:pt x="1036066" y="779526"/>
                  <a:pt x="805560" y="1002538"/>
                  <a:pt x="521208" y="1002538"/>
                </a:cubicBezTo>
                <a:cubicBezTo>
                  <a:pt x="236854" y="1002538"/>
                  <a:pt x="6350" y="779526"/>
                  <a:pt x="6350" y="5044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547" y="3826255"/>
            <a:ext cx="1029718" cy="996188"/>
          </a:xfrm>
          <a:custGeom>
            <a:avLst/>
            <a:gdLst>
              <a:gd name="connsiteX0" fmla="*/ 0 w 1029718"/>
              <a:gd name="connsiteY0" fmla="*/ 498094 h 996188"/>
              <a:gd name="connsiteX1" fmla="*/ 514860 w 1029718"/>
              <a:gd name="connsiteY1" fmla="*/ 0 h 996188"/>
              <a:gd name="connsiteX2" fmla="*/ 1029718 w 1029718"/>
              <a:gd name="connsiteY2" fmla="*/ 498094 h 996188"/>
              <a:gd name="connsiteX3" fmla="*/ 514860 w 1029718"/>
              <a:gd name="connsiteY3" fmla="*/ 996188 h 996188"/>
              <a:gd name="connsiteX4" fmla="*/ 0 w 1029718"/>
              <a:gd name="connsiteY4" fmla="*/ 498094 h 996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718" h="996188">
                <a:moveTo>
                  <a:pt x="0" y="498094"/>
                </a:moveTo>
                <a:cubicBezTo>
                  <a:pt x="0" y="223011"/>
                  <a:pt x="230507" y="0"/>
                  <a:pt x="514860" y="0"/>
                </a:cubicBezTo>
                <a:cubicBezTo>
                  <a:pt x="799213" y="0"/>
                  <a:pt x="1029718" y="223011"/>
                  <a:pt x="1029718" y="498094"/>
                </a:cubicBezTo>
                <a:cubicBezTo>
                  <a:pt x="1029718" y="773176"/>
                  <a:pt x="799213" y="996188"/>
                  <a:pt x="514860" y="996188"/>
                </a:cubicBezTo>
                <a:cubicBezTo>
                  <a:pt x="230507" y="996188"/>
                  <a:pt x="0" y="773176"/>
                  <a:pt x="0" y="498094"/>
                </a:cubicBezTo>
              </a:path>
            </a:pathLst>
          </a:custGeom>
          <a:solidFill>
            <a:srgbClr val="f6873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197" y="3819905"/>
            <a:ext cx="1042418" cy="1008888"/>
          </a:xfrm>
          <a:custGeom>
            <a:avLst/>
            <a:gdLst>
              <a:gd name="connsiteX0" fmla="*/ 6350 w 1042418"/>
              <a:gd name="connsiteY0" fmla="*/ 504444 h 1008888"/>
              <a:gd name="connsiteX1" fmla="*/ 521210 w 1042418"/>
              <a:gd name="connsiteY1" fmla="*/ 6350 h 1008888"/>
              <a:gd name="connsiteX2" fmla="*/ 1036068 w 1042418"/>
              <a:gd name="connsiteY2" fmla="*/ 504444 h 1008888"/>
              <a:gd name="connsiteX3" fmla="*/ 521210 w 1042418"/>
              <a:gd name="connsiteY3" fmla="*/ 1002538 h 1008888"/>
              <a:gd name="connsiteX4" fmla="*/ 6350 w 1042418"/>
              <a:gd name="connsiteY4" fmla="*/ 504444 h 1008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418" h="1008888">
                <a:moveTo>
                  <a:pt x="6350" y="504444"/>
                </a:moveTo>
                <a:cubicBezTo>
                  <a:pt x="6350" y="229361"/>
                  <a:pt x="236857" y="6350"/>
                  <a:pt x="521210" y="6350"/>
                </a:cubicBezTo>
                <a:cubicBezTo>
                  <a:pt x="805563" y="6350"/>
                  <a:pt x="1036068" y="229361"/>
                  <a:pt x="1036068" y="504444"/>
                </a:cubicBezTo>
                <a:cubicBezTo>
                  <a:pt x="1036068" y="779526"/>
                  <a:pt x="805563" y="1002538"/>
                  <a:pt x="521210" y="1002538"/>
                </a:cubicBezTo>
                <a:cubicBezTo>
                  <a:pt x="236857" y="1002538"/>
                  <a:pt x="6350" y="779526"/>
                  <a:pt x="6350" y="5044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0" y="2565400"/>
            <a:ext cx="1714500" cy="1244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5575300"/>
            <a:ext cx="393700" cy="34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19300" y="3975100"/>
            <a:ext cx="1206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강과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안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31750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55800" algn="l"/>
                <a:tab pos="21844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4.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목적과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프로토콜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955800" algn="l"/>
                <a:tab pos="21844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</a:p>
          <a:p>
            <a:pPr>
              <a:lnSpc>
                <a:spcPts val="2400"/>
              </a:lnSpc>
              <a:tabLst>
                <a:tab pos="19558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29100" y="4089400"/>
            <a:ext cx="850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안전교육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" y="4076700"/>
            <a:ext cx="914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활동</a:t>
            </a:r>
          </a:p>
          <a:p>
            <a:pPr>
              <a:lnSpc>
                <a:spcPts val="2400"/>
              </a:lnSpc>
              <a:tabLst>
                <a:tab pos="2286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56200" y="1473200"/>
            <a:ext cx="3797300" cy="256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92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활동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통하여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안전사고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필요한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기본적인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인지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기능을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향상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92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안전교육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통해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안전사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예방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대처에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개념과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48300" y="4178300"/>
            <a:ext cx="3429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식을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습득하고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상황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대처할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있는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실무능력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겸비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63800" y="5702300"/>
            <a:ext cx="45593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따라서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하나의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프로그램에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집중된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것이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아닌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79400" algn="l"/>
              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포괄적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접근을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통한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건강과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안전을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도모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2400"/>
            <a:ext cx="2184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857500"/>
            <a:ext cx="2197100" cy="2959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0" y="5867400"/>
            <a:ext cx="393700" cy="34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93700" y="647700"/>
            <a:ext cx="2197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079500"/>
            <a:ext cx="4749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(1)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신체기능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모니터링을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체력장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1422400"/>
            <a:ext cx="2362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Time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up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go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1701800"/>
            <a:ext cx="6248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동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형과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협응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안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정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41700" y="1968500"/>
            <a:ext cx="876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성을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2247900"/>
            <a:ext cx="6299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신호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함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앞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표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41700" y="2527300"/>
            <a:ext cx="5562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3M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지점의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반환점을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되돌아와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의자에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다시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앉는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시점까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요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시간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정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9700"/>
            <a:ext cx="1727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5994400"/>
            <a:ext cx="6819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매달마다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시행하여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센터에서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운영하는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프로그램들의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효과성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평가와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24100" y="6451600"/>
            <a:ext cx="4483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기능상태를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지속적으로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모니터링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3238500"/>
            <a:ext cx="1358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연성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3505200"/>
            <a:ext cx="3238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절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동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범위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3784600"/>
            <a:ext cx="627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윗몸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앞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려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끝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를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43300" y="4064000"/>
            <a:ext cx="393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측정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54300" y="4622800"/>
            <a:ext cx="1371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30500" y="4889500"/>
            <a:ext cx="3009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전체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적인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평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30500" y="5168900"/>
            <a:ext cx="6184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방법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앉은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자세에서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팔을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몸통에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붙이고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팔꿈치를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90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굽힘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손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43300" y="5435600"/>
            <a:ext cx="396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립자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에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서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력계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강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하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움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켜쥠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828800"/>
            <a:ext cx="2082800" cy="1689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3810000"/>
            <a:ext cx="2082800" cy="1676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5981700"/>
            <a:ext cx="3937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5700" y="1816100"/>
            <a:ext cx="2082800" cy="170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5700" y="3683000"/>
            <a:ext cx="2082800" cy="180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900" y="1765300"/>
            <a:ext cx="2082800" cy="1765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0900" y="3810000"/>
            <a:ext cx="2082800" cy="1676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96100" y="1739900"/>
            <a:ext cx="2082800" cy="177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6100" y="3810000"/>
            <a:ext cx="2082800" cy="168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3594100"/>
            <a:ext cx="1079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①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숄더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프레스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3594100"/>
            <a:ext cx="1244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②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체스트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프레스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56200" y="3594100"/>
            <a:ext cx="1079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③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레그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프레스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15200" y="3594100"/>
            <a:ext cx="12192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④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레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그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익스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텐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5575300"/>
            <a:ext cx="1054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⑤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실내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자전거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35300" y="5575300"/>
            <a:ext cx="850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⑥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트레드밀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81600" y="5575300"/>
            <a:ext cx="1016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⑦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종합운동기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27900" y="5575300"/>
            <a:ext cx="1181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⑧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계단운동기구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77800"/>
            <a:ext cx="47625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667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(2)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근력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및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심폐기능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향상을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운동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06600" y="6070600"/>
            <a:ext cx="5257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안전사고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대처를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위한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기초체력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겸비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!,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30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7829" y="3219323"/>
            <a:ext cx="197104" cy="239267"/>
          </a:xfrm>
          <a:custGeom>
            <a:avLst/>
            <a:gdLst>
              <a:gd name="connsiteX0" fmla="*/ 185547 w 197104"/>
              <a:gd name="connsiteY0" fmla="*/ 0 h 239267"/>
              <a:gd name="connsiteX1" fmla="*/ 185547 w 197104"/>
              <a:gd name="connsiteY1" fmla="*/ 61341 h 239267"/>
              <a:gd name="connsiteX2" fmla="*/ 98551 w 197104"/>
              <a:gd name="connsiteY2" fmla="*/ 153288 h 239267"/>
              <a:gd name="connsiteX3" fmla="*/ 11683 w 197104"/>
              <a:gd name="connsiteY3" fmla="*/ 61341 h 239267"/>
              <a:gd name="connsiteX4" fmla="*/ 11683 w 197104"/>
              <a:gd name="connsiteY4" fmla="*/ 0 h 239267"/>
              <a:gd name="connsiteX5" fmla="*/ 0 w 197104"/>
              <a:gd name="connsiteY5" fmla="*/ 0 h 239267"/>
              <a:gd name="connsiteX6" fmla="*/ 0 w 197104"/>
              <a:gd name="connsiteY6" fmla="*/ 61341 h 239267"/>
              <a:gd name="connsiteX7" fmla="*/ 93598 w 197104"/>
              <a:gd name="connsiteY7" fmla="*/ 165226 h 239267"/>
              <a:gd name="connsiteX8" fmla="*/ 92836 w 197104"/>
              <a:gd name="connsiteY8" fmla="*/ 165226 h 239267"/>
              <a:gd name="connsiteX9" fmla="*/ 92836 w 197104"/>
              <a:gd name="connsiteY9" fmla="*/ 226948 h 239267"/>
              <a:gd name="connsiteX10" fmla="*/ 40639 w 197104"/>
              <a:gd name="connsiteY10" fmla="*/ 226948 h 239267"/>
              <a:gd name="connsiteX11" fmla="*/ 40639 w 197104"/>
              <a:gd name="connsiteY11" fmla="*/ 239267 h 239267"/>
              <a:gd name="connsiteX12" fmla="*/ 156591 w 197104"/>
              <a:gd name="connsiteY12" fmla="*/ 239267 h 239267"/>
              <a:gd name="connsiteX13" fmla="*/ 156591 w 197104"/>
              <a:gd name="connsiteY13" fmla="*/ 226948 h 239267"/>
              <a:gd name="connsiteX14" fmla="*/ 104394 w 197104"/>
              <a:gd name="connsiteY14" fmla="*/ 226948 h 239267"/>
              <a:gd name="connsiteX15" fmla="*/ 104394 w 197104"/>
              <a:gd name="connsiteY15" fmla="*/ 165226 h 239267"/>
              <a:gd name="connsiteX16" fmla="*/ 103631 w 197104"/>
              <a:gd name="connsiteY16" fmla="*/ 165226 h 239267"/>
              <a:gd name="connsiteX17" fmla="*/ 197103 w 197104"/>
              <a:gd name="connsiteY17" fmla="*/ 61341 h 239267"/>
              <a:gd name="connsiteX18" fmla="*/ 197103 w 197104"/>
              <a:gd name="connsiteY18" fmla="*/ 0 h 239267"/>
              <a:gd name="connsiteX19" fmla="*/ 185547 w 197104"/>
              <a:gd name="connsiteY19" fmla="*/ 0 h 23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97104" h="239267">
                <a:moveTo>
                  <a:pt x="185547" y="0"/>
                </a:moveTo>
                <a:lnTo>
                  <a:pt x="185547" y="61341"/>
                </a:lnTo>
                <a:cubicBezTo>
                  <a:pt x="185547" y="112013"/>
                  <a:pt x="146557" y="153288"/>
                  <a:pt x="98551" y="153288"/>
                </a:cubicBezTo>
                <a:cubicBezTo>
                  <a:pt x="50672" y="153288"/>
                  <a:pt x="11683" y="112013"/>
                  <a:pt x="11683" y="61341"/>
                </a:cubicBezTo>
                <a:lnTo>
                  <a:pt x="11683" y="0"/>
                </a:lnTo>
                <a:lnTo>
                  <a:pt x="0" y="0"/>
                </a:lnTo>
                <a:lnTo>
                  <a:pt x="0" y="61341"/>
                </a:lnTo>
                <a:cubicBezTo>
                  <a:pt x="0" y="116967"/>
                  <a:pt x="41528" y="162432"/>
                  <a:pt x="93598" y="165226"/>
                </a:cubicBezTo>
                <a:lnTo>
                  <a:pt x="92836" y="165226"/>
                </a:lnTo>
                <a:lnTo>
                  <a:pt x="92836" y="226948"/>
                </a:lnTo>
                <a:lnTo>
                  <a:pt x="40639" y="226948"/>
                </a:lnTo>
                <a:lnTo>
                  <a:pt x="40639" y="239267"/>
                </a:lnTo>
                <a:lnTo>
                  <a:pt x="156591" y="239267"/>
                </a:lnTo>
                <a:lnTo>
                  <a:pt x="156591" y="226948"/>
                </a:lnTo>
                <a:lnTo>
                  <a:pt x="104394" y="226948"/>
                </a:lnTo>
                <a:lnTo>
                  <a:pt x="104394" y="165226"/>
                </a:lnTo>
                <a:lnTo>
                  <a:pt x="103631" y="165226"/>
                </a:lnTo>
                <a:cubicBezTo>
                  <a:pt x="155575" y="162432"/>
                  <a:pt x="197103" y="116967"/>
                  <a:pt x="197103" y="61341"/>
                </a:cubicBezTo>
                <a:lnTo>
                  <a:pt x="197103" y="0"/>
                </a:lnTo>
                <a:cubicBezTo>
                  <a:pt x="197103" y="0"/>
                  <a:pt x="185547" y="0"/>
                  <a:pt x="18554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-15925"/>
            <a:ext cx="9144000" cy="575995"/>
          </a:xfrm>
          <a:custGeom>
            <a:avLst/>
            <a:gdLst>
              <a:gd name="connsiteX0" fmla="*/ 0 w 9144000"/>
              <a:gd name="connsiteY0" fmla="*/ 575995 h 575995"/>
              <a:gd name="connsiteX1" fmla="*/ 9144000 w 9144000"/>
              <a:gd name="connsiteY1" fmla="*/ 575995 h 575995"/>
              <a:gd name="connsiteX2" fmla="*/ 9144000 w 9144000"/>
              <a:gd name="connsiteY2" fmla="*/ 0 h 575995"/>
              <a:gd name="connsiteX3" fmla="*/ 0 w 9144000"/>
              <a:gd name="connsiteY3" fmla="*/ 0 h 575995"/>
              <a:gd name="connsiteX4" fmla="*/ 0 w 9144000"/>
              <a:gd name="connsiteY4" fmla="*/ 575995 h 57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75995">
                <a:moveTo>
                  <a:pt x="0" y="575995"/>
                </a:moveTo>
                <a:lnTo>
                  <a:pt x="9144000" y="575995"/>
                </a:lnTo>
                <a:lnTo>
                  <a:pt x="9144000" y="0"/>
                </a:lnTo>
                <a:lnTo>
                  <a:pt x="0" y="0"/>
                </a:lnTo>
                <a:lnTo>
                  <a:pt x="0" y="575995"/>
                </a:lnTo>
              </a:path>
            </a:pathLst>
          </a:custGeom>
          <a:solidFill>
            <a:srgbClr val="f474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727200"/>
            <a:ext cx="2451100" cy="2070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3987800"/>
            <a:ext cx="2451100" cy="2146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6223000"/>
            <a:ext cx="393700" cy="34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0100" y="1727200"/>
            <a:ext cx="2438400" cy="2070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089400"/>
            <a:ext cx="2438400" cy="204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6800" y="1727200"/>
            <a:ext cx="2438400" cy="2070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9500" y="4076700"/>
            <a:ext cx="2425700" cy="204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5900" y="177800"/>
            <a:ext cx="31115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  <a:tab pos="266700" algn="l"/>
                <a:tab pos="4445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5.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08서울남산체 B" pitchFamily="18" charset="0"/>
                <a:cs typeface="08서울남산체 B" pitchFamily="18" charset="0"/>
              </a:rPr>
              <a:t>구성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0500" algn="l"/>
                <a:tab pos="2667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1)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재활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프로그램</a:t>
            </a:r>
          </a:p>
          <a:p>
            <a:pPr>
              <a:lnSpc>
                <a:spcPts val="2900"/>
              </a:lnSpc>
              <a:tabLst>
                <a:tab pos="190500" algn="l"/>
                <a:tab pos="2667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(3)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작업치료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90500" algn="l"/>
                <a:tab pos="2667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①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슬링을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이용한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기능적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이동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훈련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6324600"/>
            <a:ext cx="6845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전문적인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재활이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필요한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어르신들에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한하여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작업치료사가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매일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08서울남산체 B" pitchFamily="18" charset="0"/>
                <a:cs typeface="08서울남산체 B" pitchFamily="18" charset="0"/>
              </a:rPr>
              <a:t>시행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3860800"/>
            <a:ext cx="1663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②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일상생활활동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08서울남산체 B" pitchFamily="18" charset="0"/>
                <a:cs typeface="08서울남산체 B" pitchFamily="18" charset="0"/>
              </a:rPr>
              <a:t>훈련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