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haansoftxlsx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9" r:id="rId2"/>
    <p:sldId id="257" r:id="rId3"/>
    <p:sldId id="279" r:id="rId4"/>
    <p:sldId id="280" r:id="rId5"/>
    <p:sldId id="281" r:id="rId6"/>
    <p:sldId id="296" r:id="rId7"/>
    <p:sldId id="295" r:id="rId8"/>
    <p:sldId id="284" r:id="rId9"/>
    <p:sldId id="299" r:id="rId10"/>
    <p:sldId id="301" r:id="rId11"/>
    <p:sldId id="305" r:id="rId12"/>
    <p:sldId id="302" r:id="rId13"/>
    <p:sldId id="303" r:id="rId14"/>
    <p:sldId id="304" r:id="rId15"/>
    <p:sldId id="306" r:id="rId16"/>
    <p:sldId id="314" r:id="rId17"/>
    <p:sldId id="311" r:id="rId18"/>
    <p:sldId id="313" r:id="rId19"/>
    <p:sldId id="283" r:id="rId20"/>
    <p:sldId id="309" r:id="rId21"/>
  </p:sldIdLst>
  <p:sldSz cx="9144000" cy="6858000" type="screen4x3"/>
  <p:notesSz cx="6889750" cy="10018713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FF99"/>
    <a:srgbClr val="0066FF"/>
    <a:srgbClr val="CC00FF"/>
    <a:srgbClr val="9900FF"/>
    <a:srgbClr val="9900CC"/>
    <a:srgbClr val="F29AF4"/>
    <a:srgbClr val="A26248"/>
    <a:srgbClr val="C94F4F"/>
    <a:srgbClr val="9737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보통 스타일 2 - 강조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밝은 스타일 1 - 강조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5" autoAdjust="0"/>
    <p:restoredTop sz="94355" autoAdjust="0"/>
  </p:normalViewPr>
  <p:slideViewPr>
    <p:cSldViewPr showGuides="1">
      <p:cViewPr>
        <p:scale>
          <a:sx n="117" d="100"/>
          <a:sy n="117" d="100"/>
        </p:scale>
        <p:origin x="-1464" y="-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____111111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/>
          <a:lstStyle/>
          <a:p>
            <a:pPr>
              <a:defRPr/>
            </a:pPr>
            <a:r>
              <a:rPr lang="ko-KR"/>
              <a:t>요실금 완화</a:t>
            </a:r>
            <a:r>
              <a:rPr lang="en-US"/>
              <a:t> project</a:t>
            </a:r>
            <a:r>
              <a:rPr lang="ko-KR"/>
              <a:t> 선정</a:t>
            </a:r>
            <a:endParaRPr lang="en-US"/>
          </a:p>
        </c:rich>
      </c:tx>
      <c:layout>
        <c:manualLayout>
          <c:xMode val="edge"/>
          <c:yMode val="edge"/>
          <c:x val="0.30145543900722865"/>
          <c:y val="4.6116990868939556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5192224012146799E-2"/>
          <c:y val="0.12603307171690395"/>
          <c:w val="0.87575307802294777"/>
          <c:h val="0.5574134355441987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사례관리 참여 인원</c:v>
                </c:pt>
              </c:strCache>
            </c:strRef>
          </c:tx>
          <c:invertIfNegative val="0"/>
          <c:cat>
            <c:strRef>
              <c:f>Sheet1!$A$2:$A$8</c:f>
              <c:strCache>
                <c:ptCount val="7"/>
                <c:pt idx="0">
                  <c:v>케겔 운동</c:v>
                </c:pt>
                <c:pt idx="1">
                  <c:v>시니어 필라테스</c:v>
                </c:pt>
                <c:pt idx="2">
                  <c:v>집중 케겔 운동반</c:v>
                </c:pt>
                <c:pt idx="3">
                  <c:v>청결(목욕, 옷)</c:v>
                </c:pt>
                <c:pt idx="4">
                  <c:v>수분 섭취</c:v>
                </c:pt>
                <c:pt idx="5">
                  <c:v>카페인 줄이기</c:v>
                </c:pt>
                <c:pt idx="6">
                  <c:v>체중 감량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55</c:v>
                </c:pt>
                <c:pt idx="1">
                  <c:v>55</c:v>
                </c:pt>
                <c:pt idx="2">
                  <c:v>10</c:v>
                </c:pt>
                <c:pt idx="3">
                  <c:v>6</c:v>
                </c:pt>
                <c:pt idx="4">
                  <c:v>54</c:v>
                </c:pt>
                <c:pt idx="5">
                  <c:v>40</c:v>
                </c:pt>
                <c:pt idx="6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5746688"/>
        <c:axId val="45082304"/>
        <c:axId val="0"/>
      </c:bar3DChart>
      <c:catAx>
        <c:axId val="45746688"/>
        <c:scaling>
          <c:orientation val="minMax"/>
        </c:scaling>
        <c:delete val="0"/>
        <c:axPos val="b"/>
        <c:majorTickMark val="out"/>
        <c:minorTickMark val="none"/>
        <c:tickLblPos val="nextTo"/>
        <c:crossAx val="45082304"/>
        <c:crosses val="autoZero"/>
        <c:auto val="0"/>
        <c:lblAlgn val="ctr"/>
        <c:lblOffset val="100"/>
        <c:noMultiLvlLbl val="0"/>
      </c:catAx>
      <c:valAx>
        <c:axId val="45082304"/>
        <c:scaling>
          <c:orientation val="minMax"/>
          <c:max val="55"/>
          <c:min val="0"/>
        </c:scaling>
        <c:delete val="0"/>
        <c:axPos val="l"/>
        <c:majorGridlines/>
        <c:numFmt formatCode="#,##0_);[Red]\(#,##0\)" sourceLinked="0"/>
        <c:majorTickMark val="out"/>
        <c:minorTickMark val="none"/>
        <c:tickLblPos val="nextTo"/>
        <c:crossAx val="45746688"/>
        <c:crosses val="autoZero"/>
        <c:crossBetween val="between"/>
        <c:majorUnit val="5"/>
      </c:valAx>
    </c:plotArea>
    <c:legend>
      <c:legendPos val="r"/>
      <c:layout>
        <c:manualLayout>
          <c:xMode val="edge"/>
          <c:yMode val="edge"/>
          <c:x val="0.69344575986588664"/>
          <c:y val="0.90478907744922377"/>
          <c:w val="0.29364916996575807"/>
          <c:h val="6.9843535903418144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ko-KR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83409C-B8AB-4032-98F6-E0A70BF93F85}" type="doc">
      <dgm:prSet loTypeId="urn:microsoft.com/office/officeart/2005/8/layout/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5AFD1E25-1EC3-4A00-9810-2C8F0935CED6}">
      <dgm:prSet phldrT="[텍스트]" custT="1"/>
      <dgm:spPr/>
      <dgm:t>
        <a:bodyPr/>
        <a:lstStyle/>
        <a:p>
          <a:pPr latinLnBrk="1"/>
          <a:r>
            <a:rPr lang="ko-KR" altLang="en-US" sz="1800" dirty="0" smtClean="0"/>
            <a:t>  </a:t>
          </a:r>
          <a:r>
            <a:rPr lang="en-US" altLang="ko-KR" sz="1800" dirty="0" smtClean="0"/>
            <a:t>2. </a:t>
          </a:r>
          <a:r>
            <a:rPr lang="ko-KR" altLang="en-US" sz="1800" dirty="0" smtClean="0"/>
            <a:t>시니어 </a:t>
          </a:r>
          <a:r>
            <a:rPr lang="ko-KR" altLang="en-US" sz="1800" dirty="0" err="1" smtClean="0"/>
            <a:t>필라테스</a:t>
          </a:r>
          <a:r>
            <a:rPr lang="ko-KR" altLang="en-US" sz="1800" dirty="0" smtClean="0"/>
            <a:t> </a:t>
          </a:r>
          <a:r>
            <a:rPr lang="en-US" altLang="ko-KR" sz="1800" dirty="0" smtClean="0"/>
            <a:t>(</a:t>
          </a:r>
          <a:r>
            <a:rPr lang="ko-KR" altLang="en-US" sz="1800" dirty="0" err="1" smtClean="0"/>
            <a:t>골반저근</a:t>
          </a:r>
          <a:r>
            <a:rPr lang="ko-KR" altLang="en-US" sz="1800" dirty="0" smtClean="0"/>
            <a:t> 운동</a:t>
          </a:r>
          <a:r>
            <a:rPr lang="en-US" altLang="ko-KR" sz="1800" dirty="0" smtClean="0"/>
            <a:t>)</a:t>
          </a:r>
          <a:endParaRPr lang="ko-KR" altLang="en-US" sz="1800" dirty="0"/>
        </a:p>
      </dgm:t>
    </dgm:pt>
    <dgm:pt modelId="{93268131-C749-4D6E-ABA6-31346910FB4C}" type="parTrans" cxnId="{F512E0A0-8371-49B0-AD27-9E47E9C4A6FB}">
      <dgm:prSet/>
      <dgm:spPr/>
      <dgm:t>
        <a:bodyPr/>
        <a:lstStyle/>
        <a:p>
          <a:pPr latinLnBrk="1"/>
          <a:endParaRPr lang="ko-KR" altLang="en-US"/>
        </a:p>
      </dgm:t>
    </dgm:pt>
    <dgm:pt modelId="{3971D2B8-B840-4C3E-A137-493E3AC3787F}" type="sibTrans" cxnId="{F512E0A0-8371-49B0-AD27-9E47E9C4A6FB}">
      <dgm:prSet/>
      <dgm:spPr/>
      <dgm:t>
        <a:bodyPr/>
        <a:lstStyle/>
        <a:p>
          <a:pPr latinLnBrk="1"/>
          <a:endParaRPr lang="ko-KR" altLang="en-US"/>
        </a:p>
      </dgm:t>
    </dgm:pt>
    <dgm:pt modelId="{CAE3B86E-C1FE-400D-98CA-9C55E81410B7}">
      <dgm:prSet custT="1"/>
      <dgm:spPr/>
      <dgm:t>
        <a:bodyPr/>
        <a:lstStyle/>
        <a:p>
          <a:pPr algn="l" latinLnBrk="1"/>
          <a:r>
            <a:rPr lang="ko-KR" altLang="en-US" sz="1400" dirty="0" smtClean="0"/>
            <a:t>남</a:t>
          </a:r>
          <a:r>
            <a:rPr lang="en-US" altLang="ko-KR" sz="1400" dirty="0" smtClean="0"/>
            <a:t>, </a:t>
          </a:r>
          <a:r>
            <a:rPr lang="ko-KR" altLang="en-US" sz="1400" dirty="0" smtClean="0"/>
            <a:t>여 어르신 골반의 가장 밑부분</a:t>
          </a:r>
          <a:r>
            <a:rPr lang="en-US" altLang="ko-KR" sz="1400" dirty="0" smtClean="0"/>
            <a:t/>
          </a:r>
          <a:br>
            <a:rPr lang="en-US" altLang="ko-KR" sz="1400" dirty="0" smtClean="0"/>
          </a:br>
          <a:r>
            <a:rPr lang="ko-KR" altLang="en-US" sz="1400" dirty="0" smtClean="0"/>
            <a:t>방광</a:t>
          </a:r>
          <a:r>
            <a:rPr lang="en-US" altLang="ko-KR" sz="1400" dirty="0" smtClean="0"/>
            <a:t>, </a:t>
          </a:r>
          <a:r>
            <a:rPr lang="ko-KR" altLang="en-US" sz="1400" dirty="0" smtClean="0"/>
            <a:t>요도</a:t>
          </a:r>
          <a:r>
            <a:rPr lang="en-US" altLang="ko-KR" sz="1400" dirty="0" smtClean="0"/>
            <a:t>, </a:t>
          </a:r>
          <a:r>
            <a:rPr lang="ko-KR" altLang="en-US" sz="1400" dirty="0" smtClean="0"/>
            <a:t>자궁과 직장이 밑으로 처지지 </a:t>
          </a:r>
          <a:r>
            <a:rPr lang="en-US" altLang="ko-KR" sz="1400" dirty="0" smtClean="0"/>
            <a:t/>
          </a:r>
          <a:br>
            <a:rPr lang="en-US" altLang="ko-KR" sz="1400" dirty="0" smtClean="0"/>
          </a:br>
          <a:r>
            <a:rPr lang="ko-KR" altLang="en-US" sz="1400" dirty="0" smtClean="0"/>
            <a:t>않도록 </a:t>
          </a:r>
          <a:r>
            <a:rPr lang="ko-KR" altLang="en-US" sz="1400" dirty="0" err="1" smtClean="0"/>
            <a:t>골반저근</a:t>
          </a:r>
          <a:r>
            <a:rPr lang="ko-KR" altLang="en-US" sz="1400" dirty="0" smtClean="0"/>
            <a:t> 운동을 통해 </a:t>
          </a:r>
          <a:r>
            <a:rPr lang="ko-KR" altLang="en-US" sz="1400" dirty="0" err="1" smtClean="0"/>
            <a:t>빈뇨</a:t>
          </a:r>
          <a:r>
            <a:rPr lang="en-US" altLang="ko-KR" sz="1400" dirty="0" smtClean="0"/>
            <a:t>, </a:t>
          </a:r>
          <a:r>
            <a:rPr lang="ko-KR" altLang="en-US" sz="1400" dirty="0" err="1" smtClean="0"/>
            <a:t>잔뇨</a:t>
          </a:r>
          <a:r>
            <a:rPr lang="ko-KR" altLang="en-US" sz="1400" dirty="0" smtClean="0"/>
            <a:t> 증상</a:t>
          </a:r>
          <a:r>
            <a:rPr lang="en-US" altLang="ko-KR" sz="1400" dirty="0" smtClean="0"/>
            <a:t/>
          </a:r>
          <a:br>
            <a:rPr lang="en-US" altLang="ko-KR" sz="1400" dirty="0" smtClean="0"/>
          </a:br>
          <a:r>
            <a:rPr lang="ko-KR" altLang="en-US" sz="1400" dirty="0" smtClean="0"/>
            <a:t>개선 도움 </a:t>
          </a:r>
          <a:r>
            <a:rPr lang="en-US" altLang="ko-KR" sz="1400" dirty="0" smtClean="0"/>
            <a:t>– </a:t>
          </a:r>
          <a:r>
            <a:rPr lang="ko-KR" altLang="en-US" sz="1400" dirty="0" smtClean="0"/>
            <a:t>질</a:t>
          </a:r>
          <a:r>
            <a:rPr lang="en-US" altLang="ko-KR" sz="1400" dirty="0" smtClean="0"/>
            <a:t>, </a:t>
          </a:r>
          <a:r>
            <a:rPr lang="ko-KR" altLang="en-US" sz="1400" dirty="0" smtClean="0"/>
            <a:t>항문</a:t>
          </a:r>
          <a:r>
            <a:rPr lang="en-US" altLang="ko-KR" sz="1400" dirty="0" smtClean="0"/>
            <a:t>, </a:t>
          </a:r>
          <a:r>
            <a:rPr lang="ko-KR" altLang="en-US" sz="1400" dirty="0" smtClean="0"/>
            <a:t>요도 수축</a:t>
          </a:r>
          <a:r>
            <a:rPr lang="en-US" altLang="ko-KR" sz="1400" dirty="0" smtClean="0"/>
            <a:t/>
          </a:r>
          <a:br>
            <a:rPr lang="en-US" altLang="ko-KR" sz="1400" dirty="0" smtClean="0"/>
          </a:br>
          <a:r>
            <a:rPr lang="en-US" altLang="ko-KR" sz="1400" dirty="0" smtClean="0"/>
            <a:t>(</a:t>
          </a:r>
          <a:r>
            <a:rPr lang="ko-KR" altLang="en-US" sz="1400" dirty="0" smtClean="0"/>
            <a:t>남성 </a:t>
          </a:r>
          <a:r>
            <a:rPr lang="en-US" altLang="ko-KR" sz="1400" dirty="0" smtClean="0"/>
            <a:t>: </a:t>
          </a:r>
          <a:r>
            <a:rPr lang="ko-KR" altLang="en-US" sz="1400" dirty="0" smtClean="0"/>
            <a:t>전립선 질병 개선 및 예방</a:t>
          </a:r>
          <a:r>
            <a:rPr lang="en-US" altLang="ko-KR" sz="1400" dirty="0" smtClean="0"/>
            <a:t>)</a:t>
          </a:r>
          <a:r>
            <a:rPr lang="ko-KR" altLang="en-US" sz="1400" dirty="0" smtClean="0"/>
            <a:t>   </a:t>
          </a:r>
          <a:r>
            <a:rPr lang="en-US" altLang="ko-KR" sz="1400" dirty="0" smtClean="0"/>
            <a:t> </a:t>
          </a:r>
          <a:endParaRPr lang="ko-KR" altLang="en-US" sz="1400" dirty="0"/>
        </a:p>
      </dgm:t>
    </dgm:pt>
    <dgm:pt modelId="{C0584150-14C6-415F-8620-133A01F6ECF8}" type="parTrans" cxnId="{3109CD36-961B-4E4B-B860-08FB69CA8C19}">
      <dgm:prSet/>
      <dgm:spPr/>
      <dgm:t>
        <a:bodyPr/>
        <a:lstStyle/>
        <a:p>
          <a:pPr latinLnBrk="1"/>
          <a:endParaRPr lang="ko-KR" altLang="en-US"/>
        </a:p>
      </dgm:t>
    </dgm:pt>
    <dgm:pt modelId="{37EB8EEF-FB3E-49F3-BEC4-0C3E79629A25}" type="sibTrans" cxnId="{3109CD36-961B-4E4B-B860-08FB69CA8C19}">
      <dgm:prSet/>
      <dgm:spPr/>
      <dgm:t>
        <a:bodyPr/>
        <a:lstStyle/>
        <a:p>
          <a:pPr latinLnBrk="1"/>
          <a:endParaRPr lang="ko-KR" altLang="en-US"/>
        </a:p>
      </dgm:t>
    </dgm:pt>
    <dgm:pt modelId="{1653E554-EE96-4B5F-B29F-575AF8E4FE95}" type="pres">
      <dgm:prSet presAssocID="{0983409C-B8AB-4032-98F6-E0A70BF93F8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4E0A0A9-5366-4636-AE27-015530473917}" type="pres">
      <dgm:prSet presAssocID="{5AFD1E25-1EC3-4A00-9810-2C8F0935CED6}" presName="parentLin" presStyleCnt="0"/>
      <dgm:spPr/>
    </dgm:pt>
    <dgm:pt modelId="{EDE39E74-096D-4543-829B-44A05F80A1E9}" type="pres">
      <dgm:prSet presAssocID="{5AFD1E25-1EC3-4A00-9810-2C8F0935CED6}" presName="parentLeftMargin" presStyleLbl="node1" presStyleIdx="0" presStyleCnt="1"/>
      <dgm:spPr/>
      <dgm:t>
        <a:bodyPr/>
        <a:lstStyle/>
        <a:p>
          <a:pPr latinLnBrk="1"/>
          <a:endParaRPr lang="ko-KR" altLang="en-US"/>
        </a:p>
      </dgm:t>
    </dgm:pt>
    <dgm:pt modelId="{55C7B120-1441-4ACB-AF47-A6265102CA9A}" type="pres">
      <dgm:prSet presAssocID="{5AFD1E25-1EC3-4A00-9810-2C8F0935CED6}" presName="parentText" presStyleLbl="node1" presStyleIdx="0" presStyleCnt="1" custScaleY="345495" custLinFactNeighborX="-30939" custLinFactNeighborY="68700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4E24E11-4986-4BD5-A1A5-340CC65F93D6}" type="pres">
      <dgm:prSet presAssocID="{5AFD1E25-1EC3-4A00-9810-2C8F0935CED6}" presName="negativeSpace" presStyleCnt="0"/>
      <dgm:spPr/>
    </dgm:pt>
    <dgm:pt modelId="{7794A182-6B9C-4768-8585-A88D1C942490}" type="pres">
      <dgm:prSet presAssocID="{5AFD1E25-1EC3-4A00-9810-2C8F0935CED6}" presName="childText" presStyleLbl="conFgAcc1" presStyleIdx="0" presStyleCnt="1" custScaleX="90542" custScaleY="321199" custLinFactNeighborX="1506" custLinFactNeighborY="-47258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F512E0A0-8371-49B0-AD27-9E47E9C4A6FB}" srcId="{0983409C-B8AB-4032-98F6-E0A70BF93F85}" destId="{5AFD1E25-1EC3-4A00-9810-2C8F0935CED6}" srcOrd="0" destOrd="0" parTransId="{93268131-C749-4D6E-ABA6-31346910FB4C}" sibTransId="{3971D2B8-B840-4C3E-A137-493E3AC3787F}"/>
    <dgm:cxn modelId="{E7B40090-2E2B-4DDF-993F-E0A78CF674DB}" type="presOf" srcId="{5AFD1E25-1EC3-4A00-9810-2C8F0935CED6}" destId="{55C7B120-1441-4ACB-AF47-A6265102CA9A}" srcOrd="1" destOrd="0" presId="urn:microsoft.com/office/officeart/2005/8/layout/list1"/>
    <dgm:cxn modelId="{286E320A-51A1-4B59-A6BB-54FC79D14404}" type="presOf" srcId="{CAE3B86E-C1FE-400D-98CA-9C55E81410B7}" destId="{7794A182-6B9C-4768-8585-A88D1C942490}" srcOrd="0" destOrd="0" presId="urn:microsoft.com/office/officeart/2005/8/layout/list1"/>
    <dgm:cxn modelId="{23B825E5-E079-4378-8C17-11479EC6CBFE}" type="presOf" srcId="{0983409C-B8AB-4032-98F6-E0A70BF93F85}" destId="{1653E554-EE96-4B5F-B29F-575AF8E4FE95}" srcOrd="0" destOrd="0" presId="urn:microsoft.com/office/officeart/2005/8/layout/list1"/>
    <dgm:cxn modelId="{3109CD36-961B-4E4B-B860-08FB69CA8C19}" srcId="{5AFD1E25-1EC3-4A00-9810-2C8F0935CED6}" destId="{CAE3B86E-C1FE-400D-98CA-9C55E81410B7}" srcOrd="0" destOrd="0" parTransId="{C0584150-14C6-415F-8620-133A01F6ECF8}" sibTransId="{37EB8EEF-FB3E-49F3-BEC4-0C3E79629A25}"/>
    <dgm:cxn modelId="{E2238747-CA72-4F1D-B93C-269C1E4A6C00}" type="presOf" srcId="{5AFD1E25-1EC3-4A00-9810-2C8F0935CED6}" destId="{EDE39E74-096D-4543-829B-44A05F80A1E9}" srcOrd="0" destOrd="0" presId="urn:microsoft.com/office/officeart/2005/8/layout/list1"/>
    <dgm:cxn modelId="{90EF2BCE-4300-4CFF-9544-F160CF238A6F}" type="presParOf" srcId="{1653E554-EE96-4B5F-B29F-575AF8E4FE95}" destId="{14E0A0A9-5366-4636-AE27-015530473917}" srcOrd="0" destOrd="0" presId="urn:microsoft.com/office/officeart/2005/8/layout/list1"/>
    <dgm:cxn modelId="{D03F062A-41D1-411E-9C8B-6156B3F858EA}" type="presParOf" srcId="{14E0A0A9-5366-4636-AE27-015530473917}" destId="{EDE39E74-096D-4543-829B-44A05F80A1E9}" srcOrd="0" destOrd="0" presId="urn:microsoft.com/office/officeart/2005/8/layout/list1"/>
    <dgm:cxn modelId="{5F3964BD-9B60-491B-80F7-DA4455571E45}" type="presParOf" srcId="{14E0A0A9-5366-4636-AE27-015530473917}" destId="{55C7B120-1441-4ACB-AF47-A6265102CA9A}" srcOrd="1" destOrd="0" presId="urn:microsoft.com/office/officeart/2005/8/layout/list1"/>
    <dgm:cxn modelId="{CCB04DF5-03C5-4DBC-A82D-B993C56E25AF}" type="presParOf" srcId="{1653E554-EE96-4B5F-B29F-575AF8E4FE95}" destId="{94E24E11-4986-4BD5-A1A5-340CC65F93D6}" srcOrd="1" destOrd="0" presId="urn:microsoft.com/office/officeart/2005/8/layout/list1"/>
    <dgm:cxn modelId="{F4ACCD7B-646A-49BD-9156-AC97A3FF41EA}" type="presParOf" srcId="{1653E554-EE96-4B5F-B29F-575AF8E4FE95}" destId="{7794A182-6B9C-4768-8585-A88D1C942490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83409C-B8AB-4032-98F6-E0A70BF93F85}" type="doc">
      <dgm:prSet loTypeId="urn:microsoft.com/office/officeart/2005/8/layout/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5AFD1E25-1EC3-4A00-9810-2C8F0935CED6}">
      <dgm:prSet phldrT="[텍스트]" custT="1"/>
      <dgm:spPr/>
      <dgm:t>
        <a:bodyPr/>
        <a:lstStyle/>
        <a:p>
          <a:pPr latinLnBrk="1"/>
          <a:r>
            <a:rPr lang="en-US" altLang="ko-KR" sz="1800" dirty="0" smtClean="0"/>
            <a:t>3.</a:t>
          </a:r>
          <a:r>
            <a:rPr lang="ko-KR" altLang="en-US" sz="1800" dirty="0" smtClean="0"/>
            <a:t> 집중 </a:t>
          </a:r>
          <a:r>
            <a:rPr lang="ko-KR" altLang="en-US" sz="1800" dirty="0" err="1" smtClean="0"/>
            <a:t>케겔</a:t>
          </a:r>
          <a:r>
            <a:rPr lang="ko-KR" altLang="en-US" sz="1800" dirty="0" smtClean="0"/>
            <a:t> 운동 반 </a:t>
          </a:r>
          <a:r>
            <a:rPr lang="en-US" altLang="ko-KR" sz="1400" dirty="0" smtClean="0"/>
            <a:t>(</a:t>
          </a:r>
          <a:r>
            <a:rPr lang="ko-KR" altLang="en-US" sz="1400" dirty="0" smtClean="0"/>
            <a:t>경미한 초기 </a:t>
          </a:r>
          <a:r>
            <a:rPr lang="ko-KR" altLang="en-US" sz="1400" dirty="0" err="1" smtClean="0"/>
            <a:t>요실금</a:t>
          </a:r>
          <a:r>
            <a:rPr lang="en-US" altLang="ko-KR" sz="1400" dirty="0" smtClean="0"/>
            <a:t>)</a:t>
          </a:r>
          <a:endParaRPr lang="ko-KR" altLang="en-US" sz="1800" dirty="0"/>
        </a:p>
      </dgm:t>
    </dgm:pt>
    <dgm:pt modelId="{93268131-C749-4D6E-ABA6-31346910FB4C}" type="parTrans" cxnId="{F512E0A0-8371-49B0-AD27-9E47E9C4A6FB}">
      <dgm:prSet/>
      <dgm:spPr/>
      <dgm:t>
        <a:bodyPr/>
        <a:lstStyle/>
        <a:p>
          <a:pPr latinLnBrk="1"/>
          <a:endParaRPr lang="ko-KR" altLang="en-US"/>
        </a:p>
      </dgm:t>
    </dgm:pt>
    <dgm:pt modelId="{3971D2B8-B840-4C3E-A137-493E3AC3787F}" type="sibTrans" cxnId="{F512E0A0-8371-49B0-AD27-9E47E9C4A6FB}">
      <dgm:prSet/>
      <dgm:spPr/>
      <dgm:t>
        <a:bodyPr/>
        <a:lstStyle/>
        <a:p>
          <a:pPr latinLnBrk="1"/>
          <a:endParaRPr lang="ko-KR" altLang="en-US"/>
        </a:p>
      </dgm:t>
    </dgm:pt>
    <dgm:pt modelId="{CAE3B86E-C1FE-400D-98CA-9C55E81410B7}">
      <dgm:prSet custT="1"/>
      <dgm:spPr/>
      <dgm:t>
        <a:bodyPr/>
        <a:lstStyle/>
        <a:p>
          <a:pPr algn="l" latinLnBrk="1"/>
          <a:r>
            <a:rPr lang="ko-KR" altLang="en-US" sz="1400" dirty="0" smtClean="0"/>
            <a:t>경미한 초기 </a:t>
          </a:r>
          <a:r>
            <a:rPr lang="ko-KR" altLang="en-US" sz="1400" dirty="0" err="1" smtClean="0"/>
            <a:t>요실금</a:t>
          </a:r>
          <a:r>
            <a:rPr lang="ko-KR" altLang="en-US" sz="1400" dirty="0" smtClean="0"/>
            <a:t> 어르신 파악 하기</a:t>
          </a:r>
          <a:r>
            <a:rPr lang="en-US" altLang="ko-KR" sz="1400" dirty="0" smtClean="0"/>
            <a:t/>
          </a:r>
          <a:br>
            <a:rPr lang="en-US" altLang="ko-KR" sz="1400" dirty="0" smtClean="0"/>
          </a:br>
          <a:r>
            <a:rPr lang="en-US" altLang="ko-KR" sz="1400" dirty="0" smtClean="0"/>
            <a:t>1. </a:t>
          </a:r>
          <a:r>
            <a:rPr lang="ko-KR" altLang="en-US" sz="1400" dirty="0" smtClean="0"/>
            <a:t>센터 내 목욕 시 속옷 청결 확인 후</a:t>
          </a:r>
          <a:r>
            <a:rPr lang="en-US" altLang="ko-KR" sz="1400" dirty="0" smtClean="0"/>
            <a:t/>
          </a:r>
          <a:br>
            <a:rPr lang="en-US" altLang="ko-KR" sz="1400" dirty="0" smtClean="0"/>
          </a:br>
          <a:r>
            <a:rPr lang="en-US" altLang="ko-KR" sz="1400" dirty="0" smtClean="0"/>
            <a:t>2. 1:1 </a:t>
          </a:r>
          <a:r>
            <a:rPr lang="ko-KR" altLang="en-US" sz="1400" dirty="0" smtClean="0"/>
            <a:t>상담 하기</a:t>
          </a:r>
          <a:endParaRPr lang="ko-KR" altLang="en-US" sz="1400" dirty="0"/>
        </a:p>
      </dgm:t>
    </dgm:pt>
    <dgm:pt modelId="{C0584150-14C6-415F-8620-133A01F6ECF8}" type="parTrans" cxnId="{3109CD36-961B-4E4B-B860-08FB69CA8C19}">
      <dgm:prSet/>
      <dgm:spPr/>
      <dgm:t>
        <a:bodyPr/>
        <a:lstStyle/>
        <a:p>
          <a:pPr latinLnBrk="1"/>
          <a:endParaRPr lang="ko-KR" altLang="en-US"/>
        </a:p>
      </dgm:t>
    </dgm:pt>
    <dgm:pt modelId="{37EB8EEF-FB3E-49F3-BEC4-0C3E79629A25}" type="sibTrans" cxnId="{3109CD36-961B-4E4B-B860-08FB69CA8C19}">
      <dgm:prSet/>
      <dgm:spPr/>
      <dgm:t>
        <a:bodyPr/>
        <a:lstStyle/>
        <a:p>
          <a:pPr latinLnBrk="1"/>
          <a:endParaRPr lang="ko-KR" altLang="en-US"/>
        </a:p>
      </dgm:t>
    </dgm:pt>
    <dgm:pt modelId="{A0C72D2C-0CCA-4755-AE87-A4C3938AAA85}">
      <dgm:prSet custT="1"/>
      <dgm:spPr/>
      <dgm:t>
        <a:bodyPr/>
        <a:lstStyle/>
        <a:p>
          <a:pPr algn="l" latinLnBrk="1"/>
          <a:r>
            <a:rPr lang="ko-KR" altLang="en-US" sz="1400" dirty="0" smtClean="0"/>
            <a:t>집중 </a:t>
          </a:r>
          <a:r>
            <a:rPr lang="ko-KR" altLang="en-US" sz="1400" dirty="0" err="1" smtClean="0"/>
            <a:t>케겔</a:t>
          </a:r>
          <a:r>
            <a:rPr lang="ko-KR" altLang="en-US" sz="1400" dirty="0" smtClean="0"/>
            <a:t> 운동 반 선정 </a:t>
          </a:r>
          <a:r>
            <a:rPr lang="en-US" altLang="ko-KR" sz="1400" dirty="0" smtClean="0"/>
            <a:t/>
          </a:r>
          <a:br>
            <a:rPr lang="en-US" altLang="ko-KR" sz="1400" dirty="0" smtClean="0"/>
          </a:br>
          <a:r>
            <a:rPr lang="en-US" altLang="ko-KR" sz="1400" dirty="0" smtClean="0"/>
            <a:t>1. </a:t>
          </a:r>
          <a:r>
            <a:rPr lang="ko-KR" altLang="en-US" sz="1400" dirty="0" err="1" smtClean="0"/>
            <a:t>케겔</a:t>
          </a:r>
          <a:r>
            <a:rPr lang="ko-KR" altLang="en-US" sz="1400" dirty="0" smtClean="0"/>
            <a:t> 운동</a:t>
          </a:r>
          <a:r>
            <a:rPr lang="en-US" altLang="ko-KR" sz="1400" dirty="0" smtClean="0"/>
            <a:t>(</a:t>
          </a:r>
          <a:r>
            <a:rPr lang="ko-KR" altLang="en-US" sz="1400" dirty="0" smtClean="0"/>
            <a:t>집중 </a:t>
          </a:r>
          <a:r>
            <a:rPr lang="ko-KR" altLang="en-US" sz="1400" dirty="0" err="1" smtClean="0"/>
            <a:t>골반저근</a:t>
          </a:r>
          <a:r>
            <a:rPr lang="ko-KR" altLang="en-US" sz="1400" dirty="0" smtClean="0"/>
            <a:t> 운동</a:t>
          </a:r>
          <a:r>
            <a:rPr lang="en-US" altLang="ko-KR" sz="1400" dirty="0" smtClean="0"/>
            <a:t>)</a:t>
          </a:r>
          <a:br>
            <a:rPr lang="en-US" altLang="ko-KR" sz="1400" dirty="0" smtClean="0"/>
          </a:br>
          <a:r>
            <a:rPr lang="en-US" altLang="ko-KR" sz="1400" dirty="0" smtClean="0"/>
            <a:t>2. </a:t>
          </a:r>
          <a:r>
            <a:rPr lang="ko-KR" altLang="en-US" sz="1400" dirty="0" smtClean="0"/>
            <a:t>꾸준한 집중 </a:t>
          </a:r>
          <a:r>
            <a:rPr lang="ko-KR" altLang="en-US" sz="1400" dirty="0" err="1" smtClean="0"/>
            <a:t>케겔</a:t>
          </a:r>
          <a:r>
            <a:rPr lang="ko-KR" altLang="en-US" sz="1400" dirty="0" smtClean="0"/>
            <a:t> 운동 하여 예방 및 완화 도움</a:t>
          </a:r>
          <a:endParaRPr lang="ko-KR" altLang="en-US" sz="1400" dirty="0"/>
        </a:p>
      </dgm:t>
    </dgm:pt>
    <dgm:pt modelId="{015DE190-B8AB-4546-80FA-BA8C616508E4}" type="parTrans" cxnId="{EAEC89CA-A772-4EA6-A0E1-714821378D2D}">
      <dgm:prSet/>
      <dgm:spPr/>
      <dgm:t>
        <a:bodyPr/>
        <a:lstStyle/>
        <a:p>
          <a:pPr latinLnBrk="1"/>
          <a:endParaRPr lang="ko-KR" altLang="en-US"/>
        </a:p>
      </dgm:t>
    </dgm:pt>
    <dgm:pt modelId="{89A0CEF9-076F-43AF-B664-770C7129FFA3}" type="sibTrans" cxnId="{EAEC89CA-A772-4EA6-A0E1-714821378D2D}">
      <dgm:prSet/>
      <dgm:spPr/>
      <dgm:t>
        <a:bodyPr/>
        <a:lstStyle/>
        <a:p>
          <a:pPr latinLnBrk="1"/>
          <a:endParaRPr lang="ko-KR" altLang="en-US"/>
        </a:p>
      </dgm:t>
    </dgm:pt>
    <dgm:pt modelId="{1653E554-EE96-4B5F-B29F-575AF8E4FE95}" type="pres">
      <dgm:prSet presAssocID="{0983409C-B8AB-4032-98F6-E0A70BF93F8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4E0A0A9-5366-4636-AE27-015530473917}" type="pres">
      <dgm:prSet presAssocID="{5AFD1E25-1EC3-4A00-9810-2C8F0935CED6}" presName="parentLin" presStyleCnt="0"/>
      <dgm:spPr/>
    </dgm:pt>
    <dgm:pt modelId="{EDE39E74-096D-4543-829B-44A05F80A1E9}" type="pres">
      <dgm:prSet presAssocID="{5AFD1E25-1EC3-4A00-9810-2C8F0935CED6}" presName="parentLeftMargin" presStyleLbl="node1" presStyleIdx="0" presStyleCnt="1"/>
      <dgm:spPr/>
      <dgm:t>
        <a:bodyPr/>
        <a:lstStyle/>
        <a:p>
          <a:pPr latinLnBrk="1"/>
          <a:endParaRPr lang="ko-KR" altLang="en-US"/>
        </a:p>
      </dgm:t>
    </dgm:pt>
    <dgm:pt modelId="{55C7B120-1441-4ACB-AF47-A6265102CA9A}" type="pres">
      <dgm:prSet presAssocID="{5AFD1E25-1EC3-4A00-9810-2C8F0935CED6}" presName="parentText" presStyleLbl="node1" presStyleIdx="0" presStyleCnt="1" custScaleY="345495" custLinFactNeighborX="-30939" custLinFactNeighborY="68700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4E24E11-4986-4BD5-A1A5-340CC65F93D6}" type="pres">
      <dgm:prSet presAssocID="{5AFD1E25-1EC3-4A00-9810-2C8F0935CED6}" presName="negativeSpace" presStyleCnt="0"/>
      <dgm:spPr/>
    </dgm:pt>
    <dgm:pt modelId="{7794A182-6B9C-4768-8585-A88D1C942490}" type="pres">
      <dgm:prSet presAssocID="{5AFD1E25-1EC3-4A00-9810-2C8F0935CED6}" presName="childText" presStyleLbl="conFgAcc1" presStyleIdx="0" presStyleCnt="1" custScaleX="90542" custScaleY="281901" custLinFactNeighborX="1506" custLinFactNeighborY="-47258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3E4CE561-4901-47AE-9B0A-0145139CFFD6}" type="presOf" srcId="{CAE3B86E-C1FE-400D-98CA-9C55E81410B7}" destId="{7794A182-6B9C-4768-8585-A88D1C942490}" srcOrd="0" destOrd="0" presId="urn:microsoft.com/office/officeart/2005/8/layout/list1"/>
    <dgm:cxn modelId="{F512E0A0-8371-49B0-AD27-9E47E9C4A6FB}" srcId="{0983409C-B8AB-4032-98F6-E0A70BF93F85}" destId="{5AFD1E25-1EC3-4A00-9810-2C8F0935CED6}" srcOrd="0" destOrd="0" parTransId="{93268131-C749-4D6E-ABA6-31346910FB4C}" sibTransId="{3971D2B8-B840-4C3E-A137-493E3AC3787F}"/>
    <dgm:cxn modelId="{3109CD36-961B-4E4B-B860-08FB69CA8C19}" srcId="{5AFD1E25-1EC3-4A00-9810-2C8F0935CED6}" destId="{CAE3B86E-C1FE-400D-98CA-9C55E81410B7}" srcOrd="0" destOrd="0" parTransId="{C0584150-14C6-415F-8620-133A01F6ECF8}" sibTransId="{37EB8EEF-FB3E-49F3-BEC4-0C3E79629A25}"/>
    <dgm:cxn modelId="{7DD55B5F-06B4-430A-A7D7-AF6DF3AD669E}" type="presOf" srcId="{5AFD1E25-1EC3-4A00-9810-2C8F0935CED6}" destId="{EDE39E74-096D-4543-829B-44A05F80A1E9}" srcOrd="0" destOrd="0" presId="urn:microsoft.com/office/officeart/2005/8/layout/list1"/>
    <dgm:cxn modelId="{EAEC89CA-A772-4EA6-A0E1-714821378D2D}" srcId="{5AFD1E25-1EC3-4A00-9810-2C8F0935CED6}" destId="{A0C72D2C-0CCA-4755-AE87-A4C3938AAA85}" srcOrd="1" destOrd="0" parTransId="{015DE190-B8AB-4546-80FA-BA8C616508E4}" sibTransId="{89A0CEF9-076F-43AF-B664-770C7129FFA3}"/>
    <dgm:cxn modelId="{2C595ED9-E452-444C-A6CB-B4B1CC7539F2}" type="presOf" srcId="{A0C72D2C-0CCA-4755-AE87-A4C3938AAA85}" destId="{7794A182-6B9C-4768-8585-A88D1C942490}" srcOrd="0" destOrd="1" presId="urn:microsoft.com/office/officeart/2005/8/layout/list1"/>
    <dgm:cxn modelId="{0FCC5499-0CCC-4742-A883-32325B418407}" type="presOf" srcId="{5AFD1E25-1EC3-4A00-9810-2C8F0935CED6}" destId="{55C7B120-1441-4ACB-AF47-A6265102CA9A}" srcOrd="1" destOrd="0" presId="urn:microsoft.com/office/officeart/2005/8/layout/list1"/>
    <dgm:cxn modelId="{932735D9-2183-40E1-8061-B1718795B7A7}" type="presOf" srcId="{0983409C-B8AB-4032-98F6-E0A70BF93F85}" destId="{1653E554-EE96-4B5F-B29F-575AF8E4FE95}" srcOrd="0" destOrd="0" presId="urn:microsoft.com/office/officeart/2005/8/layout/list1"/>
    <dgm:cxn modelId="{23F54ED6-3C48-48CB-BFE6-E77FFC4088FC}" type="presParOf" srcId="{1653E554-EE96-4B5F-B29F-575AF8E4FE95}" destId="{14E0A0A9-5366-4636-AE27-015530473917}" srcOrd="0" destOrd="0" presId="urn:microsoft.com/office/officeart/2005/8/layout/list1"/>
    <dgm:cxn modelId="{83D1EE74-F0DC-4010-92EA-A9FC5141C71F}" type="presParOf" srcId="{14E0A0A9-5366-4636-AE27-015530473917}" destId="{EDE39E74-096D-4543-829B-44A05F80A1E9}" srcOrd="0" destOrd="0" presId="urn:microsoft.com/office/officeart/2005/8/layout/list1"/>
    <dgm:cxn modelId="{6366F1E3-1A3F-4B23-B72C-56B6C252F735}" type="presParOf" srcId="{14E0A0A9-5366-4636-AE27-015530473917}" destId="{55C7B120-1441-4ACB-AF47-A6265102CA9A}" srcOrd="1" destOrd="0" presId="urn:microsoft.com/office/officeart/2005/8/layout/list1"/>
    <dgm:cxn modelId="{6D921DE9-FE76-48CA-BD8D-C744D6313928}" type="presParOf" srcId="{1653E554-EE96-4B5F-B29F-575AF8E4FE95}" destId="{94E24E11-4986-4BD5-A1A5-340CC65F93D6}" srcOrd="1" destOrd="0" presId="urn:microsoft.com/office/officeart/2005/8/layout/list1"/>
    <dgm:cxn modelId="{43BDBDC6-69F4-45E1-878A-535BB42FD5BC}" type="presParOf" srcId="{1653E554-EE96-4B5F-B29F-575AF8E4FE95}" destId="{7794A182-6B9C-4768-8585-A88D1C942490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83409C-B8AB-4032-98F6-E0A70BF93F85}" type="doc">
      <dgm:prSet loTypeId="urn:microsoft.com/office/officeart/2005/8/layout/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5AFD1E25-1EC3-4A00-9810-2C8F0935CED6}">
      <dgm:prSet phldrT="[텍스트]" custT="1"/>
      <dgm:spPr/>
      <dgm:t>
        <a:bodyPr/>
        <a:lstStyle/>
        <a:p>
          <a:pPr latinLnBrk="1"/>
          <a:r>
            <a:rPr lang="ko-KR" altLang="en-US" sz="1800" dirty="0" smtClean="0"/>
            <a:t>  청결 관리</a:t>
          </a:r>
          <a:endParaRPr lang="ko-KR" altLang="en-US" sz="1800" dirty="0"/>
        </a:p>
      </dgm:t>
    </dgm:pt>
    <dgm:pt modelId="{93268131-C749-4D6E-ABA6-31346910FB4C}" type="parTrans" cxnId="{F512E0A0-8371-49B0-AD27-9E47E9C4A6FB}">
      <dgm:prSet/>
      <dgm:spPr/>
      <dgm:t>
        <a:bodyPr/>
        <a:lstStyle/>
        <a:p>
          <a:pPr latinLnBrk="1"/>
          <a:endParaRPr lang="ko-KR" altLang="en-US"/>
        </a:p>
      </dgm:t>
    </dgm:pt>
    <dgm:pt modelId="{3971D2B8-B840-4C3E-A137-493E3AC3787F}" type="sibTrans" cxnId="{F512E0A0-8371-49B0-AD27-9E47E9C4A6FB}">
      <dgm:prSet/>
      <dgm:spPr/>
      <dgm:t>
        <a:bodyPr/>
        <a:lstStyle/>
        <a:p>
          <a:pPr latinLnBrk="1"/>
          <a:endParaRPr lang="ko-KR" altLang="en-US"/>
        </a:p>
      </dgm:t>
    </dgm:pt>
    <dgm:pt modelId="{CAE3B86E-C1FE-400D-98CA-9C55E81410B7}">
      <dgm:prSet custT="1"/>
      <dgm:spPr/>
      <dgm:t>
        <a:bodyPr/>
        <a:lstStyle/>
        <a:p>
          <a:pPr algn="l" latinLnBrk="1"/>
          <a:endParaRPr lang="ko-KR" altLang="en-US" sz="1400" dirty="0"/>
        </a:p>
      </dgm:t>
    </dgm:pt>
    <dgm:pt modelId="{C0584150-14C6-415F-8620-133A01F6ECF8}" type="parTrans" cxnId="{3109CD36-961B-4E4B-B860-08FB69CA8C19}">
      <dgm:prSet/>
      <dgm:spPr/>
      <dgm:t>
        <a:bodyPr/>
        <a:lstStyle/>
        <a:p>
          <a:pPr latinLnBrk="1"/>
          <a:endParaRPr lang="ko-KR" altLang="en-US"/>
        </a:p>
      </dgm:t>
    </dgm:pt>
    <dgm:pt modelId="{37EB8EEF-FB3E-49F3-BEC4-0C3E79629A25}" type="sibTrans" cxnId="{3109CD36-961B-4E4B-B860-08FB69CA8C19}">
      <dgm:prSet/>
      <dgm:spPr/>
      <dgm:t>
        <a:bodyPr/>
        <a:lstStyle/>
        <a:p>
          <a:pPr latinLnBrk="1"/>
          <a:endParaRPr lang="ko-KR" altLang="en-US"/>
        </a:p>
      </dgm:t>
    </dgm:pt>
    <dgm:pt modelId="{82FC6273-CBF5-4260-8DD8-B1B18B2C1779}">
      <dgm:prSet custT="1"/>
      <dgm:spPr/>
      <dgm:t>
        <a:bodyPr/>
        <a:lstStyle/>
        <a:p>
          <a:pPr algn="l" latinLnBrk="1"/>
          <a:r>
            <a:rPr lang="ko-KR" altLang="en-US" sz="1400" dirty="0" err="1" smtClean="0"/>
            <a:t>요실금으로</a:t>
          </a:r>
          <a:r>
            <a:rPr lang="ko-KR" altLang="en-US" sz="1400" dirty="0" smtClean="0"/>
            <a:t> 인해 냄새</a:t>
          </a:r>
          <a:r>
            <a:rPr lang="en-US" altLang="ko-KR" sz="1400" dirty="0" smtClean="0"/>
            <a:t>, </a:t>
          </a:r>
          <a:r>
            <a:rPr lang="ko-KR" altLang="en-US" sz="1400" dirty="0" smtClean="0"/>
            <a:t>속옷에 </a:t>
          </a:r>
          <a:r>
            <a:rPr lang="ko-KR" altLang="en-US" sz="1400" dirty="0" smtClean="0"/>
            <a:t>휴지 대기</a:t>
          </a:r>
          <a:r>
            <a:rPr lang="en-US" altLang="ko-KR" sz="1400" dirty="0" smtClean="0"/>
            <a:t>, </a:t>
          </a:r>
          <a:r>
            <a:rPr lang="ko-KR" altLang="en-US" sz="1400" dirty="0" smtClean="0"/>
            <a:t>피부질환 발생하여 청결 관리 도움</a:t>
          </a:r>
          <a:endParaRPr lang="ko-KR" altLang="en-US" sz="1400" dirty="0"/>
        </a:p>
      </dgm:t>
    </dgm:pt>
    <dgm:pt modelId="{D28D0F76-0688-4D1A-BC1D-D13226783285}" type="parTrans" cxnId="{420CACA8-7E9F-403D-B2DB-2FE7F6E0736C}">
      <dgm:prSet/>
      <dgm:spPr/>
      <dgm:t>
        <a:bodyPr/>
        <a:lstStyle/>
        <a:p>
          <a:pPr latinLnBrk="1"/>
          <a:endParaRPr lang="ko-KR" altLang="en-US"/>
        </a:p>
      </dgm:t>
    </dgm:pt>
    <dgm:pt modelId="{3BE73F71-9D54-4B1D-B5B8-92AE5B1B1216}" type="sibTrans" cxnId="{420CACA8-7E9F-403D-B2DB-2FE7F6E0736C}">
      <dgm:prSet/>
      <dgm:spPr/>
      <dgm:t>
        <a:bodyPr/>
        <a:lstStyle/>
        <a:p>
          <a:pPr latinLnBrk="1"/>
          <a:endParaRPr lang="ko-KR" altLang="en-US"/>
        </a:p>
      </dgm:t>
    </dgm:pt>
    <dgm:pt modelId="{1653E554-EE96-4B5F-B29F-575AF8E4FE95}" type="pres">
      <dgm:prSet presAssocID="{0983409C-B8AB-4032-98F6-E0A70BF93F8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4E0A0A9-5366-4636-AE27-015530473917}" type="pres">
      <dgm:prSet presAssocID="{5AFD1E25-1EC3-4A00-9810-2C8F0935CED6}" presName="parentLin" presStyleCnt="0"/>
      <dgm:spPr/>
    </dgm:pt>
    <dgm:pt modelId="{EDE39E74-096D-4543-829B-44A05F80A1E9}" type="pres">
      <dgm:prSet presAssocID="{5AFD1E25-1EC3-4A00-9810-2C8F0935CED6}" presName="parentLeftMargin" presStyleLbl="node1" presStyleIdx="0" presStyleCnt="1"/>
      <dgm:spPr/>
      <dgm:t>
        <a:bodyPr/>
        <a:lstStyle/>
        <a:p>
          <a:pPr latinLnBrk="1"/>
          <a:endParaRPr lang="ko-KR" altLang="en-US"/>
        </a:p>
      </dgm:t>
    </dgm:pt>
    <dgm:pt modelId="{55C7B120-1441-4ACB-AF47-A6265102CA9A}" type="pres">
      <dgm:prSet presAssocID="{5AFD1E25-1EC3-4A00-9810-2C8F0935CED6}" presName="parentText" presStyleLbl="node1" presStyleIdx="0" presStyleCnt="1" custScaleY="345495" custLinFactNeighborX="-30939" custLinFactNeighborY="68700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4E24E11-4986-4BD5-A1A5-340CC65F93D6}" type="pres">
      <dgm:prSet presAssocID="{5AFD1E25-1EC3-4A00-9810-2C8F0935CED6}" presName="negativeSpace" presStyleCnt="0"/>
      <dgm:spPr/>
    </dgm:pt>
    <dgm:pt modelId="{7794A182-6B9C-4768-8585-A88D1C942490}" type="pres">
      <dgm:prSet presAssocID="{5AFD1E25-1EC3-4A00-9810-2C8F0935CED6}" presName="childText" presStyleLbl="conFgAcc1" presStyleIdx="0" presStyleCnt="1" custScaleX="90542" custScaleY="189722" custLinFactY="55445" custLinFactNeighborX="1122" custLinFactNeighborY="10000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420CACA8-7E9F-403D-B2DB-2FE7F6E0736C}" srcId="{5AFD1E25-1EC3-4A00-9810-2C8F0935CED6}" destId="{82FC6273-CBF5-4260-8DD8-B1B18B2C1779}" srcOrd="1" destOrd="0" parTransId="{D28D0F76-0688-4D1A-BC1D-D13226783285}" sibTransId="{3BE73F71-9D54-4B1D-B5B8-92AE5B1B1216}"/>
    <dgm:cxn modelId="{CF3550D7-736A-49CC-8B60-17998D607EB4}" type="presOf" srcId="{CAE3B86E-C1FE-400D-98CA-9C55E81410B7}" destId="{7794A182-6B9C-4768-8585-A88D1C942490}" srcOrd="0" destOrd="0" presId="urn:microsoft.com/office/officeart/2005/8/layout/list1"/>
    <dgm:cxn modelId="{AA8D1D42-76D6-45B5-BC07-14E72AD47011}" type="presOf" srcId="{0983409C-B8AB-4032-98F6-E0A70BF93F85}" destId="{1653E554-EE96-4B5F-B29F-575AF8E4FE95}" srcOrd="0" destOrd="0" presId="urn:microsoft.com/office/officeart/2005/8/layout/list1"/>
    <dgm:cxn modelId="{3109CD36-961B-4E4B-B860-08FB69CA8C19}" srcId="{5AFD1E25-1EC3-4A00-9810-2C8F0935CED6}" destId="{CAE3B86E-C1FE-400D-98CA-9C55E81410B7}" srcOrd="0" destOrd="0" parTransId="{C0584150-14C6-415F-8620-133A01F6ECF8}" sibTransId="{37EB8EEF-FB3E-49F3-BEC4-0C3E79629A25}"/>
    <dgm:cxn modelId="{F512E0A0-8371-49B0-AD27-9E47E9C4A6FB}" srcId="{0983409C-B8AB-4032-98F6-E0A70BF93F85}" destId="{5AFD1E25-1EC3-4A00-9810-2C8F0935CED6}" srcOrd="0" destOrd="0" parTransId="{93268131-C749-4D6E-ABA6-31346910FB4C}" sibTransId="{3971D2B8-B840-4C3E-A137-493E3AC3787F}"/>
    <dgm:cxn modelId="{18910550-3099-4209-A02E-B5DC4B2F6891}" type="presOf" srcId="{5AFD1E25-1EC3-4A00-9810-2C8F0935CED6}" destId="{EDE39E74-096D-4543-829B-44A05F80A1E9}" srcOrd="0" destOrd="0" presId="urn:microsoft.com/office/officeart/2005/8/layout/list1"/>
    <dgm:cxn modelId="{422F5593-B993-4C69-8BCD-687100F7EACE}" type="presOf" srcId="{82FC6273-CBF5-4260-8DD8-B1B18B2C1779}" destId="{7794A182-6B9C-4768-8585-A88D1C942490}" srcOrd="0" destOrd="1" presId="urn:microsoft.com/office/officeart/2005/8/layout/list1"/>
    <dgm:cxn modelId="{5BFC60B5-81F6-4243-8EFF-C4938F4BBD24}" type="presOf" srcId="{5AFD1E25-1EC3-4A00-9810-2C8F0935CED6}" destId="{55C7B120-1441-4ACB-AF47-A6265102CA9A}" srcOrd="1" destOrd="0" presId="urn:microsoft.com/office/officeart/2005/8/layout/list1"/>
    <dgm:cxn modelId="{74C18546-9B27-467D-8EE3-653BAAD29FB7}" type="presParOf" srcId="{1653E554-EE96-4B5F-B29F-575AF8E4FE95}" destId="{14E0A0A9-5366-4636-AE27-015530473917}" srcOrd="0" destOrd="0" presId="urn:microsoft.com/office/officeart/2005/8/layout/list1"/>
    <dgm:cxn modelId="{077726A8-7F50-4122-9291-EFA98B9EAAA8}" type="presParOf" srcId="{14E0A0A9-5366-4636-AE27-015530473917}" destId="{EDE39E74-096D-4543-829B-44A05F80A1E9}" srcOrd="0" destOrd="0" presId="urn:microsoft.com/office/officeart/2005/8/layout/list1"/>
    <dgm:cxn modelId="{25AA428B-3E5A-4F7B-9DE5-A4676E8C1038}" type="presParOf" srcId="{14E0A0A9-5366-4636-AE27-015530473917}" destId="{55C7B120-1441-4ACB-AF47-A6265102CA9A}" srcOrd="1" destOrd="0" presId="urn:microsoft.com/office/officeart/2005/8/layout/list1"/>
    <dgm:cxn modelId="{BFD50C3D-11D5-4806-A6AF-54F2BD065380}" type="presParOf" srcId="{1653E554-EE96-4B5F-B29F-575AF8E4FE95}" destId="{94E24E11-4986-4BD5-A1A5-340CC65F93D6}" srcOrd="1" destOrd="0" presId="urn:microsoft.com/office/officeart/2005/8/layout/list1"/>
    <dgm:cxn modelId="{C8484272-FE49-43F7-9A2C-BF95D9F41699}" type="presParOf" srcId="{1653E554-EE96-4B5F-B29F-575AF8E4FE95}" destId="{7794A182-6B9C-4768-8585-A88D1C942490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83409C-B8AB-4032-98F6-E0A70BF93F85}" type="doc">
      <dgm:prSet loTypeId="urn:microsoft.com/office/officeart/2005/8/layout/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5AFD1E25-1EC3-4A00-9810-2C8F0935CED6}">
      <dgm:prSet phldrT="[텍스트]" custT="1"/>
      <dgm:spPr/>
      <dgm:t>
        <a:bodyPr/>
        <a:lstStyle/>
        <a:p>
          <a:pPr latinLnBrk="1"/>
          <a:r>
            <a:rPr lang="ko-KR" altLang="en-US" sz="1800" dirty="0" smtClean="0"/>
            <a:t>   수분 섭취</a:t>
          </a:r>
          <a:r>
            <a:rPr lang="en-US" altLang="ko-KR" sz="1800" dirty="0" smtClean="0"/>
            <a:t>(</a:t>
          </a:r>
          <a:r>
            <a:rPr lang="ko-KR" altLang="en-US" sz="1800" dirty="0" smtClean="0"/>
            <a:t>변비</a:t>
          </a:r>
          <a:r>
            <a:rPr lang="en-US" altLang="ko-KR" sz="1800" dirty="0" smtClean="0"/>
            <a:t>)</a:t>
          </a:r>
        </a:p>
      </dgm:t>
    </dgm:pt>
    <dgm:pt modelId="{93268131-C749-4D6E-ABA6-31346910FB4C}" type="parTrans" cxnId="{F512E0A0-8371-49B0-AD27-9E47E9C4A6FB}">
      <dgm:prSet/>
      <dgm:spPr/>
      <dgm:t>
        <a:bodyPr/>
        <a:lstStyle/>
        <a:p>
          <a:pPr latinLnBrk="1"/>
          <a:endParaRPr lang="ko-KR" altLang="en-US"/>
        </a:p>
      </dgm:t>
    </dgm:pt>
    <dgm:pt modelId="{3971D2B8-B840-4C3E-A137-493E3AC3787F}" type="sibTrans" cxnId="{F512E0A0-8371-49B0-AD27-9E47E9C4A6FB}">
      <dgm:prSet/>
      <dgm:spPr/>
      <dgm:t>
        <a:bodyPr/>
        <a:lstStyle/>
        <a:p>
          <a:pPr latinLnBrk="1"/>
          <a:endParaRPr lang="ko-KR" altLang="en-US"/>
        </a:p>
      </dgm:t>
    </dgm:pt>
    <dgm:pt modelId="{CAE3B86E-C1FE-400D-98CA-9C55E81410B7}">
      <dgm:prSet custT="1"/>
      <dgm:spPr/>
      <dgm:t>
        <a:bodyPr/>
        <a:lstStyle/>
        <a:p>
          <a:pPr latinLnBrk="1"/>
          <a:r>
            <a:rPr lang="ko-KR" altLang="en-US" sz="1400" b="0" dirty="0" err="1" smtClean="0"/>
            <a:t>요실금</a:t>
          </a:r>
          <a:r>
            <a:rPr lang="ko-KR" altLang="en-US" sz="1400" b="0" dirty="0" smtClean="0"/>
            <a:t> 증상으로 인해 심리적 불안감 물 섭취량 감소</a:t>
          </a:r>
          <a:endParaRPr lang="ko-KR" altLang="en-US" sz="1400" b="0" dirty="0"/>
        </a:p>
      </dgm:t>
    </dgm:pt>
    <dgm:pt modelId="{C0584150-14C6-415F-8620-133A01F6ECF8}" type="parTrans" cxnId="{3109CD36-961B-4E4B-B860-08FB69CA8C19}">
      <dgm:prSet/>
      <dgm:spPr/>
      <dgm:t>
        <a:bodyPr/>
        <a:lstStyle/>
        <a:p>
          <a:pPr latinLnBrk="1"/>
          <a:endParaRPr lang="ko-KR" altLang="en-US"/>
        </a:p>
      </dgm:t>
    </dgm:pt>
    <dgm:pt modelId="{37EB8EEF-FB3E-49F3-BEC4-0C3E79629A25}" type="sibTrans" cxnId="{3109CD36-961B-4E4B-B860-08FB69CA8C19}">
      <dgm:prSet/>
      <dgm:spPr/>
      <dgm:t>
        <a:bodyPr/>
        <a:lstStyle/>
        <a:p>
          <a:pPr latinLnBrk="1"/>
          <a:endParaRPr lang="ko-KR" altLang="en-US"/>
        </a:p>
      </dgm:t>
    </dgm:pt>
    <dgm:pt modelId="{D87AD760-3B7E-4326-8E10-A4FD39B9E9A3}">
      <dgm:prSet custT="1"/>
      <dgm:spPr/>
      <dgm:t>
        <a:bodyPr/>
        <a:lstStyle/>
        <a:p>
          <a:pPr latinLnBrk="1"/>
          <a:r>
            <a:rPr lang="ko-KR" altLang="en-US" sz="1400" b="0" dirty="0" smtClean="0"/>
            <a:t>하루 권장량 수분 섭취 충족되지 않아 변비가 생겨 방광 압박이 되어 일부분 </a:t>
          </a:r>
          <a:r>
            <a:rPr lang="ko-KR" altLang="en-US" sz="1400" b="0" dirty="0" err="1" smtClean="0"/>
            <a:t>요실금</a:t>
          </a:r>
          <a:r>
            <a:rPr lang="ko-KR" altLang="en-US" sz="1400" b="0" dirty="0" smtClean="0"/>
            <a:t> 증세 악화</a:t>
          </a:r>
          <a:endParaRPr lang="ko-KR" altLang="en-US" sz="1400" b="0" dirty="0"/>
        </a:p>
      </dgm:t>
    </dgm:pt>
    <dgm:pt modelId="{3D1BE1E1-0B5F-4CD9-80A7-9433592ADB14}" type="parTrans" cxnId="{DFFACA4A-6C7E-435D-8C1C-3842247B0A7A}">
      <dgm:prSet/>
      <dgm:spPr/>
      <dgm:t>
        <a:bodyPr/>
        <a:lstStyle/>
        <a:p>
          <a:pPr latinLnBrk="1"/>
          <a:endParaRPr lang="ko-KR" altLang="en-US"/>
        </a:p>
      </dgm:t>
    </dgm:pt>
    <dgm:pt modelId="{210AB5CF-F57E-4D41-9BBE-62FF1EAE5C7E}" type="sibTrans" cxnId="{DFFACA4A-6C7E-435D-8C1C-3842247B0A7A}">
      <dgm:prSet/>
      <dgm:spPr/>
      <dgm:t>
        <a:bodyPr/>
        <a:lstStyle/>
        <a:p>
          <a:pPr latinLnBrk="1"/>
          <a:endParaRPr lang="ko-KR" altLang="en-US"/>
        </a:p>
      </dgm:t>
    </dgm:pt>
    <dgm:pt modelId="{0A8E6EB2-F8DB-4822-81A1-ED79F570B734}">
      <dgm:prSet custT="1"/>
      <dgm:spPr/>
      <dgm:t>
        <a:bodyPr/>
        <a:lstStyle/>
        <a:p>
          <a:pPr latinLnBrk="1"/>
          <a:r>
            <a:rPr lang="ko-KR" altLang="en-US" sz="1400" b="0" dirty="0" smtClean="0"/>
            <a:t>규칙적인 수분 섭취 할 수 있도록 진행</a:t>
          </a:r>
          <a:endParaRPr lang="ko-KR" altLang="en-US" sz="1400" b="0" dirty="0"/>
        </a:p>
      </dgm:t>
    </dgm:pt>
    <dgm:pt modelId="{A51E7F37-A089-44A7-9220-5D20020F598E}" type="parTrans" cxnId="{C3703611-FCAC-4E2F-97B3-C392395AB3D8}">
      <dgm:prSet/>
      <dgm:spPr/>
      <dgm:t>
        <a:bodyPr/>
        <a:lstStyle/>
        <a:p>
          <a:pPr latinLnBrk="1"/>
          <a:endParaRPr lang="ko-KR" altLang="en-US"/>
        </a:p>
      </dgm:t>
    </dgm:pt>
    <dgm:pt modelId="{50EA96FE-5381-42C1-BA2B-B0C620716CC4}" type="sibTrans" cxnId="{C3703611-FCAC-4E2F-97B3-C392395AB3D8}">
      <dgm:prSet/>
      <dgm:spPr/>
      <dgm:t>
        <a:bodyPr/>
        <a:lstStyle/>
        <a:p>
          <a:pPr latinLnBrk="1"/>
          <a:endParaRPr lang="ko-KR" altLang="en-US"/>
        </a:p>
      </dgm:t>
    </dgm:pt>
    <dgm:pt modelId="{1653E554-EE96-4B5F-B29F-575AF8E4FE95}" type="pres">
      <dgm:prSet presAssocID="{0983409C-B8AB-4032-98F6-E0A70BF93F8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4E0A0A9-5366-4636-AE27-015530473917}" type="pres">
      <dgm:prSet presAssocID="{5AFD1E25-1EC3-4A00-9810-2C8F0935CED6}" presName="parentLin" presStyleCnt="0"/>
      <dgm:spPr/>
    </dgm:pt>
    <dgm:pt modelId="{EDE39E74-096D-4543-829B-44A05F80A1E9}" type="pres">
      <dgm:prSet presAssocID="{5AFD1E25-1EC3-4A00-9810-2C8F0935CED6}" presName="parentLeftMargin" presStyleLbl="node1" presStyleIdx="0" presStyleCnt="1"/>
      <dgm:spPr/>
      <dgm:t>
        <a:bodyPr/>
        <a:lstStyle/>
        <a:p>
          <a:pPr latinLnBrk="1"/>
          <a:endParaRPr lang="ko-KR" altLang="en-US"/>
        </a:p>
      </dgm:t>
    </dgm:pt>
    <dgm:pt modelId="{55C7B120-1441-4ACB-AF47-A6265102CA9A}" type="pres">
      <dgm:prSet presAssocID="{5AFD1E25-1EC3-4A00-9810-2C8F0935CED6}" presName="parentText" presStyleLbl="node1" presStyleIdx="0" presStyleCnt="1" custScaleY="146624" custLinFactNeighborX="-49367" custLinFactNeighborY="-126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4E24E11-4986-4BD5-A1A5-340CC65F93D6}" type="pres">
      <dgm:prSet presAssocID="{5AFD1E25-1EC3-4A00-9810-2C8F0935CED6}" presName="negativeSpace" presStyleCnt="0"/>
      <dgm:spPr/>
    </dgm:pt>
    <dgm:pt modelId="{7794A182-6B9C-4768-8585-A88D1C942490}" type="pres">
      <dgm:prSet presAssocID="{5AFD1E25-1EC3-4A00-9810-2C8F0935CED6}" presName="childText" presStyleLbl="conFgAcc1" presStyleIdx="0" presStyleCnt="1" custLinFactY="17221" custLinFactNeighborX="-132" custLinFactNeighborY="10000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DFFACA4A-6C7E-435D-8C1C-3842247B0A7A}" srcId="{5AFD1E25-1EC3-4A00-9810-2C8F0935CED6}" destId="{D87AD760-3B7E-4326-8E10-A4FD39B9E9A3}" srcOrd="1" destOrd="0" parTransId="{3D1BE1E1-0B5F-4CD9-80A7-9433592ADB14}" sibTransId="{210AB5CF-F57E-4D41-9BBE-62FF1EAE5C7E}"/>
    <dgm:cxn modelId="{C4ACFAC2-9515-467F-93DD-1A3E5F35B5EE}" type="presOf" srcId="{5AFD1E25-1EC3-4A00-9810-2C8F0935CED6}" destId="{EDE39E74-096D-4543-829B-44A05F80A1E9}" srcOrd="0" destOrd="0" presId="urn:microsoft.com/office/officeart/2005/8/layout/list1"/>
    <dgm:cxn modelId="{3109CD36-961B-4E4B-B860-08FB69CA8C19}" srcId="{5AFD1E25-1EC3-4A00-9810-2C8F0935CED6}" destId="{CAE3B86E-C1FE-400D-98CA-9C55E81410B7}" srcOrd="0" destOrd="0" parTransId="{C0584150-14C6-415F-8620-133A01F6ECF8}" sibTransId="{37EB8EEF-FB3E-49F3-BEC4-0C3E79629A25}"/>
    <dgm:cxn modelId="{476569D5-1086-4151-8B32-B4EDE929EC9B}" type="presOf" srcId="{0983409C-B8AB-4032-98F6-E0A70BF93F85}" destId="{1653E554-EE96-4B5F-B29F-575AF8E4FE95}" srcOrd="0" destOrd="0" presId="urn:microsoft.com/office/officeart/2005/8/layout/list1"/>
    <dgm:cxn modelId="{C3703611-FCAC-4E2F-97B3-C392395AB3D8}" srcId="{5AFD1E25-1EC3-4A00-9810-2C8F0935CED6}" destId="{0A8E6EB2-F8DB-4822-81A1-ED79F570B734}" srcOrd="2" destOrd="0" parTransId="{A51E7F37-A089-44A7-9220-5D20020F598E}" sibTransId="{50EA96FE-5381-42C1-BA2B-B0C620716CC4}"/>
    <dgm:cxn modelId="{891455B6-0A4D-49FD-8EA5-DD416E2D7034}" type="presOf" srcId="{D87AD760-3B7E-4326-8E10-A4FD39B9E9A3}" destId="{7794A182-6B9C-4768-8585-A88D1C942490}" srcOrd="0" destOrd="1" presId="urn:microsoft.com/office/officeart/2005/8/layout/list1"/>
    <dgm:cxn modelId="{F512E0A0-8371-49B0-AD27-9E47E9C4A6FB}" srcId="{0983409C-B8AB-4032-98F6-E0A70BF93F85}" destId="{5AFD1E25-1EC3-4A00-9810-2C8F0935CED6}" srcOrd="0" destOrd="0" parTransId="{93268131-C749-4D6E-ABA6-31346910FB4C}" sibTransId="{3971D2B8-B840-4C3E-A137-493E3AC3787F}"/>
    <dgm:cxn modelId="{A86E7675-D0D2-453A-A535-50DCFEB66878}" type="presOf" srcId="{CAE3B86E-C1FE-400D-98CA-9C55E81410B7}" destId="{7794A182-6B9C-4768-8585-A88D1C942490}" srcOrd="0" destOrd="0" presId="urn:microsoft.com/office/officeart/2005/8/layout/list1"/>
    <dgm:cxn modelId="{8D1B3BD3-E483-4E16-A467-402A5E1DB7C8}" type="presOf" srcId="{5AFD1E25-1EC3-4A00-9810-2C8F0935CED6}" destId="{55C7B120-1441-4ACB-AF47-A6265102CA9A}" srcOrd="1" destOrd="0" presId="urn:microsoft.com/office/officeart/2005/8/layout/list1"/>
    <dgm:cxn modelId="{132EC608-F4CC-43F7-9D61-1E046AC8C4C3}" type="presOf" srcId="{0A8E6EB2-F8DB-4822-81A1-ED79F570B734}" destId="{7794A182-6B9C-4768-8585-A88D1C942490}" srcOrd="0" destOrd="2" presId="urn:microsoft.com/office/officeart/2005/8/layout/list1"/>
    <dgm:cxn modelId="{47C6A9A8-7B54-4B68-9000-8CCC3A448E7F}" type="presParOf" srcId="{1653E554-EE96-4B5F-B29F-575AF8E4FE95}" destId="{14E0A0A9-5366-4636-AE27-015530473917}" srcOrd="0" destOrd="0" presId="urn:microsoft.com/office/officeart/2005/8/layout/list1"/>
    <dgm:cxn modelId="{17B7F8A5-94C4-4EF5-B2FB-9D237CD4A9C7}" type="presParOf" srcId="{14E0A0A9-5366-4636-AE27-015530473917}" destId="{EDE39E74-096D-4543-829B-44A05F80A1E9}" srcOrd="0" destOrd="0" presId="urn:microsoft.com/office/officeart/2005/8/layout/list1"/>
    <dgm:cxn modelId="{6D38FF90-CB9A-4037-8A6E-C7BF20BACEEC}" type="presParOf" srcId="{14E0A0A9-5366-4636-AE27-015530473917}" destId="{55C7B120-1441-4ACB-AF47-A6265102CA9A}" srcOrd="1" destOrd="0" presId="urn:microsoft.com/office/officeart/2005/8/layout/list1"/>
    <dgm:cxn modelId="{97CCD9D7-2F03-459E-AF31-97634FCE98F2}" type="presParOf" srcId="{1653E554-EE96-4B5F-B29F-575AF8E4FE95}" destId="{94E24E11-4986-4BD5-A1A5-340CC65F93D6}" srcOrd="1" destOrd="0" presId="urn:microsoft.com/office/officeart/2005/8/layout/list1"/>
    <dgm:cxn modelId="{EF7F9AC0-7328-46A4-B327-B7D8C0C87660}" type="presParOf" srcId="{1653E554-EE96-4B5F-B29F-575AF8E4FE95}" destId="{7794A182-6B9C-4768-8585-A88D1C942490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983409C-B8AB-4032-98F6-E0A70BF93F85}" type="doc">
      <dgm:prSet loTypeId="urn:microsoft.com/office/officeart/2005/8/layout/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5AFD1E25-1EC3-4A00-9810-2C8F0935CED6}">
      <dgm:prSet phldrT="[텍스트]" custT="1"/>
      <dgm:spPr/>
      <dgm:t>
        <a:bodyPr/>
        <a:lstStyle/>
        <a:p>
          <a:pPr latinLnBrk="1"/>
          <a:r>
            <a:rPr lang="ko-KR" altLang="en-US" sz="1800" dirty="0" smtClean="0"/>
            <a:t>   카페인</a:t>
          </a:r>
          <a:r>
            <a:rPr lang="en-US" altLang="ko-KR" sz="1800" dirty="0" smtClean="0"/>
            <a:t>(</a:t>
          </a:r>
          <a:r>
            <a:rPr lang="ko-KR" altLang="en-US" sz="1800" dirty="0" smtClean="0"/>
            <a:t>커피</a:t>
          </a:r>
          <a:r>
            <a:rPr lang="en-US" altLang="ko-KR" sz="1800" dirty="0" smtClean="0"/>
            <a:t>)</a:t>
          </a:r>
          <a:r>
            <a:rPr lang="ko-KR" altLang="en-US" sz="1800" dirty="0" smtClean="0"/>
            <a:t> 줄이기</a:t>
          </a:r>
          <a:endParaRPr lang="ko-KR" altLang="en-US" sz="1800" dirty="0"/>
        </a:p>
      </dgm:t>
    </dgm:pt>
    <dgm:pt modelId="{93268131-C749-4D6E-ABA6-31346910FB4C}" type="parTrans" cxnId="{F512E0A0-8371-49B0-AD27-9E47E9C4A6FB}">
      <dgm:prSet/>
      <dgm:spPr/>
      <dgm:t>
        <a:bodyPr/>
        <a:lstStyle/>
        <a:p>
          <a:pPr latinLnBrk="1"/>
          <a:endParaRPr lang="ko-KR" altLang="en-US"/>
        </a:p>
      </dgm:t>
    </dgm:pt>
    <dgm:pt modelId="{3971D2B8-B840-4C3E-A137-493E3AC3787F}" type="sibTrans" cxnId="{F512E0A0-8371-49B0-AD27-9E47E9C4A6FB}">
      <dgm:prSet/>
      <dgm:spPr/>
      <dgm:t>
        <a:bodyPr/>
        <a:lstStyle/>
        <a:p>
          <a:pPr latinLnBrk="1"/>
          <a:endParaRPr lang="ko-KR" altLang="en-US"/>
        </a:p>
      </dgm:t>
    </dgm:pt>
    <dgm:pt modelId="{CAE3B86E-C1FE-400D-98CA-9C55E81410B7}">
      <dgm:prSet custT="1"/>
      <dgm:spPr/>
      <dgm:t>
        <a:bodyPr/>
        <a:lstStyle/>
        <a:p>
          <a:pPr algn="l" latinLnBrk="1"/>
          <a:endParaRPr lang="ko-KR" altLang="en-US" sz="1400" dirty="0"/>
        </a:p>
      </dgm:t>
    </dgm:pt>
    <dgm:pt modelId="{C0584150-14C6-415F-8620-133A01F6ECF8}" type="parTrans" cxnId="{3109CD36-961B-4E4B-B860-08FB69CA8C19}">
      <dgm:prSet/>
      <dgm:spPr/>
      <dgm:t>
        <a:bodyPr/>
        <a:lstStyle/>
        <a:p>
          <a:pPr latinLnBrk="1"/>
          <a:endParaRPr lang="ko-KR" altLang="en-US"/>
        </a:p>
      </dgm:t>
    </dgm:pt>
    <dgm:pt modelId="{37EB8EEF-FB3E-49F3-BEC4-0C3E79629A25}" type="sibTrans" cxnId="{3109CD36-961B-4E4B-B860-08FB69CA8C19}">
      <dgm:prSet/>
      <dgm:spPr/>
      <dgm:t>
        <a:bodyPr/>
        <a:lstStyle/>
        <a:p>
          <a:pPr latinLnBrk="1"/>
          <a:endParaRPr lang="ko-KR" altLang="en-US"/>
        </a:p>
      </dgm:t>
    </dgm:pt>
    <dgm:pt modelId="{B7C27030-B095-44BF-B327-137A50C6694D}">
      <dgm:prSet custT="1"/>
      <dgm:spPr/>
      <dgm:t>
        <a:bodyPr/>
        <a:lstStyle/>
        <a:p>
          <a:pPr algn="l" latinLnBrk="1"/>
          <a:r>
            <a:rPr lang="ko-KR" altLang="en-US" sz="1400" dirty="0" smtClean="0"/>
            <a:t>점심 식사 후 또는 휴식 시간 커피 대신 드실 수 있도록 </a:t>
          </a:r>
          <a:r>
            <a:rPr lang="en-US" altLang="ko-KR" sz="1400" dirty="0" smtClean="0"/>
            <a:t/>
          </a:r>
          <a:br>
            <a:rPr lang="en-US" altLang="ko-KR" sz="1400" dirty="0" smtClean="0"/>
          </a:br>
          <a:r>
            <a:rPr lang="ko-KR" altLang="en-US" sz="1400" dirty="0" smtClean="0"/>
            <a:t>차 준비 </a:t>
          </a:r>
          <a:r>
            <a:rPr lang="en-US" altLang="ko-KR" sz="1400" dirty="0" smtClean="0"/>
            <a:t>(</a:t>
          </a:r>
          <a:r>
            <a:rPr lang="ko-KR" altLang="en-US" sz="1400" dirty="0" smtClean="0"/>
            <a:t>방광자극 감소 도움</a:t>
          </a:r>
          <a:r>
            <a:rPr lang="en-US" altLang="ko-KR" sz="1400" dirty="0" smtClean="0"/>
            <a:t>)</a:t>
          </a:r>
          <a:endParaRPr lang="ko-KR" altLang="en-US" sz="1400" dirty="0"/>
        </a:p>
      </dgm:t>
    </dgm:pt>
    <dgm:pt modelId="{37F2F708-C505-44A5-A9CD-EC70A861712B}" type="parTrans" cxnId="{AF0E95AE-CFAA-48D6-9646-407B12EF6F03}">
      <dgm:prSet/>
      <dgm:spPr/>
      <dgm:t>
        <a:bodyPr/>
        <a:lstStyle/>
        <a:p>
          <a:pPr latinLnBrk="1"/>
          <a:endParaRPr lang="ko-KR" altLang="en-US"/>
        </a:p>
      </dgm:t>
    </dgm:pt>
    <dgm:pt modelId="{39DF3640-9B48-499D-AC25-2F1A6EEFC28C}" type="sibTrans" cxnId="{AF0E95AE-CFAA-48D6-9646-407B12EF6F03}">
      <dgm:prSet/>
      <dgm:spPr/>
      <dgm:t>
        <a:bodyPr/>
        <a:lstStyle/>
        <a:p>
          <a:pPr latinLnBrk="1"/>
          <a:endParaRPr lang="ko-KR" altLang="en-US"/>
        </a:p>
      </dgm:t>
    </dgm:pt>
    <dgm:pt modelId="{33FBCFD1-DD7E-413E-B7E8-8BEFD10201AF}">
      <dgm:prSet custT="1"/>
      <dgm:spPr/>
      <dgm:t>
        <a:bodyPr/>
        <a:lstStyle/>
        <a:p>
          <a:pPr algn="l" latinLnBrk="1"/>
          <a:r>
            <a:rPr lang="ko-KR" altLang="en-US" sz="1400" dirty="0" smtClean="0"/>
            <a:t>커피에 들어있는 카페인이 우리 몸에 해로운 점을 주는지 대해 수시 교육 진행</a:t>
          </a:r>
          <a:r>
            <a:rPr lang="en-US" altLang="ko-KR" sz="1400" dirty="0" smtClean="0"/>
            <a:t/>
          </a:r>
          <a:br>
            <a:rPr lang="en-US" altLang="ko-KR" sz="1400" dirty="0" smtClean="0"/>
          </a:br>
          <a:r>
            <a:rPr lang="en-US" altLang="ko-KR" sz="1400" dirty="0" smtClean="0"/>
            <a:t>(</a:t>
          </a:r>
          <a:r>
            <a:rPr lang="ko-KR" altLang="en-US" sz="1400" b="1" dirty="0" smtClean="0">
              <a:solidFill>
                <a:srgbClr val="FF0000"/>
              </a:solidFill>
            </a:rPr>
            <a:t>방광자극</a:t>
          </a:r>
          <a:r>
            <a:rPr lang="en-US" altLang="ko-KR" sz="1400" dirty="0" smtClean="0"/>
            <a:t>, </a:t>
          </a:r>
          <a:r>
            <a:rPr lang="ko-KR" altLang="en-US" sz="1400" dirty="0" smtClean="0"/>
            <a:t>방광암</a:t>
          </a:r>
          <a:r>
            <a:rPr lang="en-US" altLang="ko-KR" sz="1400" dirty="0" smtClean="0"/>
            <a:t>, </a:t>
          </a:r>
          <a:r>
            <a:rPr lang="ko-KR" altLang="en-US" sz="1400" dirty="0" smtClean="0"/>
            <a:t>골다공증</a:t>
          </a:r>
          <a:r>
            <a:rPr lang="en-US" altLang="ko-KR" sz="1400" dirty="0" smtClean="0"/>
            <a:t>, </a:t>
          </a:r>
          <a:r>
            <a:rPr lang="ko-KR" altLang="en-US" sz="1400" dirty="0" smtClean="0"/>
            <a:t>콜레스테롤</a:t>
          </a:r>
          <a:r>
            <a:rPr lang="en-US" altLang="ko-KR" sz="1400" dirty="0" smtClean="0"/>
            <a:t>, </a:t>
          </a:r>
          <a:r>
            <a:rPr lang="ko-KR" altLang="en-US" sz="1400" dirty="0" smtClean="0"/>
            <a:t>혈압</a:t>
          </a:r>
          <a:r>
            <a:rPr lang="en-US" altLang="ko-KR" sz="1400" dirty="0" smtClean="0"/>
            <a:t>, </a:t>
          </a:r>
          <a:r>
            <a:rPr lang="ko-KR" altLang="en-US" sz="1400" dirty="0" smtClean="0"/>
            <a:t>유방암</a:t>
          </a:r>
          <a:r>
            <a:rPr lang="en-US" altLang="ko-KR" sz="1400" dirty="0" smtClean="0"/>
            <a:t>)</a:t>
          </a:r>
          <a:endParaRPr lang="ko-KR" altLang="en-US" sz="1400" dirty="0"/>
        </a:p>
      </dgm:t>
    </dgm:pt>
    <dgm:pt modelId="{BC9B3451-FF93-4534-B8FD-07FE03E4275B}" type="parTrans" cxnId="{4FBCABD3-0A24-4F61-B253-AA47561D4301}">
      <dgm:prSet/>
      <dgm:spPr/>
      <dgm:t>
        <a:bodyPr/>
        <a:lstStyle/>
        <a:p>
          <a:pPr latinLnBrk="1"/>
          <a:endParaRPr lang="ko-KR" altLang="en-US"/>
        </a:p>
      </dgm:t>
    </dgm:pt>
    <dgm:pt modelId="{0F52DBFC-ED1C-4B34-9F34-C5128685FB5D}" type="sibTrans" cxnId="{4FBCABD3-0A24-4F61-B253-AA47561D4301}">
      <dgm:prSet/>
      <dgm:spPr/>
      <dgm:t>
        <a:bodyPr/>
        <a:lstStyle/>
        <a:p>
          <a:pPr latinLnBrk="1"/>
          <a:endParaRPr lang="ko-KR" altLang="en-US"/>
        </a:p>
      </dgm:t>
    </dgm:pt>
    <dgm:pt modelId="{1653E554-EE96-4B5F-B29F-575AF8E4FE95}" type="pres">
      <dgm:prSet presAssocID="{0983409C-B8AB-4032-98F6-E0A70BF93F8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4E0A0A9-5366-4636-AE27-015530473917}" type="pres">
      <dgm:prSet presAssocID="{5AFD1E25-1EC3-4A00-9810-2C8F0935CED6}" presName="parentLin" presStyleCnt="0"/>
      <dgm:spPr/>
    </dgm:pt>
    <dgm:pt modelId="{EDE39E74-096D-4543-829B-44A05F80A1E9}" type="pres">
      <dgm:prSet presAssocID="{5AFD1E25-1EC3-4A00-9810-2C8F0935CED6}" presName="parentLeftMargin" presStyleLbl="node1" presStyleIdx="0" presStyleCnt="1"/>
      <dgm:spPr/>
      <dgm:t>
        <a:bodyPr/>
        <a:lstStyle/>
        <a:p>
          <a:pPr latinLnBrk="1"/>
          <a:endParaRPr lang="ko-KR" altLang="en-US"/>
        </a:p>
      </dgm:t>
    </dgm:pt>
    <dgm:pt modelId="{55C7B120-1441-4ACB-AF47-A6265102CA9A}" type="pres">
      <dgm:prSet presAssocID="{5AFD1E25-1EC3-4A00-9810-2C8F0935CED6}" presName="parentText" presStyleLbl="node1" presStyleIdx="0" presStyleCnt="1" custScaleY="345495" custLinFactY="850" custLinFactNeighborX="-42649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4E24E11-4986-4BD5-A1A5-340CC65F93D6}" type="pres">
      <dgm:prSet presAssocID="{5AFD1E25-1EC3-4A00-9810-2C8F0935CED6}" presName="negativeSpace" presStyleCnt="0"/>
      <dgm:spPr/>
    </dgm:pt>
    <dgm:pt modelId="{7794A182-6B9C-4768-8585-A88D1C942490}" type="pres">
      <dgm:prSet presAssocID="{5AFD1E25-1EC3-4A00-9810-2C8F0935CED6}" presName="childText" presStyleLbl="conFgAcc1" presStyleIdx="0" presStyleCnt="1" custScaleX="103576" custScaleY="114254" custLinFactY="5213" custLinFactNeighborY="10000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B93DA7DD-525A-4A94-897C-8DAE875FFD5E}" type="presOf" srcId="{5AFD1E25-1EC3-4A00-9810-2C8F0935CED6}" destId="{EDE39E74-096D-4543-829B-44A05F80A1E9}" srcOrd="0" destOrd="0" presId="urn:microsoft.com/office/officeart/2005/8/layout/list1"/>
    <dgm:cxn modelId="{AF0E95AE-CFAA-48D6-9646-407B12EF6F03}" srcId="{5AFD1E25-1EC3-4A00-9810-2C8F0935CED6}" destId="{B7C27030-B095-44BF-B327-137A50C6694D}" srcOrd="2" destOrd="0" parTransId="{37F2F708-C505-44A5-A9CD-EC70A861712B}" sibTransId="{39DF3640-9B48-499D-AC25-2F1A6EEFC28C}"/>
    <dgm:cxn modelId="{3109CD36-961B-4E4B-B860-08FB69CA8C19}" srcId="{5AFD1E25-1EC3-4A00-9810-2C8F0935CED6}" destId="{CAE3B86E-C1FE-400D-98CA-9C55E81410B7}" srcOrd="0" destOrd="0" parTransId="{C0584150-14C6-415F-8620-133A01F6ECF8}" sibTransId="{37EB8EEF-FB3E-49F3-BEC4-0C3E79629A25}"/>
    <dgm:cxn modelId="{BF67DA78-B43F-4671-BED6-B2F74CB9AF8C}" type="presOf" srcId="{CAE3B86E-C1FE-400D-98CA-9C55E81410B7}" destId="{7794A182-6B9C-4768-8585-A88D1C942490}" srcOrd="0" destOrd="0" presId="urn:microsoft.com/office/officeart/2005/8/layout/list1"/>
    <dgm:cxn modelId="{7E8504D3-8F6F-49E4-8EEF-B2A36DCB07CD}" type="presOf" srcId="{0983409C-B8AB-4032-98F6-E0A70BF93F85}" destId="{1653E554-EE96-4B5F-B29F-575AF8E4FE95}" srcOrd="0" destOrd="0" presId="urn:microsoft.com/office/officeart/2005/8/layout/list1"/>
    <dgm:cxn modelId="{4FBCABD3-0A24-4F61-B253-AA47561D4301}" srcId="{5AFD1E25-1EC3-4A00-9810-2C8F0935CED6}" destId="{33FBCFD1-DD7E-413E-B7E8-8BEFD10201AF}" srcOrd="1" destOrd="0" parTransId="{BC9B3451-FF93-4534-B8FD-07FE03E4275B}" sibTransId="{0F52DBFC-ED1C-4B34-9F34-C5128685FB5D}"/>
    <dgm:cxn modelId="{F512E0A0-8371-49B0-AD27-9E47E9C4A6FB}" srcId="{0983409C-B8AB-4032-98F6-E0A70BF93F85}" destId="{5AFD1E25-1EC3-4A00-9810-2C8F0935CED6}" srcOrd="0" destOrd="0" parTransId="{93268131-C749-4D6E-ABA6-31346910FB4C}" sibTransId="{3971D2B8-B840-4C3E-A137-493E3AC3787F}"/>
    <dgm:cxn modelId="{A1EF159A-7BBD-4CBB-8FF9-47083A233CAF}" type="presOf" srcId="{5AFD1E25-1EC3-4A00-9810-2C8F0935CED6}" destId="{55C7B120-1441-4ACB-AF47-A6265102CA9A}" srcOrd="1" destOrd="0" presId="urn:microsoft.com/office/officeart/2005/8/layout/list1"/>
    <dgm:cxn modelId="{7B575220-23B9-4C55-87ED-7733F0114276}" type="presOf" srcId="{B7C27030-B095-44BF-B327-137A50C6694D}" destId="{7794A182-6B9C-4768-8585-A88D1C942490}" srcOrd="0" destOrd="2" presId="urn:microsoft.com/office/officeart/2005/8/layout/list1"/>
    <dgm:cxn modelId="{E226C07F-592D-4B6A-BCAA-CD704240002B}" type="presOf" srcId="{33FBCFD1-DD7E-413E-B7E8-8BEFD10201AF}" destId="{7794A182-6B9C-4768-8585-A88D1C942490}" srcOrd="0" destOrd="1" presId="urn:microsoft.com/office/officeart/2005/8/layout/list1"/>
    <dgm:cxn modelId="{81DA55D0-3CE1-4F5D-931F-78418A188637}" type="presParOf" srcId="{1653E554-EE96-4B5F-B29F-575AF8E4FE95}" destId="{14E0A0A9-5366-4636-AE27-015530473917}" srcOrd="0" destOrd="0" presId="urn:microsoft.com/office/officeart/2005/8/layout/list1"/>
    <dgm:cxn modelId="{927CA3E1-2993-4DC3-B11A-A6D2DC7175AD}" type="presParOf" srcId="{14E0A0A9-5366-4636-AE27-015530473917}" destId="{EDE39E74-096D-4543-829B-44A05F80A1E9}" srcOrd="0" destOrd="0" presId="urn:microsoft.com/office/officeart/2005/8/layout/list1"/>
    <dgm:cxn modelId="{1E247652-FCFB-4747-91C7-A37BABF003DC}" type="presParOf" srcId="{14E0A0A9-5366-4636-AE27-015530473917}" destId="{55C7B120-1441-4ACB-AF47-A6265102CA9A}" srcOrd="1" destOrd="0" presId="urn:microsoft.com/office/officeart/2005/8/layout/list1"/>
    <dgm:cxn modelId="{8D46726B-074B-4DD6-A2CF-E69CAD7B5469}" type="presParOf" srcId="{1653E554-EE96-4B5F-B29F-575AF8E4FE95}" destId="{94E24E11-4986-4BD5-A1A5-340CC65F93D6}" srcOrd="1" destOrd="0" presId="urn:microsoft.com/office/officeart/2005/8/layout/list1"/>
    <dgm:cxn modelId="{CCD6435C-E752-483E-81B5-25908619591C}" type="presParOf" srcId="{1653E554-EE96-4B5F-B29F-575AF8E4FE95}" destId="{7794A182-6B9C-4768-8585-A88D1C942490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983409C-B8AB-4032-98F6-E0A70BF93F85}" type="doc">
      <dgm:prSet loTypeId="urn:microsoft.com/office/officeart/2005/8/layout/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5AFD1E25-1EC3-4A00-9810-2C8F0935CED6}">
      <dgm:prSet phldrT="[텍스트]" custT="1"/>
      <dgm:spPr/>
      <dgm:t>
        <a:bodyPr/>
        <a:lstStyle/>
        <a:p>
          <a:pPr latinLnBrk="1"/>
          <a:r>
            <a:rPr lang="ko-KR" altLang="en-US" sz="1800" dirty="0" smtClean="0"/>
            <a:t>  체중 관리 </a:t>
          </a:r>
          <a:r>
            <a:rPr lang="en-US" altLang="ko-KR" sz="1800" dirty="0" smtClean="0"/>
            <a:t>(</a:t>
          </a:r>
          <a:r>
            <a:rPr lang="ko-KR" altLang="en-US" sz="1800" dirty="0" smtClean="0"/>
            <a:t>감량</a:t>
          </a:r>
          <a:r>
            <a:rPr lang="en-US" altLang="ko-KR" sz="1800" dirty="0" smtClean="0"/>
            <a:t>) / </a:t>
          </a:r>
          <a:r>
            <a:rPr lang="ko-KR" altLang="en-US" sz="1800" dirty="0" smtClean="0"/>
            <a:t>올바른 배뇨습관</a:t>
          </a:r>
          <a:endParaRPr lang="ko-KR" altLang="en-US" sz="1800" dirty="0"/>
        </a:p>
      </dgm:t>
    </dgm:pt>
    <dgm:pt modelId="{3971D2B8-B840-4C3E-A137-493E3AC3787F}" type="sibTrans" cxnId="{F512E0A0-8371-49B0-AD27-9E47E9C4A6FB}">
      <dgm:prSet/>
      <dgm:spPr/>
      <dgm:t>
        <a:bodyPr/>
        <a:lstStyle/>
        <a:p>
          <a:pPr latinLnBrk="1"/>
          <a:endParaRPr lang="ko-KR" altLang="en-US"/>
        </a:p>
      </dgm:t>
    </dgm:pt>
    <dgm:pt modelId="{93268131-C749-4D6E-ABA6-31346910FB4C}" type="parTrans" cxnId="{F512E0A0-8371-49B0-AD27-9E47E9C4A6FB}">
      <dgm:prSet/>
      <dgm:spPr/>
      <dgm:t>
        <a:bodyPr/>
        <a:lstStyle/>
        <a:p>
          <a:pPr latinLnBrk="1"/>
          <a:endParaRPr lang="ko-KR" altLang="en-US"/>
        </a:p>
      </dgm:t>
    </dgm:pt>
    <dgm:pt modelId="{A22EE988-C138-4292-BB30-7862E9500F92}">
      <dgm:prSet custT="1"/>
      <dgm:spPr/>
      <dgm:t>
        <a:bodyPr/>
        <a:lstStyle/>
        <a:p>
          <a:pPr algn="l" latinLnBrk="1"/>
          <a:r>
            <a:rPr lang="ko-KR" altLang="en-US" sz="1400" b="1" i="0" dirty="0" smtClean="0"/>
            <a:t>시간표</a:t>
          </a:r>
          <a:r>
            <a:rPr lang="ko-KR" altLang="en-US" sz="1400" b="0" i="0" dirty="0" smtClean="0"/>
            <a:t>에 따라 배뇨를 하게 되면 </a:t>
          </a:r>
          <a:r>
            <a:rPr lang="ko-KR" altLang="en-US" sz="1400" b="0" i="0" dirty="0" err="1" smtClean="0"/>
            <a:t>잔뇨감</a:t>
          </a:r>
          <a:r>
            <a:rPr lang="ko-KR" altLang="en-US" sz="1400" b="0" i="0" dirty="0" smtClean="0"/>
            <a:t> 줄일 수 있습니다</a:t>
          </a:r>
          <a:r>
            <a:rPr lang="en-US" altLang="ko-KR" sz="1400" b="0" i="0" dirty="0" smtClean="0"/>
            <a:t>.</a:t>
          </a:r>
          <a:br>
            <a:rPr lang="en-US" altLang="ko-KR" sz="1400" b="0" i="0" dirty="0" smtClean="0"/>
          </a:br>
          <a:r>
            <a:rPr lang="ko-KR" altLang="en-US" sz="1200" b="0" i="0" dirty="0" err="1" smtClean="0"/>
            <a:t>입교식</a:t>
          </a:r>
          <a:r>
            <a:rPr lang="ko-KR" altLang="en-US" sz="1200" b="0" i="0" dirty="0" smtClean="0"/>
            <a:t> 전 </a:t>
          </a:r>
          <a:r>
            <a:rPr lang="en-US" altLang="ko-KR" sz="1200" b="0" i="0" dirty="0" smtClean="0"/>
            <a:t>09</a:t>
          </a:r>
          <a:r>
            <a:rPr lang="ko-KR" altLang="en-US" sz="1200" b="0" i="0" dirty="0" smtClean="0"/>
            <a:t>시</a:t>
          </a:r>
          <a:r>
            <a:rPr lang="en-US" altLang="ko-KR" sz="1200" b="0" i="0" dirty="0" smtClean="0"/>
            <a:t>40</a:t>
          </a:r>
          <a:r>
            <a:rPr lang="ko-KR" altLang="en-US" sz="1200" b="0" i="0" dirty="0" smtClean="0"/>
            <a:t>분 </a:t>
          </a:r>
          <a:r>
            <a:rPr lang="en-US" altLang="ko-KR" sz="1200" b="0" i="0" dirty="0" smtClean="0"/>
            <a:t>/ </a:t>
          </a:r>
          <a:r>
            <a:rPr lang="ko-KR" altLang="en-US" sz="1200" b="0" i="0" dirty="0" smtClean="0"/>
            <a:t>오전 </a:t>
          </a:r>
          <a:r>
            <a:rPr lang="ko-KR" altLang="en-US" sz="1200" b="0" i="0" dirty="0" err="1" smtClean="0"/>
            <a:t>케겔</a:t>
          </a:r>
          <a:r>
            <a:rPr lang="ko-KR" altLang="en-US" sz="1200" b="0" i="0" dirty="0" smtClean="0"/>
            <a:t> 운동 후 </a:t>
          </a:r>
          <a:r>
            <a:rPr lang="en-US" altLang="ko-KR" sz="1200" b="0" i="0" dirty="0" smtClean="0"/>
            <a:t>10</a:t>
          </a:r>
          <a:r>
            <a:rPr lang="ko-KR" altLang="en-US" sz="1200" b="0" i="0" dirty="0" smtClean="0"/>
            <a:t>시</a:t>
          </a:r>
          <a:r>
            <a:rPr lang="en-US" altLang="ko-KR" sz="1200" b="0" i="0" dirty="0" smtClean="0"/>
            <a:t>30</a:t>
          </a:r>
          <a:r>
            <a:rPr lang="ko-KR" altLang="en-US" sz="1200" b="0" i="0" dirty="0" smtClean="0"/>
            <a:t>분 </a:t>
          </a:r>
          <a:r>
            <a:rPr lang="en-US" altLang="ko-KR" sz="1200" b="0" i="0" dirty="0" smtClean="0"/>
            <a:t>/ </a:t>
          </a:r>
          <a:r>
            <a:rPr lang="ko-KR" altLang="en-US" sz="1200" b="0" i="0" dirty="0" smtClean="0"/>
            <a:t>오전 신체 활동 후 </a:t>
          </a:r>
          <a:r>
            <a:rPr lang="en-US" altLang="ko-KR" sz="1200" b="0" i="0" dirty="0" smtClean="0"/>
            <a:t>11</a:t>
          </a:r>
          <a:r>
            <a:rPr lang="ko-KR" altLang="en-US" sz="1200" b="0" i="0" dirty="0" smtClean="0"/>
            <a:t>시</a:t>
          </a:r>
          <a:r>
            <a:rPr lang="en-US" altLang="ko-KR" sz="1200" b="0" i="0" dirty="0" smtClean="0"/>
            <a:t>30</a:t>
          </a:r>
          <a:r>
            <a:rPr lang="ko-KR" altLang="en-US" sz="1200" b="0" i="0" dirty="0" smtClean="0"/>
            <a:t>분 </a:t>
          </a:r>
          <a:r>
            <a:rPr lang="en-US" altLang="ko-KR" sz="1200" b="0" i="0" dirty="0" smtClean="0"/>
            <a:t>/ </a:t>
          </a:r>
          <a:r>
            <a:rPr lang="ko-KR" altLang="en-US" sz="1200" b="0" i="0" dirty="0" smtClean="0"/>
            <a:t>점심 식사 후 </a:t>
          </a:r>
          <a:r>
            <a:rPr lang="en-US" altLang="ko-KR" sz="1200" b="0" i="0" dirty="0" smtClean="0"/>
            <a:t>12</a:t>
          </a:r>
          <a:r>
            <a:rPr lang="ko-KR" altLang="en-US" sz="1200" b="0" i="0" dirty="0" smtClean="0"/>
            <a:t>시 </a:t>
          </a:r>
          <a:r>
            <a:rPr lang="en-US" altLang="ko-KR" sz="1200" b="0" i="0" dirty="0" smtClean="0"/>
            <a:t>30</a:t>
          </a:r>
          <a:r>
            <a:rPr lang="ko-KR" altLang="en-US" sz="1200" b="0" i="0" dirty="0" smtClean="0"/>
            <a:t>분 </a:t>
          </a:r>
          <a:r>
            <a:rPr lang="en-US" altLang="ko-KR" sz="1200" b="0" i="0" dirty="0" smtClean="0"/>
            <a:t>/ </a:t>
          </a:r>
          <a:r>
            <a:rPr lang="ko-KR" altLang="en-US" sz="1200" b="0" i="0" dirty="0" smtClean="0"/>
            <a:t>오후 프로그램 시작 전 </a:t>
          </a:r>
          <a:r>
            <a:rPr lang="en-US" altLang="ko-KR" sz="1200" b="0" i="0" dirty="0" smtClean="0"/>
            <a:t>13</a:t>
          </a:r>
          <a:r>
            <a:rPr lang="ko-KR" altLang="en-US" sz="1200" b="0" i="0" dirty="0" smtClean="0"/>
            <a:t>시</a:t>
          </a:r>
          <a:r>
            <a:rPr lang="en-US" altLang="ko-KR" sz="1200" b="0" i="0" dirty="0" smtClean="0"/>
            <a:t>40</a:t>
          </a:r>
          <a:r>
            <a:rPr lang="ko-KR" altLang="en-US" sz="1200" b="0" i="0" dirty="0" smtClean="0"/>
            <a:t>분</a:t>
          </a:r>
          <a:r>
            <a:rPr lang="en-US" altLang="ko-KR" sz="1200" b="0" i="0" dirty="0" smtClean="0"/>
            <a:t>, </a:t>
          </a:r>
          <a:r>
            <a:rPr lang="ko-KR" altLang="en-US" sz="1200" b="0" i="0" dirty="0" smtClean="0"/>
            <a:t>수업 후 </a:t>
          </a:r>
          <a:r>
            <a:rPr lang="en-US" altLang="ko-KR" sz="1200" b="0" i="0" dirty="0" smtClean="0"/>
            <a:t>15</a:t>
          </a:r>
          <a:r>
            <a:rPr lang="ko-KR" altLang="en-US" sz="1200" b="0" i="0" dirty="0" smtClean="0"/>
            <a:t>시 </a:t>
          </a:r>
          <a:r>
            <a:rPr lang="en-US" altLang="ko-KR" sz="1200" b="0" i="0" dirty="0" smtClean="0"/>
            <a:t>/</a:t>
          </a:r>
          <a:r>
            <a:rPr lang="ko-KR" altLang="en-US" sz="1200" b="0" i="0" dirty="0" smtClean="0"/>
            <a:t> 프로그램 수업 후 </a:t>
          </a:r>
          <a:r>
            <a:rPr lang="en-US" altLang="ko-KR" sz="1200" b="0" i="0" dirty="0" smtClean="0"/>
            <a:t>16</a:t>
          </a:r>
          <a:r>
            <a:rPr lang="ko-KR" altLang="en-US" sz="1200" b="0" i="0" dirty="0" smtClean="0"/>
            <a:t>시</a:t>
          </a:r>
          <a:r>
            <a:rPr lang="en-US" altLang="ko-KR" sz="1200" b="0" i="0" dirty="0" smtClean="0"/>
            <a:t>10</a:t>
          </a:r>
          <a:r>
            <a:rPr lang="ko-KR" altLang="en-US" sz="1200" b="0" i="0" dirty="0" smtClean="0"/>
            <a:t>분 </a:t>
          </a:r>
          <a:r>
            <a:rPr lang="en-US" altLang="ko-KR" sz="1200" b="0" i="0" dirty="0" smtClean="0"/>
            <a:t>/ </a:t>
          </a:r>
          <a:r>
            <a:rPr lang="ko-KR" altLang="en-US" sz="1200" b="0" i="0" dirty="0" smtClean="0"/>
            <a:t>저녁 식사 전 후 화장실 이용</a:t>
          </a:r>
          <a:endParaRPr lang="ko-KR" altLang="en-US" sz="1200" dirty="0"/>
        </a:p>
      </dgm:t>
    </dgm:pt>
    <dgm:pt modelId="{053BDBAD-C97A-4547-BF87-BDE0DD16E9B2}" type="sibTrans" cxnId="{B9D7064A-70AD-4885-898C-733F010328A7}">
      <dgm:prSet/>
      <dgm:spPr/>
      <dgm:t>
        <a:bodyPr/>
        <a:lstStyle/>
        <a:p>
          <a:pPr latinLnBrk="1"/>
          <a:endParaRPr lang="ko-KR" altLang="en-US"/>
        </a:p>
      </dgm:t>
    </dgm:pt>
    <dgm:pt modelId="{85BBB268-F292-4D0D-BA96-7E7121AAB5D2}" type="parTrans" cxnId="{B9D7064A-70AD-4885-898C-733F010328A7}">
      <dgm:prSet/>
      <dgm:spPr/>
      <dgm:t>
        <a:bodyPr/>
        <a:lstStyle/>
        <a:p>
          <a:pPr latinLnBrk="1"/>
          <a:endParaRPr lang="ko-KR" altLang="en-US"/>
        </a:p>
      </dgm:t>
    </dgm:pt>
    <dgm:pt modelId="{1178D1C2-FDE5-4855-80C5-B95EDF32AF5A}">
      <dgm:prSet custT="1"/>
      <dgm:spPr/>
      <dgm:t>
        <a:bodyPr/>
        <a:lstStyle/>
        <a:p>
          <a:pPr algn="l" latinLnBrk="1"/>
          <a:r>
            <a:rPr lang="ko-KR" altLang="en-US" sz="1400" b="0" i="0" dirty="0" smtClean="0"/>
            <a:t>비만은 </a:t>
          </a:r>
          <a:r>
            <a:rPr lang="ko-KR" altLang="en-US" sz="1400" b="0" i="0" dirty="0" err="1" smtClean="0"/>
            <a:t>요실금의</a:t>
          </a:r>
          <a:r>
            <a:rPr lang="ko-KR" altLang="en-US" sz="1400" b="0" i="0" dirty="0" smtClean="0"/>
            <a:t> 원인이 될 수 있으므로 체중 관리 하여 방광압박 완화 도움</a:t>
          </a:r>
          <a:r>
            <a:rPr lang="en-US" altLang="ko-KR" sz="1400" b="0" i="0" dirty="0" smtClean="0"/>
            <a:t/>
          </a:r>
          <a:br>
            <a:rPr lang="en-US" altLang="ko-KR" sz="1400" b="0" i="0" dirty="0" smtClean="0"/>
          </a:br>
          <a:r>
            <a:rPr lang="en-US" altLang="ko-KR" sz="1200" b="0" i="0" dirty="0" smtClean="0"/>
            <a:t>(</a:t>
          </a:r>
          <a:r>
            <a:rPr lang="ko-KR" altLang="en-US" sz="1200" b="0" i="0" dirty="0" smtClean="0"/>
            <a:t>식단 조절</a:t>
          </a:r>
          <a:r>
            <a:rPr lang="en-US" altLang="ko-KR" sz="1200" b="0" i="0" dirty="0" smtClean="0"/>
            <a:t>, </a:t>
          </a:r>
          <a:r>
            <a:rPr lang="ko-KR" altLang="en-US" sz="1200" b="0" i="0" dirty="0" smtClean="0"/>
            <a:t>보행운동</a:t>
          </a:r>
          <a:r>
            <a:rPr lang="en-US" altLang="ko-KR" sz="1200" b="0" i="0" dirty="0" smtClean="0"/>
            <a:t>, </a:t>
          </a:r>
          <a:r>
            <a:rPr lang="ko-KR" altLang="en-US" sz="1200" b="0" i="0" dirty="0" smtClean="0"/>
            <a:t>신체프로그램 수업 참여 도움</a:t>
          </a:r>
          <a:r>
            <a:rPr lang="en-US" altLang="ko-KR" sz="1200" b="0" i="0" dirty="0" smtClean="0"/>
            <a:t>)</a:t>
          </a:r>
          <a:endParaRPr lang="ko-KR" altLang="en-US" sz="1400" dirty="0"/>
        </a:p>
      </dgm:t>
    </dgm:pt>
    <dgm:pt modelId="{1E5FF03A-59A1-4855-AEAB-C6A26C079D2F}" type="sibTrans" cxnId="{045F6816-CE2E-4EC2-9A6D-6F84315FD1DB}">
      <dgm:prSet/>
      <dgm:spPr/>
      <dgm:t>
        <a:bodyPr/>
        <a:lstStyle/>
        <a:p>
          <a:pPr latinLnBrk="1"/>
          <a:endParaRPr lang="ko-KR" altLang="en-US"/>
        </a:p>
      </dgm:t>
    </dgm:pt>
    <dgm:pt modelId="{D392ABC3-A847-468C-AD8D-434783F5739B}" type="parTrans" cxnId="{045F6816-CE2E-4EC2-9A6D-6F84315FD1DB}">
      <dgm:prSet/>
      <dgm:spPr/>
      <dgm:t>
        <a:bodyPr/>
        <a:lstStyle/>
        <a:p>
          <a:pPr latinLnBrk="1"/>
          <a:endParaRPr lang="ko-KR" altLang="en-US"/>
        </a:p>
      </dgm:t>
    </dgm:pt>
    <dgm:pt modelId="{C662171D-D9BF-4F92-8F64-27483D0CE7B1}">
      <dgm:prSet custT="1"/>
      <dgm:spPr/>
      <dgm:t>
        <a:bodyPr/>
        <a:lstStyle/>
        <a:p>
          <a:pPr algn="l" latinLnBrk="1"/>
          <a:endParaRPr lang="ko-KR" altLang="en-US" sz="1400" dirty="0"/>
        </a:p>
      </dgm:t>
    </dgm:pt>
    <dgm:pt modelId="{36FFF9D1-857A-4EFC-96D6-F1AC14CEAAD0}" type="parTrans" cxnId="{F723AA9C-5097-49B6-80F5-6C4F75BA03F9}">
      <dgm:prSet/>
      <dgm:spPr/>
      <dgm:t>
        <a:bodyPr/>
        <a:lstStyle/>
        <a:p>
          <a:pPr latinLnBrk="1"/>
          <a:endParaRPr lang="ko-KR" altLang="en-US"/>
        </a:p>
      </dgm:t>
    </dgm:pt>
    <dgm:pt modelId="{846BDDB3-920A-44AD-A994-111BD566C20C}" type="sibTrans" cxnId="{F723AA9C-5097-49B6-80F5-6C4F75BA03F9}">
      <dgm:prSet/>
      <dgm:spPr/>
      <dgm:t>
        <a:bodyPr/>
        <a:lstStyle/>
        <a:p>
          <a:pPr latinLnBrk="1"/>
          <a:endParaRPr lang="ko-KR" altLang="en-US"/>
        </a:p>
      </dgm:t>
    </dgm:pt>
    <dgm:pt modelId="{1653E554-EE96-4B5F-B29F-575AF8E4FE95}" type="pres">
      <dgm:prSet presAssocID="{0983409C-B8AB-4032-98F6-E0A70BF93F8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4E0A0A9-5366-4636-AE27-015530473917}" type="pres">
      <dgm:prSet presAssocID="{5AFD1E25-1EC3-4A00-9810-2C8F0935CED6}" presName="parentLin" presStyleCnt="0"/>
      <dgm:spPr/>
    </dgm:pt>
    <dgm:pt modelId="{EDE39E74-096D-4543-829B-44A05F80A1E9}" type="pres">
      <dgm:prSet presAssocID="{5AFD1E25-1EC3-4A00-9810-2C8F0935CED6}" presName="parentLeftMargin" presStyleLbl="node1" presStyleIdx="0" presStyleCnt="1"/>
      <dgm:spPr/>
      <dgm:t>
        <a:bodyPr/>
        <a:lstStyle/>
        <a:p>
          <a:pPr latinLnBrk="1"/>
          <a:endParaRPr lang="ko-KR" altLang="en-US"/>
        </a:p>
      </dgm:t>
    </dgm:pt>
    <dgm:pt modelId="{55C7B120-1441-4ACB-AF47-A6265102CA9A}" type="pres">
      <dgm:prSet presAssocID="{5AFD1E25-1EC3-4A00-9810-2C8F0935CED6}" presName="parentText" presStyleLbl="node1" presStyleIdx="0" presStyleCnt="1" custScaleY="385743" custLinFactY="2945" custLinFactNeighborX="-47010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4E24E11-4986-4BD5-A1A5-340CC65F93D6}" type="pres">
      <dgm:prSet presAssocID="{5AFD1E25-1EC3-4A00-9810-2C8F0935CED6}" presName="negativeSpace" presStyleCnt="0"/>
      <dgm:spPr/>
    </dgm:pt>
    <dgm:pt modelId="{7794A182-6B9C-4768-8585-A88D1C942490}" type="pres">
      <dgm:prSet presAssocID="{5AFD1E25-1EC3-4A00-9810-2C8F0935CED6}" presName="childText" presStyleLbl="conFgAcc1" presStyleIdx="0" presStyleCnt="1" custAng="0" custScaleX="112306" custScaleY="265262" custLinFactY="34681" custLinFactNeighborX="0" custLinFactNeighborY="10000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F512E0A0-8371-49B0-AD27-9E47E9C4A6FB}" srcId="{0983409C-B8AB-4032-98F6-E0A70BF93F85}" destId="{5AFD1E25-1EC3-4A00-9810-2C8F0935CED6}" srcOrd="0" destOrd="0" parTransId="{93268131-C749-4D6E-ABA6-31346910FB4C}" sibTransId="{3971D2B8-B840-4C3E-A137-493E3AC3787F}"/>
    <dgm:cxn modelId="{B9D7064A-70AD-4885-898C-733F010328A7}" srcId="{5AFD1E25-1EC3-4A00-9810-2C8F0935CED6}" destId="{A22EE988-C138-4292-BB30-7862E9500F92}" srcOrd="2" destOrd="0" parTransId="{85BBB268-F292-4D0D-BA96-7E7121AAB5D2}" sibTransId="{053BDBAD-C97A-4547-BF87-BDE0DD16E9B2}"/>
    <dgm:cxn modelId="{045F6816-CE2E-4EC2-9A6D-6F84315FD1DB}" srcId="{5AFD1E25-1EC3-4A00-9810-2C8F0935CED6}" destId="{1178D1C2-FDE5-4855-80C5-B95EDF32AF5A}" srcOrd="1" destOrd="0" parTransId="{D392ABC3-A847-468C-AD8D-434783F5739B}" sibTransId="{1E5FF03A-59A1-4855-AEAB-C6A26C079D2F}"/>
    <dgm:cxn modelId="{F723AA9C-5097-49B6-80F5-6C4F75BA03F9}" srcId="{5AFD1E25-1EC3-4A00-9810-2C8F0935CED6}" destId="{C662171D-D9BF-4F92-8F64-27483D0CE7B1}" srcOrd="0" destOrd="0" parTransId="{36FFF9D1-857A-4EFC-96D6-F1AC14CEAAD0}" sibTransId="{846BDDB3-920A-44AD-A994-111BD566C20C}"/>
    <dgm:cxn modelId="{66AAF782-9E22-4446-B9E5-90BAF6E908DA}" type="presOf" srcId="{A22EE988-C138-4292-BB30-7862E9500F92}" destId="{7794A182-6B9C-4768-8585-A88D1C942490}" srcOrd="0" destOrd="2" presId="urn:microsoft.com/office/officeart/2005/8/layout/list1"/>
    <dgm:cxn modelId="{C017F0CA-47ED-4A01-A44A-B5F8963E4051}" type="presOf" srcId="{5AFD1E25-1EC3-4A00-9810-2C8F0935CED6}" destId="{55C7B120-1441-4ACB-AF47-A6265102CA9A}" srcOrd="1" destOrd="0" presId="urn:microsoft.com/office/officeart/2005/8/layout/list1"/>
    <dgm:cxn modelId="{4078E3B9-7C47-4AB6-8D15-A461B6F85E18}" type="presOf" srcId="{5AFD1E25-1EC3-4A00-9810-2C8F0935CED6}" destId="{EDE39E74-096D-4543-829B-44A05F80A1E9}" srcOrd="0" destOrd="0" presId="urn:microsoft.com/office/officeart/2005/8/layout/list1"/>
    <dgm:cxn modelId="{FE18F91B-7B79-4431-BAEC-34A472A3D68E}" type="presOf" srcId="{C662171D-D9BF-4F92-8F64-27483D0CE7B1}" destId="{7794A182-6B9C-4768-8585-A88D1C942490}" srcOrd="0" destOrd="0" presId="urn:microsoft.com/office/officeart/2005/8/layout/list1"/>
    <dgm:cxn modelId="{D928B369-4D38-44D8-871A-A301D70A05ED}" type="presOf" srcId="{0983409C-B8AB-4032-98F6-E0A70BF93F85}" destId="{1653E554-EE96-4B5F-B29F-575AF8E4FE95}" srcOrd="0" destOrd="0" presId="urn:microsoft.com/office/officeart/2005/8/layout/list1"/>
    <dgm:cxn modelId="{D54A7BD9-3E73-41A6-9BB4-7691209D2E23}" type="presOf" srcId="{1178D1C2-FDE5-4855-80C5-B95EDF32AF5A}" destId="{7794A182-6B9C-4768-8585-A88D1C942490}" srcOrd="0" destOrd="1" presId="urn:microsoft.com/office/officeart/2005/8/layout/list1"/>
    <dgm:cxn modelId="{E45689CC-5C8A-4223-BE82-5EE506CD5796}" type="presParOf" srcId="{1653E554-EE96-4B5F-B29F-575AF8E4FE95}" destId="{14E0A0A9-5366-4636-AE27-015530473917}" srcOrd="0" destOrd="0" presId="urn:microsoft.com/office/officeart/2005/8/layout/list1"/>
    <dgm:cxn modelId="{9BD6E71D-4922-43BB-B77D-F2199E05B049}" type="presParOf" srcId="{14E0A0A9-5366-4636-AE27-015530473917}" destId="{EDE39E74-096D-4543-829B-44A05F80A1E9}" srcOrd="0" destOrd="0" presId="urn:microsoft.com/office/officeart/2005/8/layout/list1"/>
    <dgm:cxn modelId="{333D63CA-E1A1-43FD-9F99-AEF32BC23DC1}" type="presParOf" srcId="{14E0A0A9-5366-4636-AE27-015530473917}" destId="{55C7B120-1441-4ACB-AF47-A6265102CA9A}" srcOrd="1" destOrd="0" presId="urn:microsoft.com/office/officeart/2005/8/layout/list1"/>
    <dgm:cxn modelId="{BE9039F2-0CB6-4B3E-98E4-21E96BFA1A9A}" type="presParOf" srcId="{1653E554-EE96-4B5F-B29F-575AF8E4FE95}" destId="{94E24E11-4986-4BD5-A1A5-340CC65F93D6}" srcOrd="1" destOrd="0" presId="urn:microsoft.com/office/officeart/2005/8/layout/list1"/>
    <dgm:cxn modelId="{1ED9D46F-7531-4E75-850A-05A995B17CA3}" type="presParOf" srcId="{1653E554-EE96-4B5F-B29F-575AF8E4FE95}" destId="{7794A182-6B9C-4768-8585-A88D1C942490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94A182-6B9C-4768-8585-A88D1C942490}">
      <dsp:nvSpPr>
        <dsp:cNvPr id="0" name=""/>
        <dsp:cNvSpPr/>
      </dsp:nvSpPr>
      <dsp:spPr>
        <a:xfrm>
          <a:off x="83122" y="351530"/>
          <a:ext cx="4997411" cy="199415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3117" tIns="516887" rIns="473117" bIns="99568" numCol="1" spcCol="1270" anchor="t" anchorCtr="0">
          <a:noAutofit/>
        </a:bodyPr>
        <a:lstStyle/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400" kern="1200" dirty="0" smtClean="0"/>
            <a:t>남</a:t>
          </a:r>
          <a:r>
            <a:rPr lang="en-US" altLang="ko-KR" sz="1400" kern="1200" dirty="0" smtClean="0"/>
            <a:t>, </a:t>
          </a:r>
          <a:r>
            <a:rPr lang="ko-KR" altLang="en-US" sz="1400" kern="1200" dirty="0" smtClean="0"/>
            <a:t>여 어르신 골반의 가장 밑부분</a:t>
          </a:r>
          <a:r>
            <a:rPr lang="en-US" altLang="ko-KR" sz="1400" kern="1200" dirty="0" smtClean="0"/>
            <a:t/>
          </a:r>
          <a:br>
            <a:rPr lang="en-US" altLang="ko-KR" sz="1400" kern="1200" dirty="0" smtClean="0"/>
          </a:br>
          <a:r>
            <a:rPr lang="ko-KR" altLang="en-US" sz="1400" kern="1200" dirty="0" smtClean="0"/>
            <a:t>방광</a:t>
          </a:r>
          <a:r>
            <a:rPr lang="en-US" altLang="ko-KR" sz="1400" kern="1200" dirty="0" smtClean="0"/>
            <a:t>, </a:t>
          </a:r>
          <a:r>
            <a:rPr lang="ko-KR" altLang="en-US" sz="1400" kern="1200" dirty="0" smtClean="0"/>
            <a:t>요도</a:t>
          </a:r>
          <a:r>
            <a:rPr lang="en-US" altLang="ko-KR" sz="1400" kern="1200" dirty="0" smtClean="0"/>
            <a:t>, </a:t>
          </a:r>
          <a:r>
            <a:rPr lang="ko-KR" altLang="en-US" sz="1400" kern="1200" dirty="0" smtClean="0"/>
            <a:t>자궁과 직장이 밑으로 처지지 </a:t>
          </a:r>
          <a:r>
            <a:rPr lang="en-US" altLang="ko-KR" sz="1400" kern="1200" dirty="0" smtClean="0"/>
            <a:t/>
          </a:r>
          <a:br>
            <a:rPr lang="en-US" altLang="ko-KR" sz="1400" kern="1200" dirty="0" smtClean="0"/>
          </a:br>
          <a:r>
            <a:rPr lang="ko-KR" altLang="en-US" sz="1400" kern="1200" dirty="0" smtClean="0"/>
            <a:t>않도록 </a:t>
          </a:r>
          <a:r>
            <a:rPr lang="ko-KR" altLang="en-US" sz="1400" kern="1200" dirty="0" err="1" smtClean="0"/>
            <a:t>골반저근</a:t>
          </a:r>
          <a:r>
            <a:rPr lang="ko-KR" altLang="en-US" sz="1400" kern="1200" dirty="0" smtClean="0"/>
            <a:t> 운동을 통해 </a:t>
          </a:r>
          <a:r>
            <a:rPr lang="ko-KR" altLang="en-US" sz="1400" kern="1200" dirty="0" err="1" smtClean="0"/>
            <a:t>빈뇨</a:t>
          </a:r>
          <a:r>
            <a:rPr lang="en-US" altLang="ko-KR" sz="1400" kern="1200" dirty="0" smtClean="0"/>
            <a:t>, </a:t>
          </a:r>
          <a:r>
            <a:rPr lang="ko-KR" altLang="en-US" sz="1400" kern="1200" dirty="0" err="1" smtClean="0"/>
            <a:t>잔뇨</a:t>
          </a:r>
          <a:r>
            <a:rPr lang="ko-KR" altLang="en-US" sz="1400" kern="1200" dirty="0" smtClean="0"/>
            <a:t> 증상</a:t>
          </a:r>
          <a:r>
            <a:rPr lang="en-US" altLang="ko-KR" sz="1400" kern="1200" dirty="0" smtClean="0"/>
            <a:t/>
          </a:r>
          <a:br>
            <a:rPr lang="en-US" altLang="ko-KR" sz="1400" kern="1200" dirty="0" smtClean="0"/>
          </a:br>
          <a:r>
            <a:rPr lang="ko-KR" altLang="en-US" sz="1400" kern="1200" dirty="0" smtClean="0"/>
            <a:t>개선 도움 </a:t>
          </a:r>
          <a:r>
            <a:rPr lang="en-US" altLang="ko-KR" sz="1400" kern="1200" dirty="0" smtClean="0"/>
            <a:t>– </a:t>
          </a:r>
          <a:r>
            <a:rPr lang="ko-KR" altLang="en-US" sz="1400" kern="1200" dirty="0" smtClean="0"/>
            <a:t>질</a:t>
          </a:r>
          <a:r>
            <a:rPr lang="en-US" altLang="ko-KR" sz="1400" kern="1200" dirty="0" smtClean="0"/>
            <a:t>, </a:t>
          </a:r>
          <a:r>
            <a:rPr lang="ko-KR" altLang="en-US" sz="1400" kern="1200" dirty="0" smtClean="0"/>
            <a:t>항문</a:t>
          </a:r>
          <a:r>
            <a:rPr lang="en-US" altLang="ko-KR" sz="1400" kern="1200" dirty="0" smtClean="0"/>
            <a:t>, </a:t>
          </a:r>
          <a:r>
            <a:rPr lang="ko-KR" altLang="en-US" sz="1400" kern="1200" dirty="0" smtClean="0"/>
            <a:t>요도 수축</a:t>
          </a:r>
          <a:r>
            <a:rPr lang="en-US" altLang="ko-KR" sz="1400" kern="1200" dirty="0" smtClean="0"/>
            <a:t/>
          </a:r>
          <a:br>
            <a:rPr lang="en-US" altLang="ko-KR" sz="1400" kern="1200" dirty="0" smtClean="0"/>
          </a:br>
          <a:r>
            <a:rPr lang="en-US" altLang="ko-KR" sz="1400" kern="1200" dirty="0" smtClean="0"/>
            <a:t>(</a:t>
          </a:r>
          <a:r>
            <a:rPr lang="ko-KR" altLang="en-US" sz="1400" kern="1200" dirty="0" smtClean="0"/>
            <a:t>남성 </a:t>
          </a:r>
          <a:r>
            <a:rPr lang="en-US" altLang="ko-KR" sz="1400" kern="1200" dirty="0" smtClean="0"/>
            <a:t>: </a:t>
          </a:r>
          <a:r>
            <a:rPr lang="ko-KR" altLang="en-US" sz="1400" kern="1200" dirty="0" smtClean="0"/>
            <a:t>전립선 질병 개선 및 예방</a:t>
          </a:r>
          <a:r>
            <a:rPr lang="en-US" altLang="ko-KR" sz="1400" kern="1200" dirty="0" smtClean="0"/>
            <a:t>)</a:t>
          </a:r>
          <a:r>
            <a:rPr lang="ko-KR" altLang="en-US" sz="1400" kern="1200" dirty="0" smtClean="0"/>
            <a:t>   </a:t>
          </a:r>
          <a:r>
            <a:rPr lang="en-US" altLang="ko-KR" sz="1400" kern="1200" dirty="0" smtClean="0"/>
            <a:t> </a:t>
          </a:r>
          <a:endParaRPr lang="ko-KR" altLang="en-US" sz="1400" kern="1200" dirty="0"/>
        </a:p>
      </dsp:txBody>
      <dsp:txXfrm>
        <a:off x="83122" y="351530"/>
        <a:ext cx="4997411" cy="1994158"/>
      </dsp:txXfrm>
    </dsp:sp>
    <dsp:sp modelId="{55C7B120-1441-4ACB-AF47-A6265102CA9A}">
      <dsp:nvSpPr>
        <dsp:cNvPr id="0" name=""/>
        <dsp:cNvSpPr/>
      </dsp:nvSpPr>
      <dsp:spPr>
        <a:xfrm>
          <a:off x="210292" y="88848"/>
          <a:ext cx="4263032" cy="4467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kern="1200" dirty="0" smtClean="0"/>
            <a:t>  </a:t>
          </a:r>
          <a:r>
            <a:rPr lang="en-US" altLang="ko-KR" sz="1800" kern="1200" dirty="0" smtClean="0"/>
            <a:t>2. </a:t>
          </a:r>
          <a:r>
            <a:rPr lang="ko-KR" altLang="en-US" sz="1800" kern="1200" dirty="0" smtClean="0"/>
            <a:t>시니어 </a:t>
          </a:r>
          <a:r>
            <a:rPr lang="ko-KR" altLang="en-US" sz="1800" kern="1200" dirty="0" err="1" smtClean="0"/>
            <a:t>필라테스</a:t>
          </a:r>
          <a:r>
            <a:rPr lang="ko-KR" altLang="en-US" sz="1800" kern="1200" dirty="0" smtClean="0"/>
            <a:t> </a:t>
          </a:r>
          <a:r>
            <a:rPr lang="en-US" altLang="ko-KR" sz="1800" kern="1200" dirty="0" smtClean="0"/>
            <a:t>(</a:t>
          </a:r>
          <a:r>
            <a:rPr lang="ko-KR" altLang="en-US" sz="1800" kern="1200" dirty="0" err="1" smtClean="0"/>
            <a:t>골반저근</a:t>
          </a:r>
          <a:r>
            <a:rPr lang="ko-KR" altLang="en-US" sz="1800" kern="1200" dirty="0" smtClean="0"/>
            <a:t> 운동</a:t>
          </a:r>
          <a:r>
            <a:rPr lang="en-US" altLang="ko-KR" sz="1800" kern="1200" dirty="0" smtClean="0"/>
            <a:t>)</a:t>
          </a:r>
          <a:endParaRPr lang="ko-KR" altLang="en-US" sz="1800" kern="1200" dirty="0"/>
        </a:p>
      </dsp:txBody>
      <dsp:txXfrm>
        <a:off x="232098" y="110654"/>
        <a:ext cx="4219420" cy="4030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94A182-6B9C-4768-8585-A88D1C942490}">
      <dsp:nvSpPr>
        <dsp:cNvPr id="0" name=""/>
        <dsp:cNvSpPr/>
      </dsp:nvSpPr>
      <dsp:spPr>
        <a:xfrm>
          <a:off x="83122" y="339238"/>
          <a:ext cx="4997411" cy="200729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3117" tIns="187452" rIns="473117" bIns="99568" numCol="1" spcCol="1270" anchor="t" anchorCtr="0">
          <a:noAutofit/>
        </a:bodyPr>
        <a:lstStyle/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400" kern="1200" dirty="0" smtClean="0"/>
            <a:t>경미한 초기 </a:t>
          </a:r>
          <a:r>
            <a:rPr lang="ko-KR" altLang="en-US" sz="1400" kern="1200" dirty="0" err="1" smtClean="0"/>
            <a:t>요실금</a:t>
          </a:r>
          <a:r>
            <a:rPr lang="ko-KR" altLang="en-US" sz="1400" kern="1200" dirty="0" smtClean="0"/>
            <a:t> 어르신 파악 하기</a:t>
          </a:r>
          <a:r>
            <a:rPr lang="en-US" altLang="ko-KR" sz="1400" kern="1200" dirty="0" smtClean="0"/>
            <a:t/>
          </a:r>
          <a:br>
            <a:rPr lang="en-US" altLang="ko-KR" sz="1400" kern="1200" dirty="0" smtClean="0"/>
          </a:br>
          <a:r>
            <a:rPr lang="en-US" altLang="ko-KR" sz="1400" kern="1200" dirty="0" smtClean="0"/>
            <a:t>1. </a:t>
          </a:r>
          <a:r>
            <a:rPr lang="ko-KR" altLang="en-US" sz="1400" kern="1200" dirty="0" smtClean="0"/>
            <a:t>센터 내 목욕 시 속옷 청결 확인 후</a:t>
          </a:r>
          <a:r>
            <a:rPr lang="en-US" altLang="ko-KR" sz="1400" kern="1200" dirty="0" smtClean="0"/>
            <a:t/>
          </a:r>
          <a:br>
            <a:rPr lang="en-US" altLang="ko-KR" sz="1400" kern="1200" dirty="0" smtClean="0"/>
          </a:br>
          <a:r>
            <a:rPr lang="en-US" altLang="ko-KR" sz="1400" kern="1200" dirty="0" smtClean="0"/>
            <a:t>2. 1:1 </a:t>
          </a:r>
          <a:r>
            <a:rPr lang="ko-KR" altLang="en-US" sz="1400" kern="1200" dirty="0" smtClean="0"/>
            <a:t>상담 하기</a:t>
          </a:r>
          <a:endParaRPr lang="ko-KR" altLang="en-US" sz="1400" kern="1200" dirty="0"/>
        </a:p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400" kern="1200" dirty="0" smtClean="0"/>
            <a:t>집중 </a:t>
          </a:r>
          <a:r>
            <a:rPr lang="ko-KR" altLang="en-US" sz="1400" kern="1200" dirty="0" err="1" smtClean="0"/>
            <a:t>케겔</a:t>
          </a:r>
          <a:r>
            <a:rPr lang="ko-KR" altLang="en-US" sz="1400" kern="1200" dirty="0" smtClean="0"/>
            <a:t> 운동 반 선정 </a:t>
          </a:r>
          <a:r>
            <a:rPr lang="en-US" altLang="ko-KR" sz="1400" kern="1200" dirty="0" smtClean="0"/>
            <a:t/>
          </a:r>
          <a:br>
            <a:rPr lang="en-US" altLang="ko-KR" sz="1400" kern="1200" dirty="0" smtClean="0"/>
          </a:br>
          <a:r>
            <a:rPr lang="en-US" altLang="ko-KR" sz="1400" kern="1200" dirty="0" smtClean="0"/>
            <a:t>1. </a:t>
          </a:r>
          <a:r>
            <a:rPr lang="ko-KR" altLang="en-US" sz="1400" kern="1200" dirty="0" err="1" smtClean="0"/>
            <a:t>케겔</a:t>
          </a:r>
          <a:r>
            <a:rPr lang="ko-KR" altLang="en-US" sz="1400" kern="1200" dirty="0" smtClean="0"/>
            <a:t> 운동</a:t>
          </a:r>
          <a:r>
            <a:rPr lang="en-US" altLang="ko-KR" sz="1400" kern="1200" dirty="0" smtClean="0"/>
            <a:t>(</a:t>
          </a:r>
          <a:r>
            <a:rPr lang="ko-KR" altLang="en-US" sz="1400" kern="1200" dirty="0" smtClean="0"/>
            <a:t>집중 </a:t>
          </a:r>
          <a:r>
            <a:rPr lang="ko-KR" altLang="en-US" sz="1400" kern="1200" dirty="0" err="1" smtClean="0"/>
            <a:t>골반저근</a:t>
          </a:r>
          <a:r>
            <a:rPr lang="ko-KR" altLang="en-US" sz="1400" kern="1200" dirty="0" smtClean="0"/>
            <a:t> 운동</a:t>
          </a:r>
          <a:r>
            <a:rPr lang="en-US" altLang="ko-KR" sz="1400" kern="1200" dirty="0" smtClean="0"/>
            <a:t>)</a:t>
          </a:r>
          <a:br>
            <a:rPr lang="en-US" altLang="ko-KR" sz="1400" kern="1200" dirty="0" smtClean="0"/>
          </a:br>
          <a:r>
            <a:rPr lang="en-US" altLang="ko-KR" sz="1400" kern="1200" dirty="0" smtClean="0"/>
            <a:t>2. </a:t>
          </a:r>
          <a:r>
            <a:rPr lang="ko-KR" altLang="en-US" sz="1400" kern="1200" dirty="0" smtClean="0"/>
            <a:t>꾸준한 집중 </a:t>
          </a:r>
          <a:r>
            <a:rPr lang="ko-KR" altLang="en-US" sz="1400" kern="1200" dirty="0" err="1" smtClean="0"/>
            <a:t>케겔</a:t>
          </a:r>
          <a:r>
            <a:rPr lang="ko-KR" altLang="en-US" sz="1400" kern="1200" dirty="0" smtClean="0"/>
            <a:t> 운동 하여 예방 및 완화 도움</a:t>
          </a:r>
          <a:endParaRPr lang="ko-KR" altLang="en-US" sz="1400" kern="1200" dirty="0"/>
        </a:p>
      </dsp:txBody>
      <dsp:txXfrm>
        <a:off x="83122" y="339238"/>
        <a:ext cx="4997411" cy="2007293"/>
      </dsp:txXfrm>
    </dsp:sp>
    <dsp:sp modelId="{55C7B120-1441-4ACB-AF47-A6265102CA9A}">
      <dsp:nvSpPr>
        <dsp:cNvPr id="0" name=""/>
        <dsp:cNvSpPr/>
      </dsp:nvSpPr>
      <dsp:spPr>
        <a:xfrm>
          <a:off x="210292" y="85927"/>
          <a:ext cx="4263032" cy="43076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800" kern="1200" dirty="0" smtClean="0"/>
            <a:t>3.</a:t>
          </a:r>
          <a:r>
            <a:rPr lang="ko-KR" altLang="en-US" sz="1800" kern="1200" dirty="0" smtClean="0"/>
            <a:t> 집중 </a:t>
          </a:r>
          <a:r>
            <a:rPr lang="ko-KR" altLang="en-US" sz="1800" kern="1200" dirty="0" err="1" smtClean="0"/>
            <a:t>케겔</a:t>
          </a:r>
          <a:r>
            <a:rPr lang="ko-KR" altLang="en-US" sz="1800" kern="1200" dirty="0" smtClean="0"/>
            <a:t> 운동 반 </a:t>
          </a:r>
          <a:r>
            <a:rPr lang="en-US" altLang="ko-KR" sz="1400" kern="1200" dirty="0" smtClean="0"/>
            <a:t>(</a:t>
          </a:r>
          <a:r>
            <a:rPr lang="ko-KR" altLang="en-US" sz="1400" kern="1200" dirty="0" smtClean="0"/>
            <a:t>경미한 초기 </a:t>
          </a:r>
          <a:r>
            <a:rPr lang="ko-KR" altLang="en-US" sz="1400" kern="1200" dirty="0" err="1" smtClean="0"/>
            <a:t>요실금</a:t>
          </a:r>
          <a:r>
            <a:rPr lang="en-US" altLang="ko-KR" sz="1400" kern="1200" dirty="0" smtClean="0"/>
            <a:t>)</a:t>
          </a:r>
          <a:endParaRPr lang="ko-KR" altLang="en-US" sz="1800" kern="1200" dirty="0"/>
        </a:p>
      </dsp:txBody>
      <dsp:txXfrm>
        <a:off x="231320" y="106955"/>
        <a:ext cx="4220976" cy="3887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94A182-6B9C-4768-8585-A88D1C942490}">
      <dsp:nvSpPr>
        <dsp:cNvPr id="0" name=""/>
        <dsp:cNvSpPr/>
      </dsp:nvSpPr>
      <dsp:spPr>
        <a:xfrm>
          <a:off x="61928" y="335542"/>
          <a:ext cx="4997411" cy="109610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3117" tIns="104140" rIns="473117" bIns="99568" numCol="1" spcCol="1270" anchor="t" anchorCtr="0">
          <a:noAutofit/>
        </a:bodyPr>
        <a:lstStyle/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ko-KR" altLang="en-US" sz="1400" kern="1200" dirty="0"/>
        </a:p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400" kern="1200" dirty="0" err="1" smtClean="0"/>
            <a:t>요실금으로</a:t>
          </a:r>
          <a:r>
            <a:rPr lang="ko-KR" altLang="en-US" sz="1400" kern="1200" dirty="0" smtClean="0"/>
            <a:t> 인해 냄새</a:t>
          </a:r>
          <a:r>
            <a:rPr lang="en-US" altLang="ko-KR" sz="1400" kern="1200" dirty="0" smtClean="0"/>
            <a:t>, </a:t>
          </a:r>
          <a:r>
            <a:rPr lang="ko-KR" altLang="en-US" sz="1400" kern="1200" dirty="0" smtClean="0"/>
            <a:t>속옷에 </a:t>
          </a:r>
          <a:r>
            <a:rPr lang="ko-KR" altLang="en-US" sz="1400" kern="1200" dirty="0" smtClean="0"/>
            <a:t>휴지 대기</a:t>
          </a:r>
          <a:r>
            <a:rPr lang="en-US" altLang="ko-KR" sz="1400" kern="1200" dirty="0" smtClean="0"/>
            <a:t>, </a:t>
          </a:r>
          <a:r>
            <a:rPr lang="ko-KR" altLang="en-US" sz="1400" kern="1200" dirty="0" smtClean="0"/>
            <a:t>피부질환 발생하여 청결 관리 도움</a:t>
          </a:r>
          <a:endParaRPr lang="ko-KR" altLang="en-US" sz="1400" kern="1200" dirty="0"/>
        </a:p>
      </dsp:txBody>
      <dsp:txXfrm>
        <a:off x="61928" y="335542"/>
        <a:ext cx="4997411" cy="1096107"/>
      </dsp:txXfrm>
    </dsp:sp>
    <dsp:sp modelId="{55C7B120-1441-4ACB-AF47-A6265102CA9A}">
      <dsp:nvSpPr>
        <dsp:cNvPr id="0" name=""/>
        <dsp:cNvSpPr/>
      </dsp:nvSpPr>
      <dsp:spPr>
        <a:xfrm>
          <a:off x="210292" y="78442"/>
          <a:ext cx="4263032" cy="3904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kern="1200" dirty="0" smtClean="0"/>
            <a:t>  청결 관리</a:t>
          </a:r>
          <a:endParaRPr lang="ko-KR" altLang="en-US" sz="1800" kern="1200" dirty="0"/>
        </a:p>
      </dsp:txBody>
      <dsp:txXfrm>
        <a:off x="229351" y="97501"/>
        <a:ext cx="4224914" cy="3523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94A182-6B9C-4768-8585-A88D1C942490}">
      <dsp:nvSpPr>
        <dsp:cNvPr id="0" name=""/>
        <dsp:cNvSpPr/>
      </dsp:nvSpPr>
      <dsp:spPr>
        <a:xfrm>
          <a:off x="0" y="351697"/>
          <a:ext cx="5938209" cy="151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0871" tIns="208280" rIns="460871" bIns="99568" numCol="1" spcCol="1270" anchor="t" anchorCtr="0">
          <a:noAutofit/>
        </a:bodyPr>
        <a:lstStyle/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400" b="0" kern="1200" dirty="0" err="1" smtClean="0"/>
            <a:t>요실금</a:t>
          </a:r>
          <a:r>
            <a:rPr lang="ko-KR" altLang="en-US" sz="1400" b="0" kern="1200" dirty="0" smtClean="0"/>
            <a:t> 증상으로 인해 심리적 불안감 물 섭취량 감소</a:t>
          </a:r>
          <a:endParaRPr lang="ko-KR" altLang="en-US" sz="1400" b="0" kern="1200" dirty="0"/>
        </a:p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400" b="0" kern="1200" dirty="0" smtClean="0"/>
            <a:t>하루 권장량 수분 섭취 충족되지 않아 변비가 생겨 방광 압박이 되어 일부분 </a:t>
          </a:r>
          <a:r>
            <a:rPr lang="ko-KR" altLang="en-US" sz="1400" b="0" kern="1200" dirty="0" err="1" smtClean="0"/>
            <a:t>요실금</a:t>
          </a:r>
          <a:r>
            <a:rPr lang="ko-KR" altLang="en-US" sz="1400" b="0" kern="1200" dirty="0" smtClean="0"/>
            <a:t> 증세 악화</a:t>
          </a:r>
          <a:endParaRPr lang="ko-KR" altLang="en-US" sz="1400" b="0" kern="1200" dirty="0"/>
        </a:p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400" b="0" kern="1200" dirty="0" smtClean="0"/>
            <a:t>규칙적인 수분 섭취 할 수 있도록 진행</a:t>
          </a:r>
          <a:endParaRPr lang="ko-KR" altLang="en-US" sz="1400" b="0" kern="1200" dirty="0"/>
        </a:p>
      </dsp:txBody>
      <dsp:txXfrm>
        <a:off x="0" y="351697"/>
        <a:ext cx="5938209" cy="1512000"/>
      </dsp:txXfrm>
    </dsp:sp>
    <dsp:sp modelId="{55C7B120-1441-4ACB-AF47-A6265102CA9A}">
      <dsp:nvSpPr>
        <dsp:cNvPr id="0" name=""/>
        <dsp:cNvSpPr/>
      </dsp:nvSpPr>
      <dsp:spPr>
        <a:xfrm>
          <a:off x="150187" y="32860"/>
          <a:ext cx="4152686" cy="4328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7115" tIns="0" rIns="157115" bIns="0" numCol="1" spcCol="1270" anchor="ctr" anchorCtr="0">
          <a:noAutofit/>
        </a:bodyPr>
        <a:lstStyle/>
        <a:p>
          <a:pPr lvl="0" algn="l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kern="1200" dirty="0" smtClean="0"/>
            <a:t>   수분 섭취</a:t>
          </a:r>
          <a:r>
            <a:rPr lang="en-US" altLang="ko-KR" sz="1800" kern="1200" dirty="0" smtClean="0"/>
            <a:t>(</a:t>
          </a:r>
          <a:r>
            <a:rPr lang="ko-KR" altLang="en-US" sz="1800" kern="1200" dirty="0" smtClean="0"/>
            <a:t>변비</a:t>
          </a:r>
          <a:r>
            <a:rPr lang="en-US" altLang="ko-KR" sz="1800" kern="1200" dirty="0" smtClean="0"/>
            <a:t>)</a:t>
          </a:r>
        </a:p>
      </dsp:txBody>
      <dsp:txXfrm>
        <a:off x="171316" y="53989"/>
        <a:ext cx="4110428" cy="39057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94A182-6B9C-4768-8585-A88D1C942490}">
      <dsp:nvSpPr>
        <dsp:cNvPr id="0" name=""/>
        <dsp:cNvSpPr/>
      </dsp:nvSpPr>
      <dsp:spPr>
        <a:xfrm>
          <a:off x="0" y="395811"/>
          <a:ext cx="5616625" cy="20439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5913" tIns="153960" rIns="435913" bIns="99568" numCol="1" spcCol="1270" anchor="t" anchorCtr="0">
          <a:noAutofit/>
        </a:bodyPr>
        <a:lstStyle/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ko-KR" altLang="en-US" sz="1400" kern="1200" dirty="0"/>
        </a:p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400" kern="1200" dirty="0" smtClean="0"/>
            <a:t>커피에 들어있는 카페인이 우리 몸에 해로운 점을 주는지 대해 수시 교육 진행</a:t>
          </a:r>
          <a:r>
            <a:rPr lang="en-US" altLang="ko-KR" sz="1400" kern="1200" dirty="0" smtClean="0"/>
            <a:t/>
          </a:r>
          <a:br>
            <a:rPr lang="en-US" altLang="ko-KR" sz="1400" kern="1200" dirty="0" smtClean="0"/>
          </a:br>
          <a:r>
            <a:rPr lang="en-US" altLang="ko-KR" sz="1400" kern="1200" dirty="0" smtClean="0"/>
            <a:t>(</a:t>
          </a:r>
          <a:r>
            <a:rPr lang="ko-KR" altLang="en-US" sz="1400" b="1" kern="1200" dirty="0" smtClean="0">
              <a:solidFill>
                <a:srgbClr val="FF0000"/>
              </a:solidFill>
            </a:rPr>
            <a:t>방광자극</a:t>
          </a:r>
          <a:r>
            <a:rPr lang="en-US" altLang="ko-KR" sz="1400" kern="1200" dirty="0" smtClean="0"/>
            <a:t>, </a:t>
          </a:r>
          <a:r>
            <a:rPr lang="ko-KR" altLang="en-US" sz="1400" kern="1200" dirty="0" smtClean="0"/>
            <a:t>방광암</a:t>
          </a:r>
          <a:r>
            <a:rPr lang="en-US" altLang="ko-KR" sz="1400" kern="1200" dirty="0" smtClean="0"/>
            <a:t>, </a:t>
          </a:r>
          <a:r>
            <a:rPr lang="ko-KR" altLang="en-US" sz="1400" kern="1200" dirty="0" smtClean="0"/>
            <a:t>골다공증</a:t>
          </a:r>
          <a:r>
            <a:rPr lang="en-US" altLang="ko-KR" sz="1400" kern="1200" dirty="0" smtClean="0"/>
            <a:t>, </a:t>
          </a:r>
          <a:r>
            <a:rPr lang="ko-KR" altLang="en-US" sz="1400" kern="1200" dirty="0" smtClean="0"/>
            <a:t>콜레스테롤</a:t>
          </a:r>
          <a:r>
            <a:rPr lang="en-US" altLang="ko-KR" sz="1400" kern="1200" dirty="0" smtClean="0"/>
            <a:t>, </a:t>
          </a:r>
          <a:r>
            <a:rPr lang="ko-KR" altLang="en-US" sz="1400" kern="1200" dirty="0" smtClean="0"/>
            <a:t>혈압</a:t>
          </a:r>
          <a:r>
            <a:rPr lang="en-US" altLang="ko-KR" sz="1400" kern="1200" dirty="0" smtClean="0"/>
            <a:t>, </a:t>
          </a:r>
          <a:r>
            <a:rPr lang="ko-KR" altLang="en-US" sz="1400" kern="1200" dirty="0" smtClean="0"/>
            <a:t>유방암</a:t>
          </a:r>
          <a:r>
            <a:rPr lang="en-US" altLang="ko-KR" sz="1400" kern="1200" dirty="0" smtClean="0"/>
            <a:t>)</a:t>
          </a:r>
          <a:endParaRPr lang="ko-KR" altLang="en-US" sz="1400" kern="1200" dirty="0"/>
        </a:p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400" kern="1200" dirty="0" smtClean="0"/>
            <a:t>점심 식사 후 또는 휴식 시간 커피 대신 드실 수 있도록 </a:t>
          </a:r>
          <a:r>
            <a:rPr lang="en-US" altLang="ko-KR" sz="1400" kern="1200" dirty="0" smtClean="0"/>
            <a:t/>
          </a:r>
          <a:br>
            <a:rPr lang="en-US" altLang="ko-KR" sz="1400" kern="1200" dirty="0" smtClean="0"/>
          </a:br>
          <a:r>
            <a:rPr lang="ko-KR" altLang="en-US" sz="1400" kern="1200" dirty="0" smtClean="0"/>
            <a:t>차 준비 </a:t>
          </a:r>
          <a:r>
            <a:rPr lang="en-US" altLang="ko-KR" sz="1400" kern="1200" dirty="0" smtClean="0"/>
            <a:t>(</a:t>
          </a:r>
          <a:r>
            <a:rPr lang="ko-KR" altLang="en-US" sz="1400" kern="1200" dirty="0" smtClean="0"/>
            <a:t>방광자극 감소 도움</a:t>
          </a:r>
          <a:r>
            <a:rPr lang="en-US" altLang="ko-KR" sz="1400" kern="1200" dirty="0" smtClean="0"/>
            <a:t>)</a:t>
          </a:r>
          <a:endParaRPr lang="ko-KR" altLang="en-US" sz="1400" kern="1200" dirty="0"/>
        </a:p>
      </dsp:txBody>
      <dsp:txXfrm>
        <a:off x="0" y="395811"/>
        <a:ext cx="5616625" cy="2043949"/>
      </dsp:txXfrm>
    </dsp:sp>
    <dsp:sp modelId="{55C7B120-1441-4ACB-AF47-A6265102CA9A}">
      <dsp:nvSpPr>
        <dsp:cNvPr id="0" name=""/>
        <dsp:cNvSpPr/>
      </dsp:nvSpPr>
      <dsp:spPr>
        <a:xfrm>
          <a:off x="160902" y="135505"/>
          <a:ext cx="3927798" cy="45970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8607" tIns="0" rIns="148607" bIns="0" numCol="1" spcCol="1270" anchor="ctr" anchorCtr="0">
          <a:noAutofit/>
        </a:bodyPr>
        <a:lstStyle/>
        <a:p>
          <a:pPr lvl="0" algn="l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kern="1200" dirty="0" smtClean="0"/>
            <a:t>   카페인</a:t>
          </a:r>
          <a:r>
            <a:rPr lang="en-US" altLang="ko-KR" sz="1800" kern="1200" dirty="0" smtClean="0"/>
            <a:t>(</a:t>
          </a:r>
          <a:r>
            <a:rPr lang="ko-KR" altLang="en-US" sz="1800" kern="1200" dirty="0" smtClean="0"/>
            <a:t>커피</a:t>
          </a:r>
          <a:r>
            <a:rPr lang="en-US" altLang="ko-KR" sz="1800" kern="1200" dirty="0" smtClean="0"/>
            <a:t>)</a:t>
          </a:r>
          <a:r>
            <a:rPr lang="ko-KR" altLang="en-US" sz="1800" kern="1200" dirty="0" smtClean="0"/>
            <a:t> 줄이기</a:t>
          </a:r>
          <a:endParaRPr lang="ko-KR" altLang="en-US" sz="1800" kern="1200" dirty="0"/>
        </a:p>
      </dsp:txBody>
      <dsp:txXfrm>
        <a:off x="183343" y="157946"/>
        <a:ext cx="3882916" cy="41481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94A182-6B9C-4768-8585-A88D1C942490}">
      <dsp:nvSpPr>
        <dsp:cNvPr id="0" name=""/>
        <dsp:cNvSpPr/>
      </dsp:nvSpPr>
      <dsp:spPr>
        <a:xfrm>
          <a:off x="0" y="421805"/>
          <a:ext cx="6151260" cy="229736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7406" tIns="144296" rIns="477406" bIns="99568" numCol="1" spcCol="1270" anchor="t" anchorCtr="0">
          <a:noAutofit/>
        </a:bodyPr>
        <a:lstStyle/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ko-KR" altLang="en-US" sz="1400" kern="1200" dirty="0"/>
        </a:p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400" b="0" i="0" kern="1200" dirty="0" smtClean="0"/>
            <a:t>비만은 </a:t>
          </a:r>
          <a:r>
            <a:rPr lang="ko-KR" altLang="en-US" sz="1400" b="0" i="0" kern="1200" dirty="0" err="1" smtClean="0"/>
            <a:t>요실금의</a:t>
          </a:r>
          <a:r>
            <a:rPr lang="ko-KR" altLang="en-US" sz="1400" b="0" i="0" kern="1200" dirty="0" smtClean="0"/>
            <a:t> 원인이 될 수 있으므로 체중 관리 하여 방광압박 완화 도움</a:t>
          </a:r>
          <a:r>
            <a:rPr lang="en-US" altLang="ko-KR" sz="1400" b="0" i="0" kern="1200" dirty="0" smtClean="0"/>
            <a:t/>
          </a:r>
          <a:br>
            <a:rPr lang="en-US" altLang="ko-KR" sz="1400" b="0" i="0" kern="1200" dirty="0" smtClean="0"/>
          </a:br>
          <a:r>
            <a:rPr lang="en-US" altLang="ko-KR" sz="1200" b="0" i="0" kern="1200" dirty="0" smtClean="0"/>
            <a:t>(</a:t>
          </a:r>
          <a:r>
            <a:rPr lang="ko-KR" altLang="en-US" sz="1200" b="0" i="0" kern="1200" dirty="0" smtClean="0"/>
            <a:t>식단 조절</a:t>
          </a:r>
          <a:r>
            <a:rPr lang="en-US" altLang="ko-KR" sz="1200" b="0" i="0" kern="1200" dirty="0" smtClean="0"/>
            <a:t>, </a:t>
          </a:r>
          <a:r>
            <a:rPr lang="ko-KR" altLang="en-US" sz="1200" b="0" i="0" kern="1200" dirty="0" smtClean="0"/>
            <a:t>보행운동</a:t>
          </a:r>
          <a:r>
            <a:rPr lang="en-US" altLang="ko-KR" sz="1200" b="0" i="0" kern="1200" dirty="0" smtClean="0"/>
            <a:t>, </a:t>
          </a:r>
          <a:r>
            <a:rPr lang="ko-KR" altLang="en-US" sz="1200" b="0" i="0" kern="1200" dirty="0" smtClean="0"/>
            <a:t>신체프로그램 수업 참여 도움</a:t>
          </a:r>
          <a:r>
            <a:rPr lang="en-US" altLang="ko-KR" sz="1200" b="0" i="0" kern="1200" dirty="0" smtClean="0"/>
            <a:t>)</a:t>
          </a:r>
          <a:endParaRPr lang="ko-KR" altLang="en-US" sz="1400" kern="1200" dirty="0"/>
        </a:p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400" b="1" i="0" kern="1200" dirty="0" smtClean="0"/>
            <a:t>시간표</a:t>
          </a:r>
          <a:r>
            <a:rPr lang="ko-KR" altLang="en-US" sz="1400" b="0" i="0" kern="1200" dirty="0" smtClean="0"/>
            <a:t>에 따라 배뇨를 하게 되면 </a:t>
          </a:r>
          <a:r>
            <a:rPr lang="ko-KR" altLang="en-US" sz="1400" b="0" i="0" kern="1200" dirty="0" err="1" smtClean="0"/>
            <a:t>잔뇨감</a:t>
          </a:r>
          <a:r>
            <a:rPr lang="ko-KR" altLang="en-US" sz="1400" b="0" i="0" kern="1200" dirty="0" smtClean="0"/>
            <a:t> 줄일 수 있습니다</a:t>
          </a:r>
          <a:r>
            <a:rPr lang="en-US" altLang="ko-KR" sz="1400" b="0" i="0" kern="1200" dirty="0" smtClean="0"/>
            <a:t>.</a:t>
          </a:r>
          <a:br>
            <a:rPr lang="en-US" altLang="ko-KR" sz="1400" b="0" i="0" kern="1200" dirty="0" smtClean="0"/>
          </a:br>
          <a:r>
            <a:rPr lang="ko-KR" altLang="en-US" sz="1200" b="0" i="0" kern="1200" dirty="0" err="1" smtClean="0"/>
            <a:t>입교식</a:t>
          </a:r>
          <a:r>
            <a:rPr lang="ko-KR" altLang="en-US" sz="1200" b="0" i="0" kern="1200" dirty="0" smtClean="0"/>
            <a:t> 전 </a:t>
          </a:r>
          <a:r>
            <a:rPr lang="en-US" altLang="ko-KR" sz="1200" b="0" i="0" kern="1200" dirty="0" smtClean="0"/>
            <a:t>09</a:t>
          </a:r>
          <a:r>
            <a:rPr lang="ko-KR" altLang="en-US" sz="1200" b="0" i="0" kern="1200" dirty="0" smtClean="0"/>
            <a:t>시</a:t>
          </a:r>
          <a:r>
            <a:rPr lang="en-US" altLang="ko-KR" sz="1200" b="0" i="0" kern="1200" dirty="0" smtClean="0"/>
            <a:t>40</a:t>
          </a:r>
          <a:r>
            <a:rPr lang="ko-KR" altLang="en-US" sz="1200" b="0" i="0" kern="1200" dirty="0" smtClean="0"/>
            <a:t>분 </a:t>
          </a:r>
          <a:r>
            <a:rPr lang="en-US" altLang="ko-KR" sz="1200" b="0" i="0" kern="1200" dirty="0" smtClean="0"/>
            <a:t>/ </a:t>
          </a:r>
          <a:r>
            <a:rPr lang="ko-KR" altLang="en-US" sz="1200" b="0" i="0" kern="1200" dirty="0" smtClean="0"/>
            <a:t>오전 </a:t>
          </a:r>
          <a:r>
            <a:rPr lang="ko-KR" altLang="en-US" sz="1200" b="0" i="0" kern="1200" dirty="0" err="1" smtClean="0"/>
            <a:t>케겔</a:t>
          </a:r>
          <a:r>
            <a:rPr lang="ko-KR" altLang="en-US" sz="1200" b="0" i="0" kern="1200" dirty="0" smtClean="0"/>
            <a:t> 운동 후 </a:t>
          </a:r>
          <a:r>
            <a:rPr lang="en-US" altLang="ko-KR" sz="1200" b="0" i="0" kern="1200" dirty="0" smtClean="0"/>
            <a:t>10</a:t>
          </a:r>
          <a:r>
            <a:rPr lang="ko-KR" altLang="en-US" sz="1200" b="0" i="0" kern="1200" dirty="0" smtClean="0"/>
            <a:t>시</a:t>
          </a:r>
          <a:r>
            <a:rPr lang="en-US" altLang="ko-KR" sz="1200" b="0" i="0" kern="1200" dirty="0" smtClean="0"/>
            <a:t>30</a:t>
          </a:r>
          <a:r>
            <a:rPr lang="ko-KR" altLang="en-US" sz="1200" b="0" i="0" kern="1200" dirty="0" smtClean="0"/>
            <a:t>분 </a:t>
          </a:r>
          <a:r>
            <a:rPr lang="en-US" altLang="ko-KR" sz="1200" b="0" i="0" kern="1200" dirty="0" smtClean="0"/>
            <a:t>/ </a:t>
          </a:r>
          <a:r>
            <a:rPr lang="ko-KR" altLang="en-US" sz="1200" b="0" i="0" kern="1200" dirty="0" smtClean="0"/>
            <a:t>오전 신체 활동 후 </a:t>
          </a:r>
          <a:r>
            <a:rPr lang="en-US" altLang="ko-KR" sz="1200" b="0" i="0" kern="1200" dirty="0" smtClean="0"/>
            <a:t>11</a:t>
          </a:r>
          <a:r>
            <a:rPr lang="ko-KR" altLang="en-US" sz="1200" b="0" i="0" kern="1200" dirty="0" smtClean="0"/>
            <a:t>시</a:t>
          </a:r>
          <a:r>
            <a:rPr lang="en-US" altLang="ko-KR" sz="1200" b="0" i="0" kern="1200" dirty="0" smtClean="0"/>
            <a:t>30</a:t>
          </a:r>
          <a:r>
            <a:rPr lang="ko-KR" altLang="en-US" sz="1200" b="0" i="0" kern="1200" dirty="0" smtClean="0"/>
            <a:t>분 </a:t>
          </a:r>
          <a:r>
            <a:rPr lang="en-US" altLang="ko-KR" sz="1200" b="0" i="0" kern="1200" dirty="0" smtClean="0"/>
            <a:t>/ </a:t>
          </a:r>
          <a:r>
            <a:rPr lang="ko-KR" altLang="en-US" sz="1200" b="0" i="0" kern="1200" dirty="0" smtClean="0"/>
            <a:t>점심 식사 후 </a:t>
          </a:r>
          <a:r>
            <a:rPr lang="en-US" altLang="ko-KR" sz="1200" b="0" i="0" kern="1200" dirty="0" smtClean="0"/>
            <a:t>12</a:t>
          </a:r>
          <a:r>
            <a:rPr lang="ko-KR" altLang="en-US" sz="1200" b="0" i="0" kern="1200" dirty="0" smtClean="0"/>
            <a:t>시 </a:t>
          </a:r>
          <a:r>
            <a:rPr lang="en-US" altLang="ko-KR" sz="1200" b="0" i="0" kern="1200" dirty="0" smtClean="0"/>
            <a:t>30</a:t>
          </a:r>
          <a:r>
            <a:rPr lang="ko-KR" altLang="en-US" sz="1200" b="0" i="0" kern="1200" dirty="0" smtClean="0"/>
            <a:t>분 </a:t>
          </a:r>
          <a:r>
            <a:rPr lang="en-US" altLang="ko-KR" sz="1200" b="0" i="0" kern="1200" dirty="0" smtClean="0"/>
            <a:t>/ </a:t>
          </a:r>
          <a:r>
            <a:rPr lang="ko-KR" altLang="en-US" sz="1200" b="0" i="0" kern="1200" dirty="0" smtClean="0"/>
            <a:t>오후 프로그램 시작 전 </a:t>
          </a:r>
          <a:r>
            <a:rPr lang="en-US" altLang="ko-KR" sz="1200" b="0" i="0" kern="1200" dirty="0" smtClean="0"/>
            <a:t>13</a:t>
          </a:r>
          <a:r>
            <a:rPr lang="ko-KR" altLang="en-US" sz="1200" b="0" i="0" kern="1200" dirty="0" smtClean="0"/>
            <a:t>시</a:t>
          </a:r>
          <a:r>
            <a:rPr lang="en-US" altLang="ko-KR" sz="1200" b="0" i="0" kern="1200" dirty="0" smtClean="0"/>
            <a:t>40</a:t>
          </a:r>
          <a:r>
            <a:rPr lang="ko-KR" altLang="en-US" sz="1200" b="0" i="0" kern="1200" dirty="0" smtClean="0"/>
            <a:t>분</a:t>
          </a:r>
          <a:r>
            <a:rPr lang="en-US" altLang="ko-KR" sz="1200" b="0" i="0" kern="1200" dirty="0" smtClean="0"/>
            <a:t>, </a:t>
          </a:r>
          <a:r>
            <a:rPr lang="ko-KR" altLang="en-US" sz="1200" b="0" i="0" kern="1200" dirty="0" smtClean="0"/>
            <a:t>수업 후 </a:t>
          </a:r>
          <a:r>
            <a:rPr lang="en-US" altLang="ko-KR" sz="1200" b="0" i="0" kern="1200" dirty="0" smtClean="0"/>
            <a:t>15</a:t>
          </a:r>
          <a:r>
            <a:rPr lang="ko-KR" altLang="en-US" sz="1200" b="0" i="0" kern="1200" dirty="0" smtClean="0"/>
            <a:t>시 </a:t>
          </a:r>
          <a:r>
            <a:rPr lang="en-US" altLang="ko-KR" sz="1200" b="0" i="0" kern="1200" dirty="0" smtClean="0"/>
            <a:t>/</a:t>
          </a:r>
          <a:r>
            <a:rPr lang="ko-KR" altLang="en-US" sz="1200" b="0" i="0" kern="1200" dirty="0" smtClean="0"/>
            <a:t> 프로그램 수업 후 </a:t>
          </a:r>
          <a:r>
            <a:rPr lang="en-US" altLang="ko-KR" sz="1200" b="0" i="0" kern="1200" dirty="0" smtClean="0"/>
            <a:t>16</a:t>
          </a:r>
          <a:r>
            <a:rPr lang="ko-KR" altLang="en-US" sz="1200" b="0" i="0" kern="1200" dirty="0" smtClean="0"/>
            <a:t>시</a:t>
          </a:r>
          <a:r>
            <a:rPr lang="en-US" altLang="ko-KR" sz="1200" b="0" i="0" kern="1200" dirty="0" smtClean="0"/>
            <a:t>10</a:t>
          </a:r>
          <a:r>
            <a:rPr lang="ko-KR" altLang="en-US" sz="1200" b="0" i="0" kern="1200" dirty="0" smtClean="0"/>
            <a:t>분 </a:t>
          </a:r>
          <a:r>
            <a:rPr lang="en-US" altLang="ko-KR" sz="1200" b="0" i="0" kern="1200" dirty="0" smtClean="0"/>
            <a:t>/ </a:t>
          </a:r>
          <a:r>
            <a:rPr lang="ko-KR" altLang="en-US" sz="1200" b="0" i="0" kern="1200" dirty="0" smtClean="0"/>
            <a:t>저녁 식사 전 후 화장실 이용</a:t>
          </a:r>
          <a:endParaRPr lang="ko-KR" altLang="en-US" sz="1200" kern="1200" dirty="0"/>
        </a:p>
      </dsp:txBody>
      <dsp:txXfrm>
        <a:off x="0" y="421805"/>
        <a:ext cx="6151260" cy="2297368"/>
      </dsp:txXfrm>
    </dsp:sp>
    <dsp:sp modelId="{55C7B120-1441-4ACB-AF47-A6265102CA9A}">
      <dsp:nvSpPr>
        <dsp:cNvPr id="0" name=""/>
        <dsp:cNvSpPr/>
      </dsp:nvSpPr>
      <dsp:spPr>
        <a:xfrm>
          <a:off x="162818" y="129937"/>
          <a:ext cx="4301677" cy="4810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2752" tIns="0" rIns="162752" bIns="0" numCol="1" spcCol="1270" anchor="ctr" anchorCtr="0">
          <a:noAutofit/>
        </a:bodyPr>
        <a:lstStyle/>
        <a:p>
          <a:pPr lvl="0" algn="l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kern="1200" dirty="0" smtClean="0"/>
            <a:t>  체중 관리 </a:t>
          </a:r>
          <a:r>
            <a:rPr lang="en-US" altLang="ko-KR" sz="1800" kern="1200" dirty="0" smtClean="0"/>
            <a:t>(</a:t>
          </a:r>
          <a:r>
            <a:rPr lang="ko-KR" altLang="en-US" sz="1800" kern="1200" dirty="0" smtClean="0"/>
            <a:t>감량</a:t>
          </a:r>
          <a:r>
            <a:rPr lang="en-US" altLang="ko-KR" sz="1800" kern="1200" dirty="0" smtClean="0"/>
            <a:t>) / </a:t>
          </a:r>
          <a:r>
            <a:rPr lang="ko-KR" altLang="en-US" sz="1800" kern="1200" dirty="0" smtClean="0"/>
            <a:t>올바른 배뇨습관</a:t>
          </a:r>
          <a:endParaRPr lang="ko-KR" altLang="en-US" sz="1800" kern="1200" dirty="0"/>
        </a:p>
      </dsp:txBody>
      <dsp:txXfrm>
        <a:off x="186300" y="153419"/>
        <a:ext cx="4254713" cy="4340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0.45828</cdr:x>
      <cdr:y>0.71947</cdr:y>
    </cdr:from>
    <cdr:to>
      <cdr:x>0.49011</cdr:x>
      <cdr:y>0.96997</cdr:y>
    </cdr:to>
    <cdr:sp macro="" textlink="">
      <cdr:nvSpPr>
        <cdr:cNvPr id="2" name="직사각형 1"/>
        <cdr:cNvSpPr/>
      </cdr:nvSpPr>
      <cdr:spPr>
        <a:xfrm xmlns:a="http://schemas.openxmlformats.org/drawingml/2006/main" rot="18851964">
          <a:off x="3475593" y="4744172"/>
          <a:ext cx="1448654" cy="28186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chemeClr val="accent3">
              <a:alpha val="0"/>
            </a:schemeClr>
          </a:solidFill>
        </a:ln>
      </cdr:spPr>
      <cdr:style>
        <a:lnRef xmlns:a="http://schemas.openxmlformats.org/drawingml/2006/main" idx="2">
          <a:schemeClr val="accent3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ko-KR"/>
          </a:defPPr>
          <a:lvl1pPr marL="0" algn="l" defTabSz="914400" rtl="0" eaLnBrk="1" latinLnBrk="1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1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1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1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1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1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1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1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1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altLang="ko-KR" sz="1400" dirty="0">
              <a:solidFill>
                <a:srgbClr val="0000FF"/>
              </a:solidFill>
            </a:rPr>
            <a:t>(</a:t>
          </a:r>
          <a:r>
            <a:rPr lang="ko-KR" altLang="en-US" sz="1400" dirty="0" smtClean="0">
              <a:solidFill>
                <a:srgbClr val="0000FF"/>
              </a:solidFill>
            </a:rPr>
            <a:t>여 </a:t>
          </a:r>
          <a:r>
            <a:rPr lang="en-US" altLang="ko-KR" sz="1400" dirty="0" smtClean="0">
              <a:solidFill>
                <a:srgbClr val="0000FF"/>
              </a:solidFill>
            </a:rPr>
            <a:t>5</a:t>
          </a:r>
          <a:r>
            <a:rPr lang="ko-KR" altLang="en-US" sz="1400" dirty="0" smtClean="0">
              <a:solidFill>
                <a:srgbClr val="0000FF"/>
              </a:solidFill>
            </a:rPr>
            <a:t>명</a:t>
          </a:r>
          <a:r>
            <a:rPr lang="en-US" altLang="ko-KR" sz="1400" dirty="0" smtClean="0">
              <a:solidFill>
                <a:srgbClr val="0000FF"/>
              </a:solidFill>
            </a:rPr>
            <a:t>, </a:t>
          </a:r>
          <a:r>
            <a:rPr lang="ko-KR" altLang="en-US" sz="1400" dirty="0" smtClean="0">
              <a:solidFill>
                <a:srgbClr val="0000FF"/>
              </a:solidFill>
            </a:rPr>
            <a:t>남</a:t>
          </a:r>
          <a:r>
            <a:rPr lang="en-US" altLang="ko-KR" sz="1400" dirty="0" smtClean="0">
              <a:solidFill>
                <a:srgbClr val="0000FF"/>
              </a:solidFill>
            </a:rPr>
            <a:t>1</a:t>
          </a:r>
          <a:r>
            <a:rPr lang="ko-KR" altLang="en-US" sz="1400" dirty="0" smtClean="0">
              <a:solidFill>
                <a:srgbClr val="0000FF"/>
              </a:solidFill>
            </a:rPr>
            <a:t>명</a:t>
          </a:r>
          <a:r>
            <a:rPr lang="en-US" altLang="ko-KR" sz="1400" dirty="0" smtClean="0">
              <a:solidFill>
                <a:srgbClr val="0000FF"/>
              </a:solidFill>
            </a:rPr>
            <a:t>)</a:t>
          </a:r>
          <a:endParaRPr lang="ko-KR" altLang="en-US" sz="1400" dirty="0">
            <a:solidFill>
              <a:srgbClr val="0000FF"/>
            </a:solidFill>
          </a:endParaRPr>
        </a:p>
      </cdr:txBody>
    </cdr:sp>
  </cdr:relSizeAnchor>
  <cdr:relSizeAnchor xmlns:cdr="http://schemas.openxmlformats.org/drawingml/2006/chartDrawing">
    <cdr:from>
      <cdr:x>0.66336</cdr:x>
      <cdr:y>0.68619</cdr:y>
    </cdr:from>
    <cdr:to>
      <cdr:x>0.70309</cdr:x>
      <cdr:y>1</cdr:y>
    </cdr:to>
    <cdr:sp macro="" textlink="">
      <cdr:nvSpPr>
        <cdr:cNvPr id="3" name="직사각형 2"/>
        <cdr:cNvSpPr/>
      </cdr:nvSpPr>
      <cdr:spPr>
        <a:xfrm xmlns:a="http://schemas.openxmlformats.org/drawingml/2006/main" rot="18851964">
          <a:off x="5143909" y="4775355"/>
          <a:ext cx="1814784" cy="35183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chemeClr val="accent3">
              <a:alpha val="0"/>
            </a:schemeClr>
          </a:solidFill>
        </a:ln>
      </cdr:spPr>
      <cdr:style>
        <a:lnRef xmlns:a="http://schemas.openxmlformats.org/drawingml/2006/main" idx="2">
          <a:schemeClr val="accent3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ko-KR"/>
          </a:defPPr>
          <a:lvl1pPr marL="0" algn="l" defTabSz="914400" rtl="0" eaLnBrk="1" latinLnBrk="1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1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1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1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1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1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1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1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1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ko-KR" altLang="en-US" sz="1400" dirty="0">
            <a:solidFill>
              <a:srgbClr val="0000FF"/>
            </a:solidFill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2E833-6245-4D54-83E2-0D227CDA1E50}" type="datetimeFigureOut">
              <a:rPr lang="ko-KR" altLang="en-US" smtClean="0"/>
              <a:t>2020-09-18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69249-020C-4649-8A83-97BF524D729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9893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2E833-6245-4D54-83E2-0D227CDA1E50}" type="datetimeFigureOut">
              <a:rPr lang="ko-KR" altLang="en-US" smtClean="0"/>
              <a:t>2020-09-18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69249-020C-4649-8A83-97BF524D729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0480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2E833-6245-4D54-83E2-0D227CDA1E50}" type="datetimeFigureOut">
              <a:rPr lang="ko-KR" altLang="en-US" smtClean="0"/>
              <a:t>2020-09-18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69249-020C-4649-8A83-97BF524D729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2733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2E833-6245-4D54-83E2-0D227CDA1E50}" type="datetimeFigureOut">
              <a:rPr lang="ko-KR" altLang="en-US" smtClean="0"/>
              <a:t>2020-09-18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69249-020C-4649-8A83-97BF524D729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6807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2E833-6245-4D54-83E2-0D227CDA1E50}" type="datetimeFigureOut">
              <a:rPr lang="ko-KR" altLang="en-US" smtClean="0"/>
              <a:t>2020-09-18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69249-020C-4649-8A83-97BF524D729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6110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2E833-6245-4D54-83E2-0D227CDA1E50}" type="datetimeFigureOut">
              <a:rPr lang="ko-KR" altLang="en-US" smtClean="0"/>
              <a:t>2020-09-18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69249-020C-4649-8A83-97BF524D729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09700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2E833-6245-4D54-83E2-0D227CDA1E50}" type="datetimeFigureOut">
              <a:rPr lang="ko-KR" altLang="en-US" smtClean="0"/>
              <a:t>2020-09-18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69249-020C-4649-8A83-97BF524D729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41618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2E833-6245-4D54-83E2-0D227CDA1E50}" type="datetimeFigureOut">
              <a:rPr lang="ko-KR" altLang="en-US" smtClean="0"/>
              <a:t>2020-09-18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69249-020C-4649-8A83-97BF524D729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3788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2E833-6245-4D54-83E2-0D227CDA1E50}" type="datetimeFigureOut">
              <a:rPr lang="ko-KR" altLang="en-US" smtClean="0"/>
              <a:t>2020-09-18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69249-020C-4649-8A83-97BF524D729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13320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2E833-6245-4D54-83E2-0D227CDA1E50}" type="datetimeFigureOut">
              <a:rPr lang="ko-KR" altLang="en-US" smtClean="0"/>
              <a:t>2020-09-18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69249-020C-4649-8A83-97BF524D729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28066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2E833-6245-4D54-83E2-0D227CDA1E50}" type="datetimeFigureOut">
              <a:rPr lang="ko-KR" altLang="en-US" smtClean="0"/>
              <a:t>2020-09-18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69249-020C-4649-8A83-97BF524D729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22785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7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2E833-6245-4D54-83E2-0D227CDA1E50}" type="datetimeFigureOut">
              <a:rPr lang="ko-KR" altLang="en-US" smtClean="0"/>
              <a:t>2020-09-18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69249-020C-4649-8A83-97BF524D729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0556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_x326415368" descr="EMB000054a434b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07" t="16843" r="6818" b="21304"/>
          <a:stretch>
            <a:fillRect/>
          </a:stretch>
        </p:blipFill>
        <p:spPr bwMode="auto">
          <a:xfrm>
            <a:off x="6133311" y="2040861"/>
            <a:ext cx="1381031" cy="22516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_x225210224" descr="EMB000054a434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61" t="49457" r="48843" b="25365"/>
          <a:stretch>
            <a:fillRect/>
          </a:stretch>
        </p:blipFill>
        <p:spPr bwMode="auto">
          <a:xfrm>
            <a:off x="1353944" y="2145647"/>
            <a:ext cx="1631314" cy="21703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7" name="타원 1406"/>
          <p:cNvSpPr/>
          <p:nvPr/>
        </p:nvSpPr>
        <p:spPr>
          <a:xfrm>
            <a:off x="1550654" y="221607"/>
            <a:ext cx="5966679" cy="6017439"/>
          </a:xfrm>
          <a:prstGeom prst="ellipse">
            <a:avLst/>
          </a:prstGeom>
          <a:solidFill>
            <a:schemeClr val="bg1">
              <a:alpha val="33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22" name="Picture 423" descr="C:\Users\Administrator\AppData\Local\Microsoft\Windows\Temporary Internet Files\Content.IE5\RDPGHH02\MC900441870[1].wm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76"/>
          <a:stretch/>
        </p:blipFill>
        <p:spPr bwMode="auto">
          <a:xfrm>
            <a:off x="5600625" y="4470203"/>
            <a:ext cx="835316" cy="46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3" name="Picture 423" descr="C:\Users\Administrator\AppData\Local\Microsoft\Windows\Temporary Internet Files\Content.IE5\RDPGHH02\MC900441870[1].wm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76"/>
          <a:stretch/>
        </p:blipFill>
        <p:spPr bwMode="auto">
          <a:xfrm>
            <a:off x="2206415" y="4044507"/>
            <a:ext cx="449923" cy="24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6" name="타원 485"/>
          <p:cNvSpPr/>
          <p:nvPr/>
        </p:nvSpPr>
        <p:spPr>
          <a:xfrm>
            <a:off x="1675164" y="188640"/>
            <a:ext cx="5750788" cy="5544616"/>
          </a:xfrm>
          <a:prstGeom prst="ellipse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8" name="타원 537"/>
          <p:cNvSpPr/>
          <p:nvPr/>
        </p:nvSpPr>
        <p:spPr>
          <a:xfrm>
            <a:off x="1707134" y="4292524"/>
            <a:ext cx="208568" cy="208568"/>
          </a:xfrm>
          <a:prstGeom prst="ellipse">
            <a:avLst/>
          </a:prstGeom>
          <a:solidFill>
            <a:schemeClr val="bg1">
              <a:alpha val="53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3" name="타원 542"/>
          <p:cNvSpPr/>
          <p:nvPr/>
        </p:nvSpPr>
        <p:spPr>
          <a:xfrm>
            <a:off x="1725024" y="4451988"/>
            <a:ext cx="354167" cy="354167"/>
          </a:xfrm>
          <a:prstGeom prst="ellipse">
            <a:avLst/>
          </a:prstGeom>
          <a:solidFill>
            <a:schemeClr val="bg1">
              <a:alpha val="53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4" name="타원 543"/>
          <p:cNvSpPr/>
          <p:nvPr/>
        </p:nvSpPr>
        <p:spPr>
          <a:xfrm>
            <a:off x="1675164" y="1021920"/>
            <a:ext cx="354167" cy="354167"/>
          </a:xfrm>
          <a:prstGeom prst="ellipse">
            <a:avLst/>
          </a:prstGeom>
          <a:solidFill>
            <a:schemeClr val="bg1">
              <a:alpha val="53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5" name="타원 544"/>
          <p:cNvSpPr/>
          <p:nvPr/>
        </p:nvSpPr>
        <p:spPr>
          <a:xfrm>
            <a:off x="2029331" y="986625"/>
            <a:ext cx="177084" cy="177084"/>
          </a:xfrm>
          <a:prstGeom prst="ellipse">
            <a:avLst/>
          </a:prstGeom>
          <a:solidFill>
            <a:schemeClr val="bg1">
              <a:alpha val="53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6" name="타원 545"/>
          <p:cNvSpPr/>
          <p:nvPr/>
        </p:nvSpPr>
        <p:spPr>
          <a:xfrm>
            <a:off x="1997847" y="4688311"/>
            <a:ext cx="208568" cy="208568"/>
          </a:xfrm>
          <a:prstGeom prst="ellipse">
            <a:avLst/>
          </a:prstGeom>
          <a:solidFill>
            <a:schemeClr val="bg1">
              <a:alpha val="53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7" name="타원 546"/>
          <p:cNvSpPr/>
          <p:nvPr/>
        </p:nvSpPr>
        <p:spPr>
          <a:xfrm>
            <a:off x="7248869" y="3524302"/>
            <a:ext cx="354167" cy="354167"/>
          </a:xfrm>
          <a:prstGeom prst="ellipse">
            <a:avLst/>
          </a:prstGeom>
          <a:solidFill>
            <a:schemeClr val="bg1">
              <a:alpha val="53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8" name="타원 547"/>
          <p:cNvSpPr/>
          <p:nvPr/>
        </p:nvSpPr>
        <p:spPr>
          <a:xfrm>
            <a:off x="7425800" y="3357196"/>
            <a:ext cx="177084" cy="177084"/>
          </a:xfrm>
          <a:prstGeom prst="ellipse">
            <a:avLst/>
          </a:prstGeom>
          <a:solidFill>
            <a:schemeClr val="bg1">
              <a:alpha val="53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9" name="타원 548"/>
          <p:cNvSpPr/>
          <p:nvPr/>
        </p:nvSpPr>
        <p:spPr>
          <a:xfrm>
            <a:off x="7567248" y="3475098"/>
            <a:ext cx="177084" cy="177084"/>
          </a:xfrm>
          <a:prstGeom prst="ellipse">
            <a:avLst/>
          </a:prstGeom>
          <a:solidFill>
            <a:schemeClr val="bg1">
              <a:alpha val="53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" name="그룹 1"/>
          <p:cNvGrpSpPr/>
          <p:nvPr/>
        </p:nvGrpSpPr>
        <p:grpSpPr>
          <a:xfrm>
            <a:off x="1867507" y="6273225"/>
            <a:ext cx="5885788" cy="584775"/>
            <a:chOff x="1526716" y="6105055"/>
            <a:chExt cx="5885788" cy="584775"/>
          </a:xfrm>
        </p:grpSpPr>
        <p:sp>
          <p:nvSpPr>
            <p:cNvPr id="518" name="TextBox 517"/>
            <p:cNvSpPr txBox="1"/>
            <p:nvPr/>
          </p:nvSpPr>
          <p:spPr>
            <a:xfrm>
              <a:off x="2143012" y="6105055"/>
              <a:ext cx="52694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200" spc="-150" dirty="0" smtClean="0">
                  <a:solidFill>
                    <a:schemeClr val="bg1"/>
                  </a:solidFill>
                </a:rPr>
                <a:t>가장큰사랑노인주간보호센터</a:t>
              </a:r>
              <a:endParaRPr lang="ko-KR" altLang="en-US" sz="3200" spc="-150" dirty="0">
                <a:solidFill>
                  <a:schemeClr val="bg1"/>
                </a:solidFill>
              </a:endParaRPr>
            </a:p>
          </p:txBody>
        </p:sp>
        <p:pic>
          <p:nvPicPr>
            <p:cNvPr id="18" name="_x148083472" descr="EMB000027a0156a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583"/>
            <a:stretch/>
          </p:blipFill>
          <p:spPr bwMode="auto">
            <a:xfrm>
              <a:off x="1526716" y="6185602"/>
              <a:ext cx="616879" cy="45818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</p:grp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55" name="_x225230048" descr="EMB000054a434b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9" t="25456" r="38222" b="26648"/>
          <a:stretch>
            <a:fillRect/>
          </a:stretch>
        </p:blipFill>
        <p:spPr bwMode="auto">
          <a:xfrm>
            <a:off x="2843808" y="662468"/>
            <a:ext cx="3405791" cy="37895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0" name="TextBox 479"/>
          <p:cNvSpPr txBox="1"/>
          <p:nvPr/>
        </p:nvSpPr>
        <p:spPr>
          <a:xfrm>
            <a:off x="539552" y="3845164"/>
            <a:ext cx="86044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b="1" spc="-150" dirty="0" smtClean="0">
                <a:solidFill>
                  <a:srgbClr val="9900CC"/>
                </a:solidFill>
              </a:rPr>
              <a:t> </a:t>
            </a:r>
            <a:r>
              <a:rPr lang="ko-KR" altLang="en-US" sz="6600" b="1" spc="-150" dirty="0" smtClean="0">
                <a:solidFill>
                  <a:srgbClr val="0000FF"/>
                </a:solidFill>
                <a:latin typeface="HY강B" pitchFamily="18" charset="-127"/>
                <a:ea typeface="HY강B" pitchFamily="18" charset="-127"/>
              </a:rPr>
              <a:t>말 못하는 고통</a:t>
            </a:r>
            <a:r>
              <a:rPr lang="en-US" altLang="ko-KR" sz="6600" b="1" spc="-150" dirty="0" smtClean="0">
                <a:solidFill>
                  <a:srgbClr val="0000FF"/>
                </a:solidFill>
                <a:latin typeface="HY강B" pitchFamily="18" charset="-127"/>
                <a:ea typeface="HY강B" pitchFamily="18" charset="-127"/>
              </a:rPr>
              <a:t>…</a:t>
            </a:r>
          </a:p>
          <a:p>
            <a:pPr algn="ctr"/>
            <a:r>
              <a:rPr lang="en-US" altLang="ko-KR" sz="6600" b="1" spc="-150" dirty="0" smtClean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“</a:t>
            </a:r>
            <a:r>
              <a:rPr lang="ko-KR" altLang="en-US" sz="6600" b="1" spc="-150" dirty="0" err="1" smtClean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요실금</a:t>
            </a:r>
            <a:r>
              <a:rPr lang="en-US" altLang="ko-KR" sz="6600" b="1" spc="-150" dirty="0" smtClean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”</a:t>
            </a:r>
            <a:r>
              <a:rPr lang="en-US" altLang="ko-KR" sz="6600" b="1" spc="-150" dirty="0" smtClean="0">
                <a:solidFill>
                  <a:srgbClr val="0000FF"/>
                </a:solidFill>
                <a:latin typeface="HY강B" pitchFamily="18" charset="-127"/>
                <a:ea typeface="HY강B" pitchFamily="18" charset="-127"/>
              </a:rPr>
              <a:t>project</a:t>
            </a:r>
            <a:r>
              <a:rPr lang="en-US" altLang="ko-KR" sz="2800" b="1" spc="-150" dirty="0" smtClean="0">
                <a:solidFill>
                  <a:srgbClr val="0000FF"/>
                </a:solidFill>
                <a:latin typeface="HY강B" pitchFamily="18" charset="-127"/>
                <a:ea typeface="HY강B" pitchFamily="18" charset="-127"/>
              </a:rPr>
              <a:t>                                                                                                                   </a:t>
            </a:r>
            <a:r>
              <a:rPr lang="en-US" altLang="ko-KR" sz="2800" b="1" spc="-150" dirty="0" smtClean="0">
                <a:solidFill>
                  <a:srgbClr val="0000FF"/>
                </a:solidFill>
                <a:latin typeface="HY강B" pitchFamily="18" charset="-127"/>
                <a:ea typeface="HY강B" pitchFamily="18" charset="-127"/>
              </a:rPr>
              <a:t>   (</a:t>
            </a:r>
            <a:r>
              <a:rPr lang="ko-KR" altLang="en-US" sz="2800" b="1" spc="-150" dirty="0" smtClean="0">
                <a:solidFill>
                  <a:srgbClr val="0000FF"/>
                </a:solidFill>
                <a:latin typeface="HY강B" pitchFamily="18" charset="-127"/>
                <a:ea typeface="HY강B" pitchFamily="18" charset="-127"/>
              </a:rPr>
              <a:t>수치심      </a:t>
            </a:r>
            <a:r>
              <a:rPr lang="ko-KR" altLang="en-US" sz="2800" b="1" spc="-150" dirty="0" err="1" smtClean="0">
                <a:solidFill>
                  <a:srgbClr val="0000FF"/>
                </a:solidFill>
                <a:latin typeface="HY강B" pitchFamily="18" charset="-127"/>
                <a:ea typeface="HY강B" pitchFamily="18" charset="-127"/>
              </a:rPr>
              <a:t>자존감</a:t>
            </a:r>
            <a:r>
              <a:rPr lang="ko-KR" altLang="en-US" sz="2800" b="1" spc="-150" dirty="0" smtClean="0">
                <a:solidFill>
                  <a:srgbClr val="0000FF"/>
                </a:solidFill>
                <a:latin typeface="HY강B" pitchFamily="18" charset="-127"/>
                <a:ea typeface="HY강B" pitchFamily="18" charset="-127"/>
              </a:rPr>
              <a:t> 향상 </a:t>
            </a:r>
            <a:r>
              <a:rPr lang="en-US" altLang="ko-KR" sz="2800" b="1" spc="-150" dirty="0" smtClean="0">
                <a:solidFill>
                  <a:srgbClr val="0000FF"/>
                </a:solidFill>
                <a:latin typeface="HY강B" pitchFamily="18" charset="-127"/>
                <a:ea typeface="HY강B" pitchFamily="18" charset="-127"/>
              </a:rPr>
              <a:t>)</a:t>
            </a:r>
            <a:r>
              <a:rPr lang="ko-KR" altLang="en-US" sz="2800" b="1" spc="-150" dirty="0" smtClean="0">
                <a:solidFill>
                  <a:srgbClr val="0000FF"/>
                </a:solidFill>
                <a:latin typeface="HY강B" pitchFamily="18" charset="-127"/>
                <a:ea typeface="HY강B" pitchFamily="18" charset="-127"/>
              </a:rPr>
              <a:t> </a:t>
            </a:r>
            <a:r>
              <a:rPr lang="ko-KR" altLang="en-US" sz="2400" b="1" spc="-150" dirty="0" smtClean="0">
                <a:solidFill>
                  <a:srgbClr val="0000FF"/>
                </a:solidFill>
                <a:latin typeface="HY강B" pitchFamily="18" charset="-127"/>
                <a:ea typeface="HY강B" pitchFamily="18" charset="-127"/>
              </a:rPr>
              <a:t> </a:t>
            </a:r>
            <a:endParaRPr lang="ko-KR" altLang="en-US" sz="2400" b="1" spc="-150" dirty="0">
              <a:solidFill>
                <a:srgbClr val="0000FF"/>
              </a:solidFill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7" name="오른쪽 화살표 6"/>
          <p:cNvSpPr/>
          <p:nvPr/>
        </p:nvSpPr>
        <p:spPr>
          <a:xfrm>
            <a:off x="4168324" y="6038820"/>
            <a:ext cx="504056" cy="234405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3515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0" y="607857"/>
            <a:ext cx="9148902" cy="57796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4917" y="-11866"/>
            <a:ext cx="6040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spc="-300" dirty="0">
                <a:solidFill>
                  <a:schemeClr val="tx2"/>
                </a:solidFill>
                <a:latin typeface="+mn-ea"/>
              </a:rPr>
              <a:t>8</a:t>
            </a:r>
            <a:r>
              <a:rPr lang="en-US" altLang="ko-KR" sz="3600" spc="-300" dirty="0" smtClean="0">
                <a:solidFill>
                  <a:schemeClr val="tx2"/>
                </a:solidFill>
                <a:latin typeface="+mn-ea"/>
              </a:rPr>
              <a:t>. </a:t>
            </a:r>
            <a:r>
              <a:rPr lang="ko-KR" altLang="en-US" sz="3600" spc="-300" dirty="0" smtClean="0">
                <a:solidFill>
                  <a:schemeClr val="tx2"/>
                </a:solidFill>
                <a:latin typeface="+mn-ea"/>
              </a:rPr>
              <a:t>신체활</a:t>
            </a:r>
            <a:r>
              <a:rPr lang="ko-KR" altLang="en-US" sz="3600" spc="-300" dirty="0">
                <a:solidFill>
                  <a:schemeClr val="tx2"/>
                </a:solidFill>
                <a:latin typeface="+mn-ea"/>
              </a:rPr>
              <a:t>동</a:t>
            </a:r>
            <a:r>
              <a:rPr lang="en-US" altLang="ko-KR" sz="3600" spc="-300" dirty="0" smtClean="0">
                <a:solidFill>
                  <a:schemeClr val="tx2"/>
                </a:solidFill>
                <a:latin typeface="+mn-ea"/>
              </a:rPr>
              <a:t> </a:t>
            </a:r>
            <a:endParaRPr lang="ko-KR" altLang="en-US" sz="3600" spc="-300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2" name="그룹 1"/>
          <p:cNvGrpSpPr/>
          <p:nvPr/>
        </p:nvGrpSpPr>
        <p:grpSpPr>
          <a:xfrm>
            <a:off x="4478241" y="6387503"/>
            <a:ext cx="5094758" cy="461665"/>
            <a:chOff x="4478241" y="6387503"/>
            <a:chExt cx="5094758" cy="461665"/>
          </a:xfrm>
        </p:grpSpPr>
        <p:sp>
          <p:nvSpPr>
            <p:cNvPr id="23" name="TextBox 27"/>
            <p:cNvSpPr txBox="1"/>
            <p:nvPr/>
          </p:nvSpPr>
          <p:spPr>
            <a:xfrm>
              <a:off x="5028620" y="6387503"/>
              <a:ext cx="45443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2400" dirty="0" smtClean="0">
                  <a:solidFill>
                    <a:schemeClr val="bg1"/>
                  </a:solidFill>
                  <a:latin typeface="+mn-ea"/>
                </a:rPr>
                <a:t>가장큰사랑노인주간보호센터</a:t>
              </a:r>
              <a:endParaRPr lang="ko-KR" altLang="en-US" sz="2400" b="1" dirty="0">
                <a:solidFill>
                  <a:schemeClr val="bg1"/>
                </a:solidFill>
                <a:latin typeface="+mn-ea"/>
              </a:endParaRPr>
            </a:p>
          </p:txBody>
        </p:sp>
        <p:pic>
          <p:nvPicPr>
            <p:cNvPr id="1025" name="_x148083472" descr="EMB000027a0156a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583"/>
            <a:stretch/>
          </p:blipFill>
          <p:spPr bwMode="auto">
            <a:xfrm>
              <a:off x="4478241" y="6417583"/>
              <a:ext cx="550379" cy="40879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</p:grpSp>
      <p:graphicFrame>
        <p:nvGraphicFramePr>
          <p:cNvPr id="6" name="다이어그램 5"/>
          <p:cNvGraphicFramePr/>
          <p:nvPr>
            <p:extLst>
              <p:ext uri="{D42A27DB-BD31-4B8C-83A1-F6EECF244321}">
                <p14:modId xmlns:p14="http://schemas.microsoft.com/office/powerpoint/2010/main" val="656310395"/>
              </p:ext>
            </p:extLst>
          </p:nvPr>
        </p:nvGraphicFramePr>
        <p:xfrm>
          <a:off x="4917" y="557190"/>
          <a:ext cx="6096000" cy="2376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106501" y="3212976"/>
            <a:ext cx="90374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pc="-300" dirty="0" smtClean="0">
                <a:latin typeface="+mn-ea"/>
              </a:rPr>
              <a:t>내     용  </a:t>
            </a:r>
            <a:r>
              <a:rPr lang="en-US" altLang="ko-KR" spc="-300" dirty="0" smtClean="0">
                <a:latin typeface="+mn-ea"/>
              </a:rPr>
              <a:t>:</a:t>
            </a:r>
            <a:r>
              <a:rPr lang="en-US" altLang="ko-KR" dirty="0" smtClean="0"/>
              <a:t>. 1. </a:t>
            </a:r>
            <a:r>
              <a:rPr lang="ko-KR" altLang="en-US" dirty="0" smtClean="0"/>
              <a:t>경미한 초기 </a:t>
            </a:r>
            <a:r>
              <a:rPr lang="ko-KR" altLang="en-US" dirty="0" err="1" smtClean="0"/>
              <a:t>요실금</a:t>
            </a:r>
            <a:r>
              <a:rPr lang="ko-KR" altLang="en-US" dirty="0" smtClean="0"/>
              <a:t> 어르신</a:t>
            </a:r>
            <a:r>
              <a:rPr lang="en-US" altLang="ko-KR" dirty="0" smtClean="0"/>
              <a:t> 10</a:t>
            </a:r>
            <a:r>
              <a:rPr lang="ko-KR" altLang="en-US" dirty="0" smtClean="0"/>
              <a:t>명 선정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en-US" altLang="ko-KR" dirty="0"/>
              <a:t> </a:t>
            </a:r>
            <a:r>
              <a:rPr lang="en-US" altLang="ko-KR" dirty="0" smtClean="0"/>
              <a:t>          2. </a:t>
            </a:r>
            <a:r>
              <a:rPr lang="ko-KR" altLang="en-US" dirty="0" err="1" smtClean="0"/>
              <a:t>요실금</a:t>
            </a:r>
            <a:r>
              <a:rPr lang="ko-KR" altLang="en-US" dirty="0" smtClean="0"/>
              <a:t> 초기 증상 어르신들에게 집중 </a:t>
            </a:r>
            <a:r>
              <a:rPr lang="ko-KR" altLang="en-US" dirty="0" err="1" smtClean="0"/>
              <a:t>케겔</a:t>
            </a:r>
            <a:r>
              <a:rPr lang="ko-KR" altLang="en-US" dirty="0" smtClean="0"/>
              <a:t> 운동 실시 함으로 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              </a:t>
            </a:r>
            <a:r>
              <a:rPr lang="ko-KR" altLang="en-US" dirty="0" smtClean="0"/>
              <a:t>증상 완화 및 예방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en-US" altLang="ko-KR" dirty="0" smtClean="0"/>
              <a:t>           3. </a:t>
            </a:r>
            <a:r>
              <a:rPr lang="ko-KR" altLang="en-US" dirty="0" err="1" smtClean="0"/>
              <a:t>사회복지사</a:t>
            </a:r>
            <a:r>
              <a:rPr lang="ko-KR" altLang="en-US" dirty="0" smtClean="0"/>
              <a:t> 전문적인 지식 습득</a:t>
            </a:r>
            <a:r>
              <a:rPr lang="en-US" altLang="ko-KR" dirty="0" smtClean="0"/>
              <a:t>, </a:t>
            </a:r>
            <a:r>
              <a:rPr lang="ko-KR" altLang="en-US" dirty="0" smtClean="0"/>
              <a:t>동작을 정확히 숙지</a:t>
            </a:r>
            <a:endParaRPr lang="en-US" altLang="ko-KR" dirty="0" smtClean="0"/>
          </a:p>
          <a:p>
            <a:r>
              <a:rPr lang="en-US" altLang="ko-KR" dirty="0" smtClean="0"/>
              <a:t> </a:t>
            </a:r>
          </a:p>
          <a:p>
            <a:r>
              <a:rPr lang="en-US" altLang="ko-KR" dirty="0"/>
              <a:t> </a:t>
            </a:r>
            <a:r>
              <a:rPr lang="en-US" altLang="ko-KR" dirty="0" smtClean="0"/>
              <a:t>          4. </a:t>
            </a:r>
            <a:r>
              <a:rPr lang="ko-KR" altLang="en-US" dirty="0" smtClean="0"/>
              <a:t>신체 건강 증진 및 </a:t>
            </a:r>
            <a:r>
              <a:rPr lang="ko-KR" altLang="en-US" dirty="0" err="1" smtClean="0"/>
              <a:t>골반저근</a:t>
            </a:r>
            <a:r>
              <a:rPr lang="ko-KR" altLang="en-US" dirty="0" smtClean="0"/>
              <a:t> 강화 시켜주는 동작을 정확히 숙지 </a:t>
            </a:r>
            <a:endParaRPr lang="en-US" altLang="ko-KR" dirty="0" smtClean="0"/>
          </a:p>
          <a:p>
            <a:r>
              <a:rPr lang="en-US" altLang="ko-KR" dirty="0"/>
              <a:t> </a:t>
            </a:r>
            <a:r>
              <a:rPr lang="en-US" altLang="ko-KR" dirty="0" smtClean="0"/>
              <a:t>             </a:t>
            </a:r>
            <a:r>
              <a:rPr lang="ko-KR" altLang="en-US" dirty="0" smtClean="0"/>
              <a:t>할 수 있도록 도움과 꾸준히 참여 할 수 있도록 진행</a:t>
            </a:r>
            <a:r>
              <a:rPr lang="en-US" altLang="ko-KR" dirty="0" smtClean="0"/>
              <a:t>.    </a:t>
            </a:r>
          </a:p>
          <a:p>
            <a:r>
              <a:rPr lang="en-US" altLang="ko-KR" dirty="0" smtClean="0"/>
              <a:t> </a:t>
            </a:r>
          </a:p>
          <a:p>
            <a:r>
              <a:rPr lang="ko-KR" altLang="en-US" spc="-300" dirty="0" smtClean="0">
                <a:latin typeface="+mn-ea"/>
              </a:rPr>
              <a:t>실      시  </a:t>
            </a:r>
            <a:r>
              <a:rPr lang="en-US" altLang="ko-KR" spc="-300" dirty="0" smtClean="0">
                <a:latin typeface="+mn-ea"/>
              </a:rPr>
              <a:t>:  </a:t>
            </a:r>
            <a:r>
              <a:rPr lang="ko-KR" altLang="en-US" spc="-300" dirty="0" smtClean="0">
                <a:latin typeface="+mn-ea"/>
              </a:rPr>
              <a:t>수요일</a:t>
            </a:r>
            <a:r>
              <a:rPr lang="en-US" altLang="ko-KR" spc="-300" dirty="0" smtClean="0">
                <a:latin typeface="+mn-ea"/>
              </a:rPr>
              <a:t>,  </a:t>
            </a:r>
            <a:r>
              <a:rPr lang="ko-KR" altLang="en-US" spc="-300" dirty="0" smtClean="0">
                <a:latin typeface="+mn-ea"/>
              </a:rPr>
              <a:t>금요일  </a:t>
            </a:r>
            <a:r>
              <a:rPr lang="en-US" altLang="ko-KR" spc="-300" dirty="0" smtClean="0">
                <a:latin typeface="+mn-ea"/>
              </a:rPr>
              <a:t>(</a:t>
            </a:r>
            <a:r>
              <a:rPr lang="en-US" altLang="ko-KR" spc="-300" dirty="0">
                <a:latin typeface="+mn-ea"/>
              </a:rPr>
              <a:t>1</a:t>
            </a:r>
            <a:r>
              <a:rPr lang="ko-KR" altLang="en-US" spc="-300" dirty="0" smtClean="0">
                <a:latin typeface="+mn-ea"/>
              </a:rPr>
              <a:t>일  </a:t>
            </a:r>
            <a:r>
              <a:rPr lang="en-US" altLang="ko-KR" spc="-300" dirty="0" smtClean="0">
                <a:latin typeface="+mn-ea"/>
              </a:rPr>
              <a:t>1</a:t>
            </a:r>
            <a:r>
              <a:rPr lang="ko-KR" altLang="en-US" spc="-300" dirty="0" smtClean="0">
                <a:latin typeface="+mn-ea"/>
              </a:rPr>
              <a:t>부</a:t>
            </a:r>
            <a:r>
              <a:rPr lang="en-US" altLang="ko-KR" spc="-300" dirty="0">
                <a:latin typeface="+mn-ea"/>
              </a:rPr>
              <a:t> </a:t>
            </a:r>
            <a:r>
              <a:rPr lang="en-US" altLang="ko-KR" spc="-300" dirty="0" smtClean="0">
                <a:latin typeface="+mn-ea"/>
              </a:rPr>
              <a:t>- 5</a:t>
            </a:r>
            <a:r>
              <a:rPr lang="ko-KR" altLang="en-US" spc="-300" dirty="0" smtClean="0">
                <a:latin typeface="+mn-ea"/>
              </a:rPr>
              <a:t>명</a:t>
            </a:r>
            <a:r>
              <a:rPr lang="en-US" altLang="ko-KR" spc="-300" dirty="0" smtClean="0">
                <a:latin typeface="+mn-ea"/>
              </a:rPr>
              <a:t>,,  2</a:t>
            </a:r>
            <a:r>
              <a:rPr lang="ko-KR" altLang="en-US" spc="-300" dirty="0" smtClean="0">
                <a:latin typeface="+mn-ea"/>
              </a:rPr>
              <a:t>부 </a:t>
            </a:r>
            <a:r>
              <a:rPr lang="en-US" altLang="ko-KR" spc="-300" dirty="0" smtClean="0">
                <a:latin typeface="+mn-ea"/>
              </a:rPr>
              <a:t>- 5</a:t>
            </a:r>
            <a:r>
              <a:rPr lang="ko-KR" altLang="en-US" spc="-300" dirty="0" smtClean="0">
                <a:latin typeface="+mn-ea"/>
              </a:rPr>
              <a:t>명 </a:t>
            </a:r>
            <a:r>
              <a:rPr lang="en-US" altLang="ko-KR" spc="-300" dirty="0">
                <a:latin typeface="+mn-ea"/>
              </a:rPr>
              <a:t> </a:t>
            </a:r>
            <a:r>
              <a:rPr lang="en-US" altLang="ko-KR" spc="-300" dirty="0" smtClean="0">
                <a:latin typeface="+mn-ea"/>
              </a:rPr>
              <a:t>20</a:t>
            </a:r>
            <a:r>
              <a:rPr lang="ko-KR" altLang="en-US" spc="-300" dirty="0" smtClean="0">
                <a:latin typeface="+mn-ea"/>
              </a:rPr>
              <a:t>분씩 </a:t>
            </a:r>
            <a:r>
              <a:rPr lang="en-US" altLang="ko-KR" spc="-300" dirty="0" smtClean="0">
                <a:latin typeface="+mn-ea"/>
              </a:rPr>
              <a:t>)</a:t>
            </a:r>
            <a:r>
              <a:rPr lang="ko-KR" altLang="en-US" spc="-300" dirty="0" smtClean="0">
                <a:latin typeface="+mn-ea"/>
              </a:rPr>
              <a:t> </a:t>
            </a:r>
            <a:endParaRPr lang="en-US" altLang="ko-KR" spc="-300" dirty="0" smtClean="0">
              <a:latin typeface="+mn-ea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0" t="36128" r="25042" b="22304"/>
          <a:stretch/>
        </p:blipFill>
        <p:spPr bwMode="auto">
          <a:xfrm>
            <a:off x="5118696" y="607858"/>
            <a:ext cx="4007876" cy="26051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307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0" y="665681"/>
            <a:ext cx="9159877" cy="57218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4916" y="-11866"/>
            <a:ext cx="8959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spc="-300" dirty="0">
                <a:solidFill>
                  <a:schemeClr val="tx2"/>
                </a:solidFill>
                <a:latin typeface="+mn-ea"/>
              </a:rPr>
              <a:t>8</a:t>
            </a:r>
            <a:r>
              <a:rPr lang="en-US" altLang="ko-KR" sz="3600" spc="-300" dirty="0" smtClean="0">
                <a:solidFill>
                  <a:schemeClr val="tx2"/>
                </a:solidFill>
                <a:latin typeface="+mn-ea"/>
              </a:rPr>
              <a:t>. </a:t>
            </a:r>
            <a:r>
              <a:rPr lang="ko-KR" altLang="en-US" sz="3600" spc="-300" dirty="0" err="1" smtClean="0">
                <a:solidFill>
                  <a:schemeClr val="tx2"/>
                </a:solidFill>
                <a:latin typeface="+mn-ea"/>
              </a:rPr>
              <a:t>케겔</a:t>
            </a:r>
            <a:r>
              <a:rPr lang="en-US" altLang="ko-KR" sz="3600" spc="-300" dirty="0" smtClean="0">
                <a:solidFill>
                  <a:schemeClr val="tx2"/>
                </a:solidFill>
                <a:latin typeface="+mn-ea"/>
              </a:rPr>
              <a:t>, </a:t>
            </a:r>
            <a:r>
              <a:rPr lang="ko-KR" altLang="en-US" sz="3600" spc="-300" dirty="0" err="1" smtClean="0">
                <a:solidFill>
                  <a:schemeClr val="tx2"/>
                </a:solidFill>
                <a:latin typeface="+mn-ea"/>
              </a:rPr>
              <a:t>시니어필라테스</a:t>
            </a:r>
            <a:r>
              <a:rPr lang="en-US" altLang="ko-KR" sz="3600" spc="-300" dirty="0" smtClean="0">
                <a:solidFill>
                  <a:schemeClr val="tx2"/>
                </a:solidFill>
                <a:latin typeface="+mn-ea"/>
              </a:rPr>
              <a:t> – </a:t>
            </a:r>
            <a:r>
              <a:rPr lang="ko-KR" altLang="en-US" sz="3600" spc="-300" dirty="0" smtClean="0">
                <a:solidFill>
                  <a:schemeClr val="tx2"/>
                </a:solidFill>
                <a:latin typeface="+mn-ea"/>
              </a:rPr>
              <a:t>신체 근력 강화</a:t>
            </a:r>
            <a:endParaRPr lang="ko-KR" altLang="en-US" sz="3600" spc="-300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2" name="그룹 1"/>
          <p:cNvGrpSpPr/>
          <p:nvPr/>
        </p:nvGrpSpPr>
        <p:grpSpPr>
          <a:xfrm>
            <a:off x="4484701" y="6387503"/>
            <a:ext cx="5088298" cy="461665"/>
            <a:chOff x="4484701" y="6387503"/>
            <a:chExt cx="5088298" cy="461665"/>
          </a:xfrm>
        </p:grpSpPr>
        <p:sp>
          <p:nvSpPr>
            <p:cNvPr id="23" name="TextBox 27"/>
            <p:cNvSpPr txBox="1"/>
            <p:nvPr/>
          </p:nvSpPr>
          <p:spPr>
            <a:xfrm>
              <a:off x="5028620" y="6387503"/>
              <a:ext cx="45443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2400" dirty="0" smtClean="0">
                  <a:solidFill>
                    <a:schemeClr val="bg1"/>
                  </a:solidFill>
                  <a:latin typeface="+mn-ea"/>
                </a:rPr>
                <a:t>가장큰사랑노인주간보호센터</a:t>
              </a:r>
              <a:endParaRPr lang="ko-KR" altLang="en-US" sz="2400" b="1" dirty="0">
                <a:solidFill>
                  <a:schemeClr val="bg1"/>
                </a:solidFill>
                <a:latin typeface="+mn-ea"/>
              </a:endParaRPr>
            </a:p>
          </p:txBody>
        </p:sp>
        <p:pic>
          <p:nvPicPr>
            <p:cNvPr id="1025" name="_x148083472" descr="EMB000027a0156a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583"/>
            <a:stretch/>
          </p:blipFill>
          <p:spPr bwMode="auto">
            <a:xfrm>
              <a:off x="4484701" y="6418719"/>
              <a:ext cx="542389" cy="40765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</p:grp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2735263" y="23891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257579" y="5510432"/>
            <a:ext cx="4955368" cy="720080"/>
          </a:xfrm>
          <a:prstGeom prst="rect">
            <a:avLst/>
          </a:prstGeom>
          <a:ln>
            <a:solidFill>
              <a:schemeClr val="accent3">
                <a:alpha val="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    시니어 </a:t>
            </a:r>
            <a:r>
              <a:rPr lang="ko-KR" altLang="en-US" dirty="0" err="1" smtClean="0"/>
              <a:t>필라테스</a:t>
            </a:r>
            <a:r>
              <a:rPr lang="ko-KR" altLang="en-US" dirty="0" smtClean="0"/>
              <a:t> 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골반저근</a:t>
            </a:r>
            <a:r>
              <a:rPr lang="ko-KR" altLang="en-US" dirty="0" smtClean="0"/>
              <a:t> 강화 운동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27" name="직사각형 26"/>
          <p:cNvSpPr/>
          <p:nvPr/>
        </p:nvSpPr>
        <p:spPr>
          <a:xfrm>
            <a:off x="5246495" y="5483067"/>
            <a:ext cx="3864843" cy="589663"/>
          </a:xfrm>
          <a:prstGeom prst="rect">
            <a:avLst/>
          </a:prstGeom>
          <a:ln>
            <a:solidFill>
              <a:schemeClr val="accent3">
                <a:alpha val="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집중 </a:t>
            </a:r>
            <a:r>
              <a:rPr lang="ko-KR" altLang="en-US" dirty="0" err="1" smtClean="0"/>
              <a:t>케겔</a:t>
            </a:r>
            <a:r>
              <a:rPr lang="ko-KR" altLang="en-US" dirty="0" smtClean="0"/>
              <a:t> 운동 반</a:t>
            </a:r>
            <a:endParaRPr lang="en-US" altLang="ko-KR" dirty="0" smtClean="0"/>
          </a:p>
          <a:p>
            <a:pPr algn="ctr"/>
            <a:r>
              <a:rPr lang="en-US" altLang="ko-KR" dirty="0" smtClean="0"/>
              <a:t>(</a:t>
            </a:r>
            <a:r>
              <a:rPr lang="ko-KR" altLang="en-US" dirty="0" err="1" smtClean="0"/>
              <a:t>케겔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골반저근</a:t>
            </a:r>
            <a:r>
              <a:rPr lang="ko-KR" altLang="en-US" dirty="0" smtClean="0"/>
              <a:t> 강화 운동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1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2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24" name="그룹 23"/>
          <p:cNvGrpSpPr/>
          <p:nvPr/>
        </p:nvGrpSpPr>
        <p:grpSpPr>
          <a:xfrm>
            <a:off x="125613" y="1134852"/>
            <a:ext cx="8892773" cy="4211986"/>
            <a:chOff x="71724" y="927697"/>
            <a:chExt cx="8892773" cy="4211986"/>
          </a:xfrm>
        </p:grpSpPr>
        <p:pic>
          <p:nvPicPr>
            <p:cNvPr id="2053" name="_x146442104" descr="EMB00004bf021bd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30" t="37076" r="23453" b="17693"/>
            <a:stretch>
              <a:fillRect/>
            </a:stretch>
          </p:blipFill>
          <p:spPr bwMode="auto">
            <a:xfrm>
              <a:off x="5363899" y="927697"/>
              <a:ext cx="3600598" cy="1979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5" name="_x146886112" descr="EMB00004bf021c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64" t="35437" r="25217" b="16579"/>
            <a:stretch>
              <a:fillRect/>
            </a:stretch>
          </p:blipFill>
          <p:spPr bwMode="auto">
            <a:xfrm>
              <a:off x="5410373" y="2994171"/>
              <a:ext cx="3554123" cy="2145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7" name="_x147653992" descr="EMB00004bf021c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30" t="29164" r="23979" b="26300"/>
            <a:stretch>
              <a:fillRect/>
            </a:stretch>
          </p:blipFill>
          <p:spPr bwMode="auto">
            <a:xfrm>
              <a:off x="71724" y="963200"/>
              <a:ext cx="2556062" cy="1944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9" name="_x146444744" descr="EMB00004bf021c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64" t="35751" r="23979" b="17206"/>
            <a:stretch>
              <a:fillRect/>
            </a:stretch>
          </p:blipFill>
          <p:spPr bwMode="auto">
            <a:xfrm>
              <a:off x="2717506" y="963200"/>
              <a:ext cx="2423316" cy="19442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1" name="_x145715736" descr="EMB00004bf021ca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59" t="38799" r="23805" b="12677"/>
            <a:stretch>
              <a:fillRect/>
            </a:stretch>
          </p:blipFill>
          <p:spPr bwMode="auto">
            <a:xfrm>
              <a:off x="2717506" y="2994171"/>
              <a:ext cx="2423316" cy="2145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3" name="_x148665168" descr="EMB00004bf021d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66" t="45384" r="58736" b="29366"/>
            <a:stretch>
              <a:fillRect/>
            </a:stretch>
          </p:blipFill>
          <p:spPr bwMode="auto">
            <a:xfrm>
              <a:off x="104997" y="2994171"/>
              <a:ext cx="2522788" cy="2145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8442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0" y="611719"/>
            <a:ext cx="9148902" cy="5775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4917" y="-11866"/>
            <a:ext cx="6040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spc="-300" dirty="0">
                <a:solidFill>
                  <a:schemeClr val="tx2"/>
                </a:solidFill>
                <a:latin typeface="+mn-ea"/>
              </a:rPr>
              <a:t>9</a:t>
            </a:r>
            <a:r>
              <a:rPr lang="en-US" altLang="ko-KR" sz="3600" spc="-300" dirty="0" smtClean="0">
                <a:solidFill>
                  <a:schemeClr val="tx2"/>
                </a:solidFill>
                <a:latin typeface="+mn-ea"/>
              </a:rPr>
              <a:t>. </a:t>
            </a:r>
            <a:r>
              <a:rPr lang="ko-KR" altLang="en-US" sz="3600" spc="-300" dirty="0" smtClean="0">
                <a:solidFill>
                  <a:schemeClr val="tx2"/>
                </a:solidFill>
                <a:latin typeface="+mn-ea"/>
              </a:rPr>
              <a:t>일상 생활</a:t>
            </a:r>
            <a:r>
              <a:rPr lang="en-US" altLang="ko-KR" sz="3600" spc="-300" dirty="0" smtClean="0">
                <a:solidFill>
                  <a:schemeClr val="tx2"/>
                </a:solidFill>
                <a:latin typeface="+mn-ea"/>
              </a:rPr>
              <a:t> </a:t>
            </a:r>
            <a:endParaRPr lang="ko-KR" altLang="en-US" sz="3600" spc="-300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2" name="그룹 1"/>
          <p:cNvGrpSpPr/>
          <p:nvPr/>
        </p:nvGrpSpPr>
        <p:grpSpPr>
          <a:xfrm>
            <a:off x="4478241" y="6387503"/>
            <a:ext cx="5094758" cy="461665"/>
            <a:chOff x="4478241" y="6387503"/>
            <a:chExt cx="5094758" cy="461665"/>
          </a:xfrm>
        </p:grpSpPr>
        <p:sp>
          <p:nvSpPr>
            <p:cNvPr id="23" name="TextBox 27"/>
            <p:cNvSpPr txBox="1"/>
            <p:nvPr/>
          </p:nvSpPr>
          <p:spPr>
            <a:xfrm>
              <a:off x="5028620" y="6387503"/>
              <a:ext cx="45443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2400" dirty="0" smtClean="0">
                  <a:solidFill>
                    <a:schemeClr val="bg1"/>
                  </a:solidFill>
                  <a:latin typeface="+mn-ea"/>
                </a:rPr>
                <a:t>가장큰사랑노인주간보호센터</a:t>
              </a:r>
              <a:endParaRPr lang="ko-KR" altLang="en-US" sz="2400" b="1" dirty="0">
                <a:solidFill>
                  <a:schemeClr val="bg1"/>
                </a:solidFill>
                <a:latin typeface="+mn-ea"/>
              </a:endParaRPr>
            </a:p>
          </p:txBody>
        </p:sp>
        <p:pic>
          <p:nvPicPr>
            <p:cNvPr id="1025" name="_x148083472" descr="EMB000027a0156a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583"/>
            <a:stretch/>
          </p:blipFill>
          <p:spPr bwMode="auto">
            <a:xfrm>
              <a:off x="4478241" y="6417583"/>
              <a:ext cx="550379" cy="40879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</p:grpSp>
      <p:graphicFrame>
        <p:nvGraphicFramePr>
          <p:cNvPr id="6" name="다이어그램 5"/>
          <p:cNvGraphicFramePr/>
          <p:nvPr>
            <p:extLst>
              <p:ext uri="{D42A27DB-BD31-4B8C-83A1-F6EECF244321}">
                <p14:modId xmlns:p14="http://schemas.microsoft.com/office/powerpoint/2010/main" val="1768761368"/>
              </p:ext>
            </p:extLst>
          </p:nvPr>
        </p:nvGraphicFramePr>
        <p:xfrm>
          <a:off x="16768" y="836712"/>
          <a:ext cx="6096000" cy="1431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182214" y="3717032"/>
            <a:ext cx="91120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pc="-300" dirty="0" smtClean="0">
                <a:latin typeface="+mn-ea"/>
              </a:rPr>
              <a:t>내 </a:t>
            </a:r>
            <a:r>
              <a:rPr lang="ko-KR" altLang="en-US" spc="-300" dirty="0">
                <a:latin typeface="+mn-ea"/>
              </a:rPr>
              <a:t> </a:t>
            </a:r>
            <a:r>
              <a:rPr lang="ko-KR" altLang="en-US" spc="-300" dirty="0" smtClean="0">
                <a:latin typeface="+mn-ea"/>
              </a:rPr>
              <a:t>  용  </a:t>
            </a:r>
            <a:r>
              <a:rPr lang="en-US" altLang="ko-KR" spc="-300" dirty="0" smtClean="0">
                <a:latin typeface="+mn-ea"/>
              </a:rPr>
              <a:t>:</a:t>
            </a:r>
            <a:r>
              <a:rPr lang="en-US" altLang="ko-KR" dirty="0" smtClean="0"/>
              <a:t>. </a:t>
            </a:r>
            <a:r>
              <a:rPr lang="ko-KR" altLang="en-US" dirty="0" smtClean="0"/>
              <a:t>입소자 어르신 중 보호자의 관리가 되지 않음으로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          </a:t>
            </a:r>
            <a:r>
              <a:rPr lang="ko-KR" altLang="en-US" dirty="0" smtClean="0"/>
              <a:t>냄새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잔뇨감</a:t>
            </a:r>
            <a:r>
              <a:rPr lang="ko-KR" altLang="en-US" dirty="0" err="1"/>
              <a:t>등</a:t>
            </a:r>
            <a:r>
              <a:rPr lang="ko-KR" altLang="en-US" dirty="0" smtClean="0"/>
              <a:t> 복합적인 증상으로 심리적 불안감</a:t>
            </a:r>
            <a:r>
              <a:rPr lang="en-US" altLang="ko-KR" dirty="0" smtClean="0"/>
              <a:t>,</a:t>
            </a:r>
            <a:r>
              <a:rPr lang="ko-KR" altLang="en-US" dirty="0" smtClean="0"/>
              <a:t> 일상생활 불편</a:t>
            </a:r>
            <a:r>
              <a:rPr lang="en-US" altLang="ko-KR" dirty="0" smtClean="0"/>
              <a:t>.</a:t>
            </a:r>
          </a:p>
          <a:p>
            <a:r>
              <a:rPr lang="en-US" altLang="ko-KR" dirty="0"/>
              <a:t> </a:t>
            </a:r>
            <a:r>
              <a:rPr lang="en-US" altLang="ko-KR" dirty="0" smtClean="0"/>
              <a:t>         </a:t>
            </a:r>
            <a:r>
              <a:rPr lang="ko-KR" altLang="en-US" dirty="0" smtClean="0"/>
              <a:t>팬티 안 쪽에 수시로</a:t>
            </a:r>
            <a:r>
              <a:rPr lang="en-US" altLang="ko-KR" dirty="0" smtClean="0"/>
              <a:t> </a:t>
            </a:r>
            <a:r>
              <a:rPr lang="ko-KR" altLang="en-US" dirty="0" smtClean="0"/>
              <a:t>화장지를 대고 생활하고 계심</a:t>
            </a:r>
            <a:r>
              <a:rPr lang="en-US" altLang="ko-KR" dirty="0" smtClean="0"/>
              <a:t>.</a:t>
            </a:r>
            <a:br>
              <a:rPr lang="en-US" altLang="ko-KR" dirty="0" smtClean="0"/>
            </a:br>
            <a:r>
              <a:rPr lang="en-US" altLang="ko-KR" dirty="0" smtClean="0"/>
              <a:t>          </a:t>
            </a:r>
            <a:endParaRPr lang="en-US" altLang="ko-KR" dirty="0"/>
          </a:p>
          <a:p>
            <a:r>
              <a:rPr lang="ko-KR" altLang="en-US" b="1" dirty="0" smtClean="0"/>
              <a:t>청결 관리 </a:t>
            </a:r>
            <a:endParaRPr lang="en-US" altLang="ko-KR" b="1" dirty="0"/>
          </a:p>
          <a:p>
            <a:r>
              <a:rPr lang="ko-KR" altLang="en-US" dirty="0" smtClean="0"/>
              <a:t>상담 및 보호자 </a:t>
            </a:r>
            <a:r>
              <a:rPr lang="ko-KR" altLang="en-US" dirty="0" err="1" smtClean="0"/>
              <a:t>협력하에</a:t>
            </a:r>
            <a:r>
              <a:rPr lang="ko-KR" altLang="en-US" dirty="0" smtClean="0"/>
              <a:t> 청결한 위생관리</a:t>
            </a:r>
            <a:r>
              <a:rPr lang="en-US" altLang="ko-KR" dirty="0" smtClean="0"/>
              <a:t> </a:t>
            </a:r>
            <a:r>
              <a:rPr lang="ko-KR" altLang="en-US" dirty="0" smtClean="0"/>
              <a:t>센터 집에서 생활 시 </a:t>
            </a:r>
            <a:r>
              <a:rPr lang="ko-KR" altLang="en-US" dirty="0" err="1" smtClean="0"/>
              <a:t>요실금</a:t>
            </a:r>
            <a:r>
              <a:rPr lang="ko-KR" altLang="en-US" dirty="0" smtClean="0"/>
              <a:t> 팬티</a:t>
            </a:r>
            <a:r>
              <a:rPr lang="en-US" altLang="ko-KR" dirty="0" smtClean="0"/>
              <a:t>, </a:t>
            </a:r>
            <a:br>
              <a:rPr lang="en-US" altLang="ko-KR" dirty="0" smtClean="0"/>
            </a:br>
            <a:r>
              <a:rPr lang="ko-KR" altLang="en-US" dirty="0" err="1" smtClean="0"/>
              <a:t>팬티라이너</a:t>
            </a:r>
            <a:r>
              <a:rPr lang="ko-KR" altLang="en-US" dirty="0" smtClean="0"/>
              <a:t> 사용 할 수 있도록 함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집에서 청결 관리가 되지 않으시는 경우 목욕</a:t>
            </a:r>
            <a:r>
              <a:rPr lang="en-US" altLang="ko-KR" dirty="0" smtClean="0"/>
              <a:t>, </a:t>
            </a:r>
            <a:r>
              <a:rPr lang="ko-KR" altLang="en-US" dirty="0" smtClean="0"/>
              <a:t>겉옷</a:t>
            </a:r>
            <a:r>
              <a:rPr lang="en-US" altLang="ko-KR" dirty="0" smtClean="0"/>
              <a:t>, </a:t>
            </a:r>
            <a:r>
              <a:rPr lang="ko-KR" altLang="en-US" dirty="0" smtClean="0"/>
              <a:t>팬티 갈아 입혀 드릴 수 있도록 함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소변 냄새 감소</a:t>
            </a:r>
            <a:r>
              <a:rPr lang="en-US" altLang="ko-KR" dirty="0"/>
              <a:t>.</a:t>
            </a:r>
            <a:endParaRPr lang="en-US" altLang="ko-KR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3" t="27547" r="29775" b="27031"/>
          <a:stretch/>
        </p:blipFill>
        <p:spPr bwMode="auto">
          <a:xfrm>
            <a:off x="5364088" y="654940"/>
            <a:ext cx="3658117" cy="30620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307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0" y="611719"/>
            <a:ext cx="9148902" cy="5775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4917" y="-11866"/>
            <a:ext cx="6040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spc="-300" dirty="0" smtClean="0">
                <a:solidFill>
                  <a:schemeClr val="tx2"/>
                </a:solidFill>
                <a:latin typeface="+mn-ea"/>
              </a:rPr>
              <a:t>10. </a:t>
            </a:r>
            <a:r>
              <a:rPr lang="ko-KR" altLang="en-US" sz="3600" spc="-300" dirty="0" smtClean="0">
                <a:solidFill>
                  <a:schemeClr val="tx2"/>
                </a:solidFill>
                <a:latin typeface="+mn-ea"/>
              </a:rPr>
              <a:t>일상 생활</a:t>
            </a:r>
            <a:r>
              <a:rPr lang="en-US" altLang="ko-KR" sz="3600" spc="-300" dirty="0" smtClean="0">
                <a:solidFill>
                  <a:schemeClr val="tx2"/>
                </a:solidFill>
                <a:latin typeface="+mn-ea"/>
              </a:rPr>
              <a:t> </a:t>
            </a:r>
            <a:endParaRPr lang="ko-KR" altLang="en-US" sz="3600" spc="-300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2" name="그룹 1"/>
          <p:cNvGrpSpPr/>
          <p:nvPr/>
        </p:nvGrpSpPr>
        <p:grpSpPr>
          <a:xfrm>
            <a:off x="4478241" y="6387503"/>
            <a:ext cx="5094758" cy="461665"/>
            <a:chOff x="4478241" y="6387503"/>
            <a:chExt cx="5094758" cy="461665"/>
          </a:xfrm>
        </p:grpSpPr>
        <p:sp>
          <p:nvSpPr>
            <p:cNvPr id="23" name="TextBox 27"/>
            <p:cNvSpPr txBox="1"/>
            <p:nvPr/>
          </p:nvSpPr>
          <p:spPr>
            <a:xfrm>
              <a:off x="5028620" y="6387503"/>
              <a:ext cx="45443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2400" dirty="0" smtClean="0">
                  <a:solidFill>
                    <a:schemeClr val="bg1"/>
                  </a:solidFill>
                  <a:latin typeface="+mn-ea"/>
                </a:rPr>
                <a:t>가장큰사랑노인주간보호센터</a:t>
              </a:r>
              <a:endParaRPr lang="ko-KR" altLang="en-US" sz="2400" b="1" dirty="0">
                <a:solidFill>
                  <a:schemeClr val="bg1"/>
                </a:solidFill>
                <a:latin typeface="+mn-ea"/>
              </a:endParaRPr>
            </a:p>
          </p:txBody>
        </p:sp>
        <p:pic>
          <p:nvPicPr>
            <p:cNvPr id="1025" name="_x148083472" descr="EMB000027a0156a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583"/>
            <a:stretch/>
          </p:blipFill>
          <p:spPr bwMode="auto">
            <a:xfrm>
              <a:off x="4478241" y="6417583"/>
              <a:ext cx="550379" cy="40879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</p:grpSp>
      <p:graphicFrame>
        <p:nvGraphicFramePr>
          <p:cNvPr id="6" name="다이어그램 5"/>
          <p:cNvGraphicFramePr/>
          <p:nvPr>
            <p:extLst>
              <p:ext uri="{D42A27DB-BD31-4B8C-83A1-F6EECF244321}">
                <p14:modId xmlns:p14="http://schemas.microsoft.com/office/powerpoint/2010/main" val="1504549923"/>
              </p:ext>
            </p:extLst>
          </p:nvPr>
        </p:nvGraphicFramePr>
        <p:xfrm>
          <a:off x="107504" y="764704"/>
          <a:ext cx="5938209" cy="18636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4917" y="2924944"/>
            <a:ext cx="900100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pc="-300" dirty="0" smtClean="0">
                <a:latin typeface="+mn-ea"/>
              </a:rPr>
              <a:t>내   용  </a:t>
            </a:r>
            <a:r>
              <a:rPr lang="en-US" altLang="ko-KR" spc="-300" dirty="0" smtClean="0">
                <a:latin typeface="+mn-ea"/>
              </a:rPr>
              <a:t>:</a:t>
            </a:r>
            <a:r>
              <a:rPr lang="en-US" altLang="ko-KR" dirty="0" smtClean="0"/>
              <a:t>. 1. </a:t>
            </a:r>
            <a:r>
              <a:rPr lang="ko-KR" altLang="en-US" dirty="0" smtClean="0"/>
              <a:t>개인 물병을 사용</a:t>
            </a:r>
            <a:r>
              <a:rPr lang="en-US" altLang="ko-KR" dirty="0" smtClean="0"/>
              <a:t>,</a:t>
            </a:r>
            <a:r>
              <a:rPr lang="ko-KR" altLang="en-US" dirty="0" smtClean="0"/>
              <a:t> 규칙적인 시간 수분섭취 도움</a:t>
            </a:r>
            <a:endParaRPr lang="en-US" altLang="ko-KR" dirty="0" smtClean="0"/>
          </a:p>
          <a:p>
            <a:r>
              <a:rPr lang="en-US" altLang="ko-KR" sz="1600" dirty="0"/>
              <a:t> </a:t>
            </a:r>
            <a:r>
              <a:rPr lang="en-US" altLang="ko-KR" sz="1600" dirty="0" smtClean="0"/>
              <a:t>             (</a:t>
            </a:r>
            <a:r>
              <a:rPr lang="ko-KR" altLang="en-US" sz="1600" dirty="0" smtClean="0"/>
              <a:t>개인물병 </a:t>
            </a:r>
            <a:r>
              <a:rPr lang="en-US" altLang="ko-KR" sz="1600" dirty="0" smtClean="0"/>
              <a:t>– 500ml, </a:t>
            </a:r>
            <a:r>
              <a:rPr lang="ko-KR" altLang="en-US" sz="1600" dirty="0" smtClean="0"/>
              <a:t>빨대물병 </a:t>
            </a:r>
            <a:r>
              <a:rPr lang="en-US" altLang="ko-KR" sz="1600" dirty="0" smtClean="0"/>
              <a:t>2</a:t>
            </a:r>
            <a:r>
              <a:rPr lang="ko-KR" altLang="en-US" sz="1600" dirty="0" smtClean="0"/>
              <a:t>개  일일 보리차 </a:t>
            </a:r>
            <a:r>
              <a:rPr lang="en-US" altLang="ko-KR" sz="1600" dirty="0" smtClean="0"/>
              <a:t>2</a:t>
            </a:r>
            <a:r>
              <a:rPr lang="ko-KR" altLang="en-US" sz="1600" dirty="0" smtClean="0"/>
              <a:t>회 끓이기</a:t>
            </a:r>
            <a:r>
              <a:rPr lang="en-US" altLang="ko-KR" sz="1600" dirty="0" smtClean="0"/>
              <a:t>,</a:t>
            </a:r>
            <a:r>
              <a:rPr lang="ko-KR" altLang="en-US" sz="1600" dirty="0" smtClean="0"/>
              <a:t> </a:t>
            </a:r>
            <a:r>
              <a:rPr lang="en-US" altLang="ko-KR" sz="1600" dirty="0" smtClean="0"/>
              <a:t>2</a:t>
            </a:r>
            <a:r>
              <a:rPr lang="ko-KR" altLang="en-US" sz="1600" dirty="0" smtClean="0"/>
              <a:t>회 소독</a:t>
            </a:r>
            <a:r>
              <a:rPr lang="en-US" altLang="ko-KR" sz="1600" dirty="0" smtClean="0"/>
              <a:t>) </a:t>
            </a:r>
          </a:p>
          <a:p>
            <a:endParaRPr lang="en-US" altLang="ko-KR" sz="1600" dirty="0" smtClean="0"/>
          </a:p>
          <a:p>
            <a:r>
              <a:rPr lang="en-US" altLang="ko-KR" dirty="0" smtClean="0"/>
              <a:t>          2. </a:t>
            </a:r>
            <a:r>
              <a:rPr lang="ko-KR" altLang="en-US" dirty="0" err="1" smtClean="0"/>
              <a:t>요실금</a:t>
            </a:r>
            <a:r>
              <a:rPr lang="ko-KR" altLang="en-US" dirty="0" smtClean="0"/>
              <a:t> 증상으로 인한 심리적 불안감 해소를 위한 수시 교육 진행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en-US" altLang="ko-KR" dirty="0" smtClean="0"/>
              <a:t>          3. </a:t>
            </a:r>
            <a:r>
              <a:rPr lang="ko-KR" altLang="en-US" dirty="0" smtClean="0"/>
              <a:t>수분 섭취를 거부 하시는 어르신 물 섭취 도움 드리기</a:t>
            </a:r>
            <a:endParaRPr lang="en-US" altLang="ko-KR" dirty="0" smtClean="0"/>
          </a:p>
          <a:p>
            <a:r>
              <a:rPr lang="en-US" altLang="ko-KR" sz="1400" dirty="0" smtClean="0">
                <a:solidFill>
                  <a:srgbClr val="0000FF"/>
                </a:solidFill>
              </a:rPr>
              <a:t>(</a:t>
            </a:r>
            <a:r>
              <a:rPr lang="ko-KR" altLang="en-US" sz="1400" dirty="0" smtClean="0">
                <a:solidFill>
                  <a:srgbClr val="0000FF"/>
                </a:solidFill>
              </a:rPr>
              <a:t>한국영양학회 실시한 국민건강영양조사의 </a:t>
            </a:r>
            <a:r>
              <a:rPr lang="en-US" altLang="ko-KR" sz="1400" dirty="0" smtClean="0">
                <a:solidFill>
                  <a:srgbClr val="0000FF"/>
                </a:solidFill>
              </a:rPr>
              <a:t>65</a:t>
            </a:r>
            <a:r>
              <a:rPr lang="ko-KR" altLang="en-US" sz="1400" dirty="0" smtClean="0">
                <a:solidFill>
                  <a:srgbClr val="0000FF"/>
                </a:solidFill>
              </a:rPr>
              <a:t>세 이상 노인의 필수 수분 섭취량 여성 </a:t>
            </a:r>
            <a:r>
              <a:rPr lang="en-US" altLang="ko-KR" sz="1400" dirty="0" smtClean="0">
                <a:solidFill>
                  <a:srgbClr val="0000FF"/>
                </a:solidFill>
              </a:rPr>
              <a:t>1800ml , </a:t>
            </a:r>
            <a:r>
              <a:rPr lang="ko-KR" altLang="en-US" sz="1400" dirty="0" smtClean="0">
                <a:solidFill>
                  <a:srgbClr val="0000FF"/>
                </a:solidFill>
              </a:rPr>
              <a:t>남성 </a:t>
            </a:r>
            <a:r>
              <a:rPr lang="en-US" altLang="ko-KR" sz="1400" dirty="0" smtClean="0">
                <a:solidFill>
                  <a:srgbClr val="0000FF"/>
                </a:solidFill>
              </a:rPr>
              <a:t>2100ml)</a:t>
            </a:r>
            <a:endParaRPr lang="en-US" altLang="ko-KR" sz="1400" dirty="0">
              <a:solidFill>
                <a:srgbClr val="0000FF"/>
              </a:solidFill>
            </a:endParaRPr>
          </a:p>
          <a:p>
            <a:r>
              <a:rPr lang="en-US" altLang="ko-KR" dirty="0" smtClean="0"/>
              <a:t>       </a:t>
            </a:r>
            <a:r>
              <a:rPr lang="ko-KR" altLang="en-US" dirty="0" smtClean="0"/>
              <a:t> </a:t>
            </a:r>
            <a:endParaRPr lang="en-US" altLang="ko-KR" dirty="0" smtClean="0"/>
          </a:p>
          <a:p>
            <a:r>
              <a:rPr lang="ko-KR" altLang="en-US" spc="-300" dirty="0" smtClean="0">
                <a:latin typeface="+mn-ea"/>
              </a:rPr>
              <a:t>실   시  </a:t>
            </a:r>
            <a:r>
              <a:rPr lang="en-US" altLang="ko-KR" spc="-300" dirty="0" smtClean="0">
                <a:latin typeface="+mn-ea"/>
              </a:rPr>
              <a:t>:  </a:t>
            </a:r>
            <a:r>
              <a:rPr lang="ko-KR" altLang="en-US" spc="-300" dirty="0" smtClean="0">
                <a:latin typeface="+mn-ea"/>
              </a:rPr>
              <a:t>가장큰사랑  어르신 수분 섭취  시간</a:t>
            </a:r>
            <a:endParaRPr lang="en-US" altLang="ko-KR" spc="-300" dirty="0" smtClean="0">
              <a:latin typeface="+mn-ea"/>
            </a:endParaRPr>
          </a:p>
          <a:p>
            <a:endParaRPr lang="en-US" altLang="ko-KR" spc="-300" dirty="0">
              <a:latin typeface="+mn-ea"/>
            </a:endParaRPr>
          </a:p>
          <a:p>
            <a:r>
              <a:rPr lang="en-US" altLang="ko-KR" spc="-300" dirty="0" smtClean="0">
                <a:latin typeface="+mn-ea"/>
              </a:rPr>
              <a:t>                </a:t>
            </a:r>
            <a:r>
              <a:rPr lang="ko-KR" altLang="en-US" spc="-300" dirty="0" smtClean="0">
                <a:latin typeface="+mn-ea"/>
              </a:rPr>
              <a:t>오전 </a:t>
            </a:r>
            <a:r>
              <a:rPr lang="en-US" altLang="ko-KR" spc="-300" dirty="0" smtClean="0">
                <a:latin typeface="+mn-ea"/>
              </a:rPr>
              <a:t>8</a:t>
            </a:r>
            <a:r>
              <a:rPr lang="ko-KR" altLang="en-US" spc="-300" dirty="0" smtClean="0">
                <a:latin typeface="+mn-ea"/>
              </a:rPr>
              <a:t>시</a:t>
            </a:r>
            <a:r>
              <a:rPr lang="en-US" altLang="ko-KR" spc="-300" dirty="0" smtClean="0">
                <a:latin typeface="+mn-ea"/>
              </a:rPr>
              <a:t>40</a:t>
            </a:r>
            <a:r>
              <a:rPr lang="ko-KR" altLang="en-US" spc="-300" dirty="0" smtClean="0">
                <a:latin typeface="+mn-ea"/>
              </a:rPr>
              <a:t>분</a:t>
            </a:r>
            <a:r>
              <a:rPr lang="en-US" altLang="ko-KR" spc="-300" dirty="0">
                <a:latin typeface="+mn-ea"/>
              </a:rPr>
              <a:t> </a:t>
            </a:r>
            <a:r>
              <a:rPr lang="en-US" altLang="ko-KR" spc="-300" dirty="0" smtClean="0">
                <a:latin typeface="+mn-ea"/>
              </a:rPr>
              <a:t>/ 10</a:t>
            </a:r>
            <a:r>
              <a:rPr lang="ko-KR" altLang="en-US" spc="-300" dirty="0" smtClean="0">
                <a:latin typeface="+mn-ea"/>
              </a:rPr>
              <a:t>시</a:t>
            </a:r>
            <a:r>
              <a:rPr lang="en-US" altLang="ko-KR" spc="-300" dirty="0">
                <a:latin typeface="+mn-ea"/>
              </a:rPr>
              <a:t> </a:t>
            </a:r>
            <a:r>
              <a:rPr lang="en-US" altLang="ko-KR" spc="-300" dirty="0" smtClean="0">
                <a:latin typeface="+mn-ea"/>
              </a:rPr>
              <a:t>/  11</a:t>
            </a:r>
            <a:r>
              <a:rPr lang="ko-KR" altLang="en-US" spc="-300" dirty="0" smtClean="0">
                <a:latin typeface="+mn-ea"/>
              </a:rPr>
              <a:t>시</a:t>
            </a:r>
            <a:r>
              <a:rPr lang="en-US" altLang="ko-KR" spc="-300" dirty="0" smtClean="0">
                <a:latin typeface="+mn-ea"/>
              </a:rPr>
              <a:t>30</a:t>
            </a:r>
            <a:r>
              <a:rPr lang="ko-KR" altLang="en-US" spc="-300" dirty="0" smtClean="0">
                <a:latin typeface="+mn-ea"/>
              </a:rPr>
              <a:t>분</a:t>
            </a:r>
            <a:r>
              <a:rPr lang="en-US" altLang="ko-KR" spc="-300" dirty="0" smtClean="0">
                <a:latin typeface="+mn-ea"/>
              </a:rPr>
              <a:t> / </a:t>
            </a:r>
            <a:r>
              <a:rPr lang="ko-KR" altLang="en-US" spc="-300" dirty="0" smtClean="0">
                <a:latin typeface="+mn-ea"/>
              </a:rPr>
              <a:t>오후 </a:t>
            </a:r>
            <a:r>
              <a:rPr lang="en-US" altLang="ko-KR" spc="-300" dirty="0" smtClean="0">
                <a:latin typeface="+mn-ea"/>
              </a:rPr>
              <a:t>2</a:t>
            </a:r>
            <a:r>
              <a:rPr lang="ko-KR" altLang="en-US" spc="-300" dirty="0" smtClean="0">
                <a:latin typeface="+mn-ea"/>
              </a:rPr>
              <a:t>시</a:t>
            </a:r>
            <a:r>
              <a:rPr lang="en-US" altLang="ko-KR" spc="-300" dirty="0">
                <a:latin typeface="+mn-ea"/>
              </a:rPr>
              <a:t> </a:t>
            </a:r>
            <a:r>
              <a:rPr lang="en-US" altLang="ko-KR" spc="-300" dirty="0" smtClean="0">
                <a:latin typeface="+mn-ea"/>
              </a:rPr>
              <a:t>/  3</a:t>
            </a:r>
            <a:r>
              <a:rPr lang="ko-KR" altLang="en-US" spc="-300" dirty="0" smtClean="0">
                <a:latin typeface="+mn-ea"/>
              </a:rPr>
              <a:t>시</a:t>
            </a:r>
            <a:r>
              <a:rPr lang="en-US" altLang="ko-KR" spc="-300" dirty="0">
                <a:latin typeface="+mn-ea"/>
              </a:rPr>
              <a:t> </a:t>
            </a:r>
            <a:r>
              <a:rPr lang="en-US" altLang="ko-KR" spc="-300" dirty="0" smtClean="0">
                <a:latin typeface="+mn-ea"/>
              </a:rPr>
              <a:t>/  4</a:t>
            </a:r>
            <a:r>
              <a:rPr lang="ko-KR" altLang="en-US" spc="-300" dirty="0" smtClean="0">
                <a:latin typeface="+mn-ea"/>
              </a:rPr>
              <a:t>시</a:t>
            </a:r>
            <a:r>
              <a:rPr lang="en-US" altLang="ko-KR" spc="-300" dirty="0" smtClean="0">
                <a:latin typeface="+mn-ea"/>
              </a:rPr>
              <a:t>20</a:t>
            </a:r>
            <a:r>
              <a:rPr lang="ko-KR" altLang="en-US" spc="-300" dirty="0" smtClean="0">
                <a:latin typeface="+mn-ea"/>
              </a:rPr>
              <a:t>분  </a:t>
            </a:r>
            <a:r>
              <a:rPr lang="en-US" altLang="ko-KR" spc="-300" dirty="0" smtClean="0">
                <a:latin typeface="+mn-ea"/>
              </a:rPr>
              <a:t>-  </a:t>
            </a:r>
            <a:r>
              <a:rPr lang="ko-KR" altLang="en-US" spc="-300" dirty="0" smtClean="0">
                <a:latin typeface="+mn-ea"/>
              </a:rPr>
              <a:t>시간마다  적당 량 섭취</a:t>
            </a:r>
            <a:endParaRPr lang="en-US" altLang="ko-KR" spc="-300" dirty="0">
              <a:latin typeface="+mn-ea"/>
            </a:endParaRPr>
          </a:p>
          <a:p>
            <a:r>
              <a:rPr lang="en-US" altLang="ko-KR" sz="1600" spc="-300" dirty="0" smtClean="0">
                <a:latin typeface="+mn-ea"/>
              </a:rPr>
              <a:t>                    (</a:t>
            </a:r>
            <a:r>
              <a:rPr lang="ko-KR" altLang="en-US" sz="1600" spc="-300" dirty="0" smtClean="0">
                <a:latin typeface="+mn-ea"/>
              </a:rPr>
              <a:t>수시로 수분 섭취 할 수 있는 공간 마련  </a:t>
            </a:r>
            <a:r>
              <a:rPr lang="en-US" altLang="ko-KR" sz="1600" spc="-300" dirty="0" smtClean="0">
                <a:latin typeface="+mn-ea"/>
              </a:rPr>
              <a:t>1</a:t>
            </a:r>
            <a:r>
              <a:rPr lang="ko-KR" altLang="en-US" sz="1600" spc="-300" dirty="0">
                <a:latin typeface="+mn-ea"/>
              </a:rPr>
              <a:t> </a:t>
            </a:r>
            <a:r>
              <a:rPr lang="ko-KR" altLang="en-US" sz="1600" spc="-300" dirty="0" smtClean="0">
                <a:latin typeface="+mn-ea"/>
              </a:rPr>
              <a:t>생활 실</a:t>
            </a:r>
            <a:r>
              <a:rPr lang="en-US" altLang="ko-KR" sz="1600" spc="-300" dirty="0" smtClean="0">
                <a:latin typeface="+mn-ea"/>
              </a:rPr>
              <a:t>,  </a:t>
            </a:r>
            <a:r>
              <a:rPr lang="ko-KR" altLang="en-US" sz="1600" spc="-300" dirty="0" smtClean="0">
                <a:latin typeface="+mn-ea"/>
              </a:rPr>
              <a:t>복도 정수기 사용  </a:t>
            </a:r>
            <a:r>
              <a:rPr lang="en-US" altLang="ko-KR" sz="1600" spc="-300" dirty="0" smtClean="0">
                <a:latin typeface="+mn-ea"/>
              </a:rPr>
              <a:t>- </a:t>
            </a:r>
            <a:r>
              <a:rPr lang="ko-KR" altLang="en-US" sz="1600" spc="-300" dirty="0" smtClean="0">
                <a:latin typeface="+mn-ea"/>
              </a:rPr>
              <a:t>일회용 종이컵</a:t>
            </a:r>
            <a:r>
              <a:rPr lang="en-US" altLang="ko-KR" sz="1600" spc="-300" dirty="0" smtClean="0">
                <a:latin typeface="+mn-ea"/>
              </a:rPr>
              <a:t>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1" t="26467" r="17065" b="27181"/>
          <a:stretch/>
        </p:blipFill>
        <p:spPr bwMode="auto">
          <a:xfrm>
            <a:off x="6071321" y="712141"/>
            <a:ext cx="3054887" cy="22904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307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0" y="611719"/>
            <a:ext cx="9148902" cy="5775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4917" y="-11866"/>
            <a:ext cx="6040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spc="-300" dirty="0" smtClean="0">
                <a:solidFill>
                  <a:schemeClr val="tx2"/>
                </a:solidFill>
                <a:latin typeface="+mn-ea"/>
              </a:rPr>
              <a:t>11. </a:t>
            </a:r>
            <a:r>
              <a:rPr lang="ko-KR" altLang="en-US" sz="3600" spc="-300" dirty="0" smtClean="0">
                <a:solidFill>
                  <a:schemeClr val="tx2"/>
                </a:solidFill>
                <a:latin typeface="+mn-ea"/>
              </a:rPr>
              <a:t>일상 생활</a:t>
            </a:r>
            <a:r>
              <a:rPr lang="en-US" altLang="ko-KR" sz="3600" spc="-300" dirty="0" smtClean="0">
                <a:solidFill>
                  <a:schemeClr val="tx2"/>
                </a:solidFill>
                <a:latin typeface="+mn-ea"/>
              </a:rPr>
              <a:t> </a:t>
            </a:r>
            <a:endParaRPr lang="ko-KR" altLang="en-US" sz="3600" spc="-300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2" name="그룹 1"/>
          <p:cNvGrpSpPr/>
          <p:nvPr/>
        </p:nvGrpSpPr>
        <p:grpSpPr>
          <a:xfrm>
            <a:off x="4478241" y="6387503"/>
            <a:ext cx="5094758" cy="461665"/>
            <a:chOff x="4478241" y="6387503"/>
            <a:chExt cx="5094758" cy="461665"/>
          </a:xfrm>
        </p:grpSpPr>
        <p:sp>
          <p:nvSpPr>
            <p:cNvPr id="23" name="TextBox 27"/>
            <p:cNvSpPr txBox="1"/>
            <p:nvPr/>
          </p:nvSpPr>
          <p:spPr>
            <a:xfrm>
              <a:off x="5028620" y="6387503"/>
              <a:ext cx="45443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2400" dirty="0" smtClean="0">
                  <a:solidFill>
                    <a:schemeClr val="bg1"/>
                  </a:solidFill>
                  <a:latin typeface="+mn-ea"/>
                </a:rPr>
                <a:t>가장큰사랑노인주간보호센터</a:t>
              </a:r>
              <a:endParaRPr lang="ko-KR" altLang="en-US" sz="2400" b="1" dirty="0">
                <a:solidFill>
                  <a:schemeClr val="bg1"/>
                </a:solidFill>
                <a:latin typeface="+mn-ea"/>
              </a:endParaRPr>
            </a:p>
          </p:txBody>
        </p:sp>
        <p:pic>
          <p:nvPicPr>
            <p:cNvPr id="1025" name="_x148083472" descr="EMB000027a0156a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583"/>
            <a:stretch/>
          </p:blipFill>
          <p:spPr bwMode="auto">
            <a:xfrm>
              <a:off x="4478241" y="6417583"/>
              <a:ext cx="550379" cy="40879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</p:grpSp>
      <p:graphicFrame>
        <p:nvGraphicFramePr>
          <p:cNvPr id="6" name="다이어그램 5"/>
          <p:cNvGraphicFramePr/>
          <p:nvPr>
            <p:extLst>
              <p:ext uri="{D42A27DB-BD31-4B8C-83A1-F6EECF244321}">
                <p14:modId xmlns:p14="http://schemas.microsoft.com/office/powerpoint/2010/main" val="3407862861"/>
              </p:ext>
            </p:extLst>
          </p:nvPr>
        </p:nvGraphicFramePr>
        <p:xfrm>
          <a:off x="107503" y="701207"/>
          <a:ext cx="5616625" cy="24397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235182" y="3573016"/>
            <a:ext cx="89137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pc="-300" dirty="0" smtClean="0">
                <a:latin typeface="+mn-ea"/>
              </a:rPr>
              <a:t>내     용  </a:t>
            </a:r>
            <a:r>
              <a:rPr lang="en-US" altLang="ko-KR" spc="-300" dirty="0" smtClean="0">
                <a:latin typeface="+mn-ea"/>
              </a:rPr>
              <a:t>:</a:t>
            </a:r>
            <a:r>
              <a:rPr lang="en-US" altLang="ko-KR" dirty="0" smtClean="0"/>
              <a:t>. </a:t>
            </a:r>
            <a:r>
              <a:rPr lang="ko-KR" altLang="en-US" dirty="0" smtClean="0"/>
              <a:t>입소자 어르신 센터 생활 시 커피를 조금씩 줄여 나아갈 수 있도록 </a:t>
            </a:r>
            <a:endParaRPr lang="en-US" altLang="ko-KR" dirty="0" smtClean="0"/>
          </a:p>
          <a:p>
            <a:r>
              <a:rPr lang="en-US" altLang="ko-KR" dirty="0"/>
              <a:t> </a:t>
            </a:r>
            <a:r>
              <a:rPr lang="en-US" altLang="ko-KR" dirty="0" smtClean="0"/>
              <a:t>         </a:t>
            </a:r>
            <a:r>
              <a:rPr lang="ko-KR" altLang="en-US" dirty="0" smtClean="0"/>
              <a:t>수시 교육과</a:t>
            </a:r>
            <a:r>
              <a:rPr lang="en-US" altLang="ko-KR" dirty="0"/>
              <a:t> </a:t>
            </a:r>
            <a:r>
              <a:rPr lang="ko-KR" altLang="en-US" dirty="0" smtClean="0"/>
              <a:t>대처 음료를 준비하여 드실 수 있도록 함</a:t>
            </a:r>
            <a:r>
              <a:rPr lang="en-US" altLang="ko-KR" dirty="0" smtClean="0"/>
              <a:t>.</a:t>
            </a:r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spc="-300" dirty="0" smtClean="0">
                <a:latin typeface="+mn-ea"/>
              </a:rPr>
              <a:t>실      시  </a:t>
            </a:r>
            <a:r>
              <a:rPr lang="en-US" altLang="ko-KR" spc="-300" dirty="0" smtClean="0">
                <a:latin typeface="+mn-ea"/>
              </a:rPr>
              <a:t>:  1.   </a:t>
            </a:r>
            <a:r>
              <a:rPr lang="ko-KR" altLang="en-US" spc="-300" dirty="0" smtClean="0">
                <a:latin typeface="+mn-ea"/>
              </a:rPr>
              <a:t>휴식 시간  믹스커피   대신 여러 가지  차를  준비하여  마실 </a:t>
            </a:r>
            <a:r>
              <a:rPr lang="ko-KR" altLang="en-US" spc="-300" dirty="0">
                <a:latin typeface="+mn-ea"/>
              </a:rPr>
              <a:t> </a:t>
            </a:r>
            <a:r>
              <a:rPr lang="ko-KR" altLang="en-US" spc="-300" dirty="0" smtClean="0">
                <a:latin typeface="+mn-ea"/>
              </a:rPr>
              <a:t>수  있도록   유도</a:t>
            </a:r>
            <a:endParaRPr lang="en-US" altLang="ko-KR" spc="-300" dirty="0" smtClean="0">
              <a:latin typeface="+mn-ea"/>
            </a:endParaRPr>
          </a:p>
          <a:p>
            <a:endParaRPr lang="en-US" altLang="ko-KR" spc="-300" dirty="0" smtClean="0">
              <a:latin typeface="+mn-ea"/>
            </a:endParaRPr>
          </a:p>
          <a:p>
            <a:r>
              <a:rPr lang="en-US" altLang="ko-KR" spc="-300" dirty="0">
                <a:latin typeface="+mn-ea"/>
              </a:rPr>
              <a:t> </a:t>
            </a:r>
            <a:r>
              <a:rPr lang="en-US" altLang="ko-KR" spc="-300" dirty="0" smtClean="0">
                <a:latin typeface="+mn-ea"/>
              </a:rPr>
              <a:t>                  2.  </a:t>
            </a:r>
            <a:r>
              <a:rPr lang="ko-KR" altLang="en-US" spc="-300" dirty="0" smtClean="0">
                <a:latin typeface="+mn-ea"/>
              </a:rPr>
              <a:t>어르신들과   함께  차를  마시며  담소를   나누실 수 있는 공간  마련</a:t>
            </a:r>
            <a:endParaRPr lang="en-US" altLang="ko-KR" spc="-300" dirty="0" smtClean="0">
              <a:latin typeface="+mn-ea"/>
            </a:endParaRPr>
          </a:p>
          <a:p>
            <a:r>
              <a:rPr lang="en-US" altLang="ko-KR" spc="-300" dirty="0">
                <a:latin typeface="+mn-ea"/>
              </a:rPr>
              <a:t> </a:t>
            </a:r>
            <a:r>
              <a:rPr lang="en-US" altLang="ko-KR" spc="-300" dirty="0" smtClean="0">
                <a:latin typeface="+mn-ea"/>
              </a:rPr>
              <a:t>                      (</a:t>
            </a:r>
            <a:r>
              <a:rPr lang="ko-KR" altLang="en-US" spc="-300" dirty="0" smtClean="0">
                <a:latin typeface="+mn-ea"/>
              </a:rPr>
              <a:t>커피 대처 음료 </a:t>
            </a:r>
            <a:r>
              <a:rPr lang="en-US" altLang="ko-KR" spc="-300" dirty="0" smtClean="0">
                <a:latin typeface="+mn-ea"/>
              </a:rPr>
              <a:t>:  </a:t>
            </a:r>
            <a:r>
              <a:rPr lang="ko-KR" altLang="en-US" spc="-300" dirty="0" smtClean="0">
                <a:latin typeface="+mn-ea"/>
              </a:rPr>
              <a:t>볶음 보리차</a:t>
            </a:r>
            <a:r>
              <a:rPr lang="en-US" altLang="ko-KR" spc="-300" dirty="0" smtClean="0">
                <a:latin typeface="+mn-ea"/>
              </a:rPr>
              <a:t>,  </a:t>
            </a:r>
            <a:r>
              <a:rPr lang="ko-KR" altLang="en-US" spc="-300" dirty="0" smtClean="0">
                <a:latin typeface="+mn-ea"/>
              </a:rPr>
              <a:t>매실 효소 차</a:t>
            </a:r>
            <a:r>
              <a:rPr lang="en-US" altLang="ko-KR" spc="-300" dirty="0" smtClean="0">
                <a:latin typeface="+mn-ea"/>
              </a:rPr>
              <a:t>,  </a:t>
            </a:r>
            <a:r>
              <a:rPr lang="ko-KR" altLang="en-US" spc="-300" dirty="0" smtClean="0">
                <a:latin typeface="+mn-ea"/>
              </a:rPr>
              <a:t>여러 꽃차</a:t>
            </a:r>
            <a:r>
              <a:rPr lang="en-US" altLang="ko-KR" spc="-300" dirty="0" smtClean="0">
                <a:latin typeface="+mn-ea"/>
              </a:rPr>
              <a:t>)</a:t>
            </a:r>
          </a:p>
          <a:p>
            <a:endParaRPr lang="en-US" altLang="ko-KR" spc="-300" dirty="0" smtClean="0">
              <a:latin typeface="+mn-e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1" t="14895" r="58702" b="46195"/>
          <a:stretch/>
        </p:blipFill>
        <p:spPr bwMode="auto">
          <a:xfrm>
            <a:off x="5673228" y="836712"/>
            <a:ext cx="3470772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260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-4902" y="646451"/>
            <a:ext cx="9148902" cy="57410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4917" y="-11866"/>
            <a:ext cx="6040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spc="-300" dirty="0" smtClean="0">
                <a:solidFill>
                  <a:schemeClr val="tx2"/>
                </a:solidFill>
                <a:latin typeface="+mn-ea"/>
              </a:rPr>
              <a:t>13. </a:t>
            </a:r>
            <a:r>
              <a:rPr lang="ko-KR" altLang="en-US" sz="3600" spc="-300" dirty="0" smtClean="0">
                <a:solidFill>
                  <a:schemeClr val="tx2"/>
                </a:solidFill>
                <a:latin typeface="+mn-ea"/>
              </a:rPr>
              <a:t>신체 및 인지</a:t>
            </a:r>
            <a:r>
              <a:rPr lang="en-US" altLang="ko-KR" sz="3600" spc="-300" dirty="0" smtClean="0">
                <a:solidFill>
                  <a:schemeClr val="tx2"/>
                </a:solidFill>
                <a:latin typeface="+mn-ea"/>
              </a:rPr>
              <a:t> </a:t>
            </a:r>
            <a:endParaRPr lang="ko-KR" altLang="en-US" sz="3600" spc="-300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2" name="그룹 1"/>
          <p:cNvGrpSpPr/>
          <p:nvPr/>
        </p:nvGrpSpPr>
        <p:grpSpPr>
          <a:xfrm>
            <a:off x="4478241" y="6387503"/>
            <a:ext cx="5094758" cy="461665"/>
            <a:chOff x="4478241" y="6387503"/>
            <a:chExt cx="5094758" cy="461665"/>
          </a:xfrm>
        </p:grpSpPr>
        <p:sp>
          <p:nvSpPr>
            <p:cNvPr id="23" name="TextBox 27"/>
            <p:cNvSpPr txBox="1"/>
            <p:nvPr/>
          </p:nvSpPr>
          <p:spPr>
            <a:xfrm>
              <a:off x="5028620" y="6387503"/>
              <a:ext cx="45443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2400" dirty="0" smtClean="0">
                  <a:solidFill>
                    <a:schemeClr val="bg1"/>
                  </a:solidFill>
                  <a:latin typeface="+mn-ea"/>
                </a:rPr>
                <a:t>가장큰사랑노인주간보호센터</a:t>
              </a:r>
              <a:endParaRPr lang="ko-KR" altLang="en-US" sz="2400" b="1" dirty="0">
                <a:solidFill>
                  <a:schemeClr val="bg1"/>
                </a:solidFill>
                <a:latin typeface="+mn-ea"/>
              </a:endParaRPr>
            </a:p>
          </p:txBody>
        </p:sp>
        <p:pic>
          <p:nvPicPr>
            <p:cNvPr id="1025" name="_x148083472" descr="EMB000027a0156a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583"/>
            <a:stretch/>
          </p:blipFill>
          <p:spPr bwMode="auto">
            <a:xfrm>
              <a:off x="4478241" y="6417583"/>
              <a:ext cx="550379" cy="40879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</p:grpSp>
      <p:graphicFrame>
        <p:nvGraphicFramePr>
          <p:cNvPr id="6" name="다이어그램 5"/>
          <p:cNvGraphicFramePr/>
          <p:nvPr>
            <p:extLst>
              <p:ext uri="{D42A27DB-BD31-4B8C-83A1-F6EECF244321}">
                <p14:modId xmlns:p14="http://schemas.microsoft.com/office/powerpoint/2010/main" val="1875707693"/>
              </p:ext>
            </p:extLst>
          </p:nvPr>
        </p:nvGraphicFramePr>
        <p:xfrm>
          <a:off x="107504" y="634465"/>
          <a:ext cx="6151260" cy="27191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9" t="23972" r="32844" b="24463"/>
          <a:stretch/>
        </p:blipFill>
        <p:spPr bwMode="auto">
          <a:xfrm>
            <a:off x="6300192" y="634465"/>
            <a:ext cx="2744871" cy="30705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90109" y="4005064"/>
            <a:ext cx="90364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pc="-300" dirty="0" smtClean="0">
                <a:latin typeface="+mn-ea"/>
              </a:rPr>
              <a:t>내     용  </a:t>
            </a:r>
            <a:r>
              <a:rPr lang="en-US" altLang="ko-KR" spc="-300" dirty="0" smtClean="0">
                <a:latin typeface="+mn-ea"/>
              </a:rPr>
              <a:t>:</a:t>
            </a:r>
            <a:r>
              <a:rPr lang="en-US" altLang="ko-KR" dirty="0" smtClean="0"/>
              <a:t>. </a:t>
            </a:r>
            <a:r>
              <a:rPr lang="ko-KR" altLang="en-US" dirty="0" smtClean="0"/>
              <a:t>방광압박 줄이기 위하여 체중 관리 도움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          (</a:t>
            </a:r>
            <a:r>
              <a:rPr lang="ko-KR" altLang="en-US" dirty="0" smtClean="0"/>
              <a:t>센터 생활 및 집에서 생활 시 음식 조절 건 보호자 협조 요청</a:t>
            </a:r>
            <a:r>
              <a:rPr lang="en-US" altLang="ko-KR" dirty="0" smtClean="0"/>
              <a:t>)</a:t>
            </a:r>
          </a:p>
          <a:p>
            <a:r>
              <a:rPr lang="en-US" altLang="ko-KR" dirty="0"/>
              <a:t> </a:t>
            </a:r>
            <a:r>
              <a:rPr lang="en-US" altLang="ko-KR" dirty="0" smtClean="0"/>
              <a:t>          </a:t>
            </a:r>
            <a:endParaRPr lang="en-US" altLang="ko-KR" dirty="0"/>
          </a:p>
          <a:p>
            <a:r>
              <a:rPr lang="ko-KR" altLang="en-US" spc="-300" dirty="0" smtClean="0">
                <a:latin typeface="+mn-ea"/>
              </a:rPr>
              <a:t>실      시  </a:t>
            </a:r>
            <a:r>
              <a:rPr lang="en-US" altLang="ko-KR" spc="-300" dirty="0" smtClean="0">
                <a:latin typeface="+mn-ea"/>
              </a:rPr>
              <a:t>1.  </a:t>
            </a:r>
            <a:r>
              <a:rPr lang="ko-KR" altLang="en-US" spc="-300" dirty="0" smtClean="0">
                <a:latin typeface="+mn-ea"/>
              </a:rPr>
              <a:t>체중 </a:t>
            </a:r>
            <a:r>
              <a:rPr lang="ko-KR" altLang="en-US" spc="-300" dirty="0">
                <a:latin typeface="+mn-ea"/>
              </a:rPr>
              <a:t>관리 대상자 어르신 </a:t>
            </a:r>
            <a:r>
              <a:rPr lang="en-US" altLang="ko-KR" spc="-300" dirty="0">
                <a:latin typeface="+mn-ea"/>
              </a:rPr>
              <a:t>3</a:t>
            </a:r>
            <a:r>
              <a:rPr lang="ko-KR" altLang="en-US" spc="-300" dirty="0">
                <a:latin typeface="+mn-ea"/>
              </a:rPr>
              <a:t>명 </a:t>
            </a:r>
            <a:r>
              <a:rPr lang="en-US" altLang="ko-KR" spc="-300" dirty="0">
                <a:latin typeface="+mn-ea"/>
              </a:rPr>
              <a:t>– </a:t>
            </a:r>
            <a:r>
              <a:rPr lang="ko-KR" altLang="en-US" spc="-300" dirty="0">
                <a:latin typeface="+mn-ea"/>
              </a:rPr>
              <a:t>보행운동 횟수 </a:t>
            </a:r>
            <a:r>
              <a:rPr lang="ko-KR" altLang="en-US" spc="-300" dirty="0" smtClean="0">
                <a:latin typeface="+mn-ea"/>
              </a:rPr>
              <a:t>늘리기</a:t>
            </a:r>
            <a:r>
              <a:rPr lang="en-US" altLang="ko-KR" spc="-300" dirty="0" smtClean="0">
                <a:latin typeface="+mn-ea"/>
              </a:rPr>
              <a:t> ,  </a:t>
            </a:r>
            <a:r>
              <a:rPr lang="ko-KR" altLang="en-US" spc="-300" dirty="0" smtClean="0">
                <a:latin typeface="+mn-ea"/>
              </a:rPr>
              <a:t>그   외   신체활동   적극   참여  유도</a:t>
            </a:r>
            <a:endParaRPr lang="en-US" altLang="ko-KR" spc="-300" dirty="0" smtClean="0">
              <a:latin typeface="+mn-ea"/>
            </a:endParaRPr>
          </a:p>
          <a:p>
            <a:r>
              <a:rPr lang="ko-KR" altLang="en-US" spc="-300" dirty="0" smtClean="0">
                <a:latin typeface="+mn-ea"/>
              </a:rPr>
              <a:t>                  </a:t>
            </a:r>
            <a:endParaRPr lang="en-US" altLang="ko-KR" spc="-300" dirty="0" smtClean="0">
              <a:latin typeface="+mn-ea"/>
            </a:endParaRPr>
          </a:p>
          <a:p>
            <a:r>
              <a:rPr lang="en-US" altLang="ko-KR" spc="-300" dirty="0">
                <a:latin typeface="+mn-ea"/>
              </a:rPr>
              <a:t> </a:t>
            </a:r>
            <a:r>
              <a:rPr lang="en-US" altLang="ko-KR" spc="-300" dirty="0" smtClean="0">
                <a:latin typeface="+mn-ea"/>
              </a:rPr>
              <a:t>                2.  </a:t>
            </a:r>
            <a:r>
              <a:rPr lang="ko-KR" altLang="en-US" spc="-300" dirty="0" smtClean="0">
                <a:latin typeface="+mn-ea"/>
              </a:rPr>
              <a:t>규칙적인  배뇨 시간을  정하여  화장실 이용 하실 수 있도록 함</a:t>
            </a:r>
            <a:r>
              <a:rPr lang="en-US" altLang="ko-KR" spc="-300" dirty="0" smtClean="0">
                <a:latin typeface="+mn-ea"/>
              </a:rPr>
              <a:t>.  (</a:t>
            </a:r>
            <a:r>
              <a:rPr lang="ko-KR" altLang="en-US" spc="-300" dirty="0" err="1" smtClean="0">
                <a:latin typeface="+mn-ea"/>
              </a:rPr>
              <a:t>요실금</a:t>
            </a:r>
            <a:r>
              <a:rPr lang="ko-KR" altLang="en-US" spc="-300" dirty="0" smtClean="0">
                <a:latin typeface="+mn-ea"/>
              </a:rPr>
              <a:t> 완화 도움</a:t>
            </a:r>
            <a:r>
              <a:rPr lang="en-US" altLang="ko-KR" spc="-300" dirty="0" smtClean="0">
                <a:latin typeface="+mn-ea"/>
              </a:rPr>
              <a:t>)</a:t>
            </a:r>
          </a:p>
          <a:p>
            <a:endParaRPr lang="en-US" altLang="ko-KR" spc="-300" dirty="0" smtClean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9206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-4902" y="648582"/>
            <a:ext cx="9148902" cy="5738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4916" y="-11866"/>
            <a:ext cx="8167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spc="-300" dirty="0" smtClean="0">
                <a:solidFill>
                  <a:schemeClr val="tx2"/>
                </a:solidFill>
                <a:latin typeface="+mn-ea"/>
              </a:rPr>
              <a:t>14. </a:t>
            </a:r>
            <a:r>
              <a:rPr lang="ko-KR" altLang="en-US" sz="3600" spc="-300" dirty="0" smtClean="0">
                <a:solidFill>
                  <a:schemeClr val="tx2"/>
                </a:solidFill>
                <a:latin typeface="+mn-ea"/>
              </a:rPr>
              <a:t>진행 과정 </a:t>
            </a:r>
            <a:r>
              <a:rPr lang="en-US" altLang="ko-KR" sz="3600" spc="-300" dirty="0" smtClean="0">
                <a:solidFill>
                  <a:schemeClr val="tx2"/>
                </a:solidFill>
                <a:latin typeface="+mn-ea"/>
              </a:rPr>
              <a:t>(</a:t>
            </a:r>
            <a:r>
              <a:rPr lang="ko-KR" altLang="en-US" sz="3600" spc="-300" dirty="0" smtClean="0">
                <a:solidFill>
                  <a:schemeClr val="tx2"/>
                </a:solidFill>
                <a:latin typeface="+mn-ea"/>
              </a:rPr>
              <a:t>신체 활동</a:t>
            </a:r>
            <a:r>
              <a:rPr lang="en-US" altLang="ko-KR" sz="3600" spc="-300" dirty="0" smtClean="0">
                <a:solidFill>
                  <a:schemeClr val="tx2"/>
                </a:solidFill>
                <a:latin typeface="+mn-ea"/>
              </a:rPr>
              <a:t>, </a:t>
            </a:r>
            <a:r>
              <a:rPr lang="ko-KR" altLang="en-US" sz="3600" spc="-300" dirty="0" smtClean="0">
                <a:solidFill>
                  <a:schemeClr val="tx2"/>
                </a:solidFill>
                <a:latin typeface="+mn-ea"/>
              </a:rPr>
              <a:t>일상생활</a:t>
            </a:r>
            <a:r>
              <a:rPr lang="en-US" altLang="ko-KR" sz="3600" spc="-300" dirty="0" smtClean="0">
                <a:solidFill>
                  <a:schemeClr val="tx2"/>
                </a:solidFill>
                <a:latin typeface="+mn-ea"/>
              </a:rPr>
              <a:t>)</a:t>
            </a:r>
            <a:r>
              <a:rPr lang="ko-KR" altLang="en-US" sz="3600" spc="-300" dirty="0" smtClean="0">
                <a:solidFill>
                  <a:schemeClr val="tx2"/>
                </a:solidFill>
                <a:latin typeface="+mn-ea"/>
              </a:rPr>
              <a:t> </a:t>
            </a:r>
            <a:r>
              <a:rPr lang="en-US" altLang="ko-KR" sz="3600" spc="-300" dirty="0" smtClean="0">
                <a:solidFill>
                  <a:schemeClr val="tx2"/>
                </a:solidFill>
                <a:latin typeface="+mn-ea"/>
              </a:rPr>
              <a:t> </a:t>
            </a:r>
            <a:endParaRPr lang="ko-KR" altLang="en-US" sz="3600" spc="-300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2" name="그룹 1"/>
          <p:cNvGrpSpPr/>
          <p:nvPr/>
        </p:nvGrpSpPr>
        <p:grpSpPr>
          <a:xfrm>
            <a:off x="4478241" y="6387503"/>
            <a:ext cx="5094758" cy="461665"/>
            <a:chOff x="4478241" y="6387503"/>
            <a:chExt cx="5094758" cy="461665"/>
          </a:xfrm>
        </p:grpSpPr>
        <p:sp>
          <p:nvSpPr>
            <p:cNvPr id="23" name="TextBox 27"/>
            <p:cNvSpPr txBox="1"/>
            <p:nvPr/>
          </p:nvSpPr>
          <p:spPr>
            <a:xfrm>
              <a:off x="5028620" y="6387503"/>
              <a:ext cx="45443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2400" dirty="0" smtClean="0">
                  <a:solidFill>
                    <a:schemeClr val="bg1"/>
                  </a:solidFill>
                  <a:latin typeface="+mn-ea"/>
                </a:rPr>
                <a:t>가장큰사랑노인주간보호센터</a:t>
              </a:r>
              <a:endParaRPr lang="ko-KR" altLang="en-US" sz="2400" b="1" dirty="0">
                <a:solidFill>
                  <a:schemeClr val="bg1"/>
                </a:solidFill>
                <a:latin typeface="+mn-ea"/>
              </a:endParaRPr>
            </a:p>
          </p:txBody>
        </p:sp>
        <p:pic>
          <p:nvPicPr>
            <p:cNvPr id="1025" name="_x148083472" descr="EMB000027a0156a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583"/>
            <a:stretch/>
          </p:blipFill>
          <p:spPr bwMode="auto">
            <a:xfrm>
              <a:off x="4478241" y="6417583"/>
              <a:ext cx="550379" cy="40879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</p:grp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9" name="직사각형 18"/>
          <p:cNvSpPr/>
          <p:nvPr/>
        </p:nvSpPr>
        <p:spPr>
          <a:xfrm>
            <a:off x="141718" y="5847443"/>
            <a:ext cx="4406519" cy="360040"/>
          </a:xfrm>
          <a:prstGeom prst="rect">
            <a:avLst/>
          </a:prstGeom>
          <a:ln>
            <a:solidFill>
              <a:schemeClr val="accent3">
                <a:alpha val="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    차 마시기</a:t>
            </a:r>
            <a:r>
              <a:rPr lang="en-US" altLang="ko-KR" dirty="0" smtClean="0"/>
              <a:t>, </a:t>
            </a:r>
            <a:r>
              <a:rPr lang="ko-KR" altLang="en-US" dirty="0" smtClean="0"/>
              <a:t>개인 물병</a:t>
            </a:r>
            <a:endParaRPr lang="ko-KR" altLang="en-US" dirty="0"/>
          </a:p>
        </p:txBody>
      </p:sp>
      <p:sp>
        <p:nvSpPr>
          <p:cNvPr id="20" name="직사각형 19"/>
          <p:cNvSpPr/>
          <p:nvPr/>
        </p:nvSpPr>
        <p:spPr>
          <a:xfrm>
            <a:off x="4647172" y="5847443"/>
            <a:ext cx="3913065" cy="360040"/>
          </a:xfrm>
          <a:prstGeom prst="rect">
            <a:avLst/>
          </a:prstGeom>
          <a:ln>
            <a:solidFill>
              <a:schemeClr val="accent3">
                <a:alpha val="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신체 활동</a:t>
            </a:r>
            <a:r>
              <a:rPr lang="en-US" altLang="ko-KR" dirty="0"/>
              <a:t> 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유산소</a:t>
            </a:r>
            <a:r>
              <a:rPr lang="en-US" altLang="ko-KR" dirty="0" smtClean="0"/>
              <a:t>, </a:t>
            </a:r>
            <a:r>
              <a:rPr lang="ko-KR" altLang="en-US" dirty="0" smtClean="0"/>
              <a:t>근력 운동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3" name="_x146442744" descr="EMB00004bf021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7" t="36290" r="21335" b="15558"/>
          <a:stretch>
            <a:fillRect/>
          </a:stretch>
        </p:blipFill>
        <p:spPr bwMode="auto">
          <a:xfrm>
            <a:off x="455462" y="865072"/>
            <a:ext cx="3781817" cy="227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5" name="_x148988488" descr="EMB00004bf021d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9" t="29704" r="20982" b="20161"/>
          <a:stretch>
            <a:fillRect/>
          </a:stretch>
        </p:blipFill>
        <p:spPr bwMode="auto">
          <a:xfrm>
            <a:off x="460275" y="3429000"/>
            <a:ext cx="3777004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7" name="_x148989448" descr="EMB00004bf021d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6" t="41148" r="25925" b="17386"/>
          <a:stretch>
            <a:fillRect/>
          </a:stretch>
        </p:blipFill>
        <p:spPr bwMode="auto">
          <a:xfrm>
            <a:off x="4763045" y="873686"/>
            <a:ext cx="3779010" cy="230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9" name="_x250833768" descr="EMB00004bf021d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9" t="33154" r="20982" b="17964"/>
          <a:stretch>
            <a:fillRect/>
          </a:stretch>
        </p:blipFill>
        <p:spPr bwMode="auto">
          <a:xfrm>
            <a:off x="4739908" y="3429000"/>
            <a:ext cx="3820329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37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-4902" y="648582"/>
            <a:ext cx="9148902" cy="58544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4916" y="-11866"/>
            <a:ext cx="8167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spc="-300" dirty="0" smtClean="0">
                <a:solidFill>
                  <a:schemeClr val="tx2"/>
                </a:solidFill>
                <a:latin typeface="+mn-ea"/>
              </a:rPr>
              <a:t>15. </a:t>
            </a:r>
            <a:r>
              <a:rPr lang="ko-KR" altLang="en-US" sz="3600" spc="-300" dirty="0" smtClean="0">
                <a:solidFill>
                  <a:schemeClr val="tx2"/>
                </a:solidFill>
                <a:latin typeface="+mn-ea"/>
              </a:rPr>
              <a:t>성과 </a:t>
            </a:r>
            <a:r>
              <a:rPr lang="en-US" altLang="ko-KR" sz="3600" spc="-300" dirty="0" smtClean="0">
                <a:solidFill>
                  <a:schemeClr val="tx2"/>
                </a:solidFill>
                <a:latin typeface="+mn-ea"/>
              </a:rPr>
              <a:t>- 1</a:t>
            </a:r>
            <a:r>
              <a:rPr lang="ko-KR" altLang="en-US" sz="3600" spc="-300" dirty="0" smtClean="0">
                <a:solidFill>
                  <a:schemeClr val="tx2"/>
                </a:solidFill>
                <a:latin typeface="+mn-ea"/>
              </a:rPr>
              <a:t> </a:t>
            </a:r>
            <a:r>
              <a:rPr lang="en-US" altLang="ko-KR" sz="3600" spc="-300" dirty="0" smtClean="0">
                <a:solidFill>
                  <a:schemeClr val="tx2"/>
                </a:solidFill>
                <a:latin typeface="+mn-ea"/>
              </a:rPr>
              <a:t> </a:t>
            </a:r>
            <a:endParaRPr lang="ko-KR" altLang="en-US" sz="3600" spc="-300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2" name="그룹 1"/>
          <p:cNvGrpSpPr/>
          <p:nvPr/>
        </p:nvGrpSpPr>
        <p:grpSpPr>
          <a:xfrm>
            <a:off x="4578595" y="6440737"/>
            <a:ext cx="4994404" cy="461665"/>
            <a:chOff x="4578595" y="6440737"/>
            <a:chExt cx="4994404" cy="461665"/>
          </a:xfrm>
        </p:grpSpPr>
        <p:sp>
          <p:nvSpPr>
            <p:cNvPr id="23" name="TextBox 27"/>
            <p:cNvSpPr txBox="1"/>
            <p:nvPr/>
          </p:nvSpPr>
          <p:spPr>
            <a:xfrm>
              <a:off x="5028620" y="6440737"/>
              <a:ext cx="45443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2400" dirty="0" smtClean="0">
                  <a:solidFill>
                    <a:schemeClr val="bg1"/>
                  </a:solidFill>
                  <a:latin typeface="+mn-ea"/>
                </a:rPr>
                <a:t>가장큰사랑노인주간보호센터</a:t>
              </a:r>
              <a:endParaRPr lang="ko-KR" altLang="en-US" sz="2400" b="1" dirty="0">
                <a:solidFill>
                  <a:schemeClr val="bg1"/>
                </a:solidFill>
                <a:latin typeface="+mn-ea"/>
              </a:endParaRPr>
            </a:p>
          </p:txBody>
        </p:sp>
        <p:pic>
          <p:nvPicPr>
            <p:cNvPr id="1025" name="_x148083472" descr="EMB000027a0156a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583"/>
            <a:stretch/>
          </p:blipFill>
          <p:spPr bwMode="auto">
            <a:xfrm>
              <a:off x="4578595" y="6503042"/>
              <a:ext cx="453799" cy="33705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</p:grp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0885321"/>
              </p:ext>
            </p:extLst>
          </p:nvPr>
        </p:nvGraphicFramePr>
        <p:xfrm>
          <a:off x="177061" y="800418"/>
          <a:ext cx="8784975" cy="55426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200"/>
                <a:gridCol w="3168352"/>
                <a:gridCol w="3816423"/>
              </a:tblGrid>
              <a:tr h="39966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 smtClean="0"/>
                        <a:t>구분</a:t>
                      </a:r>
                      <a:endParaRPr lang="ko-KR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 smtClean="0"/>
                        <a:t>전</a:t>
                      </a:r>
                      <a:endParaRPr lang="ko-KR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 smtClean="0"/>
                        <a:t>후</a:t>
                      </a:r>
                      <a:endParaRPr lang="ko-KR" altLang="en-US" sz="2000" dirty="0"/>
                    </a:p>
                  </a:txBody>
                  <a:tcPr/>
                </a:tc>
              </a:tr>
              <a:tr h="1700990">
                <a:tc>
                  <a:txBody>
                    <a:bodyPr/>
                    <a:lstStyle/>
                    <a:p>
                      <a:pPr algn="ctr" latinLnBrk="1"/>
                      <a:endParaRPr lang="en-US" altLang="ko-KR" sz="1600" b="0" dirty="0" smtClean="0"/>
                    </a:p>
                    <a:p>
                      <a:pPr algn="ctr" latinLnBrk="1"/>
                      <a:endParaRPr lang="en-US" altLang="ko-KR" sz="1600" b="0" dirty="0" smtClean="0"/>
                    </a:p>
                    <a:p>
                      <a:pPr algn="ctr" latinLnBrk="1"/>
                      <a:r>
                        <a:rPr lang="ko-KR" altLang="en-US" sz="1600" b="0" dirty="0" smtClean="0"/>
                        <a:t> </a:t>
                      </a:r>
                      <a:r>
                        <a:rPr lang="ko-KR" altLang="en-US" sz="1600" b="0" dirty="0" err="1" smtClean="0"/>
                        <a:t>케겔</a:t>
                      </a:r>
                      <a:r>
                        <a:rPr lang="ko-KR" altLang="en-US" sz="1600" b="0" dirty="0" smtClean="0"/>
                        <a:t> 운동</a:t>
                      </a:r>
                      <a:endParaRPr lang="ko-KR" altLang="en-US" sz="1600" b="0" dirty="0"/>
                    </a:p>
                    <a:p>
                      <a:pPr algn="ctr" latinLnBrk="1"/>
                      <a:r>
                        <a:rPr lang="ko-KR" altLang="en-US" sz="1600" b="0" dirty="0" smtClean="0"/>
                        <a:t> 시니어 </a:t>
                      </a:r>
                      <a:r>
                        <a:rPr lang="ko-KR" altLang="en-US" sz="1600" b="0" dirty="0" err="1" smtClean="0"/>
                        <a:t>필라테스</a:t>
                      </a:r>
                      <a:endParaRPr lang="en-US" altLang="ko-KR" sz="1600" b="0" dirty="0" smtClean="0"/>
                    </a:p>
                    <a:p>
                      <a:pPr algn="ctr" latinLnBrk="1"/>
                      <a:r>
                        <a:rPr lang="en-US" altLang="ko-KR" sz="1400" b="0" dirty="0" smtClean="0"/>
                        <a:t>(</a:t>
                      </a:r>
                      <a:r>
                        <a:rPr lang="ko-KR" altLang="en-US" sz="1400" b="0" dirty="0" err="1" smtClean="0"/>
                        <a:t>골반저근</a:t>
                      </a:r>
                      <a:r>
                        <a:rPr lang="ko-KR" altLang="en-US" sz="1400" b="0" dirty="0" smtClean="0"/>
                        <a:t> 강화 운동</a:t>
                      </a:r>
                      <a:r>
                        <a:rPr lang="en-US" altLang="ko-KR" sz="1400" b="0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 latinLnBrk="1">
                        <a:buFontTx/>
                        <a:buNone/>
                      </a:pPr>
                      <a:r>
                        <a:rPr lang="en-US" altLang="ko-KR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n-US" altLang="ko-KR" sz="16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소변이 너무 급해서</a:t>
                      </a:r>
                      <a:r>
                        <a:rPr lang="ko-KR" altLang="en-US" sz="16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화장실 도</a:t>
                      </a:r>
                      <a:r>
                        <a:rPr lang="en-US" altLang="ko-KR" sz="16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US" altLang="ko-KR" sz="16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altLang="ko-KR" sz="16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ko-KR" altLang="en-US" sz="16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착</a:t>
                      </a:r>
                      <a:r>
                        <a:rPr lang="en-US" altLang="ko-KR" sz="16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6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전 실금하는 </a:t>
                      </a:r>
                      <a:r>
                        <a:rPr lang="ko-KR" alt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경우</a:t>
                      </a:r>
                      <a:endParaRPr lang="en-US" altLang="ko-KR" sz="16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 latinLnBrk="1">
                        <a:buFontTx/>
                        <a:buNone/>
                      </a:pPr>
                      <a:r>
                        <a:rPr lang="en-US" altLang="ko-KR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신체장애로 제 때 화장실에 가</a:t>
                      </a:r>
                      <a:r>
                        <a:rPr lang="en-US" altLang="ko-KR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US" altLang="ko-KR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altLang="ko-KR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ko-KR" alt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기</a:t>
                      </a:r>
                      <a:r>
                        <a:rPr lang="en-US" altLang="ko-KR" sz="16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힘들어서 실금하는 경우</a:t>
                      </a:r>
                      <a:endParaRPr lang="en-US" altLang="ko-KR" sz="16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 latinLnBrk="1">
                        <a:buFontTx/>
                        <a:buNone/>
                      </a:pPr>
                      <a:r>
                        <a:rPr lang="en-US" altLang="ko-KR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심리적 위축감</a:t>
                      </a:r>
                      <a:endParaRPr lang="en-US" altLang="ko-KR" sz="16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 latinLnBrk="1">
                        <a:buFontTx/>
                        <a:buNone/>
                      </a:pPr>
                      <a:r>
                        <a:rPr lang="en-US" altLang="ko-KR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우울감</a:t>
                      </a:r>
                      <a:r>
                        <a:rPr lang="en-US" altLang="ko-KR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ko-KR" altLang="en-US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자존감</a:t>
                      </a:r>
                      <a:r>
                        <a:rPr lang="ko-KR" alt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하락</a:t>
                      </a:r>
                      <a:endParaRPr lang="en-US" altLang="ko-KR" sz="1600" b="0" i="0" kern="1200" baseline="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 latinLnBrk="1">
                        <a:buFontTx/>
                        <a:buNone/>
                      </a:pPr>
                      <a:r>
                        <a:rPr lang="en-US" altLang="ko-KR" sz="16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1600" b="0" i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잔뇨감</a:t>
                      </a:r>
                      <a:r>
                        <a:rPr lang="ko-KR" altLang="en-US" sz="16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호소</a:t>
                      </a:r>
                      <a:endParaRPr lang="ko-KR" altLang="en-US" sz="16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 latinLnBrk="1">
                        <a:buFontTx/>
                        <a:buNone/>
                      </a:pPr>
                      <a:r>
                        <a:rPr lang="en-US" altLang="ko-KR" sz="1600" b="0" dirty="0" smtClean="0"/>
                        <a:t> - </a:t>
                      </a:r>
                      <a:r>
                        <a:rPr lang="ko-KR" altLang="en-US" sz="1600" b="0" dirty="0" smtClean="0"/>
                        <a:t>교육을 통한 운동의 </a:t>
                      </a:r>
                      <a:r>
                        <a:rPr lang="ko-KR" altLang="en-US" sz="1600" b="0" dirty="0" smtClean="0"/>
                        <a:t>중요성 인식 </a:t>
                      </a:r>
                      <a:endParaRPr lang="en-US" altLang="ko-KR" sz="1600" b="0" dirty="0" smtClean="0"/>
                    </a:p>
                    <a:p>
                      <a:pPr marL="0" indent="0" algn="l" latinLnBrk="1">
                        <a:buFontTx/>
                        <a:buNone/>
                      </a:pPr>
                      <a:r>
                        <a:rPr lang="en-US" altLang="ko-KR" sz="1600" b="0" baseline="0" dirty="0" smtClean="0"/>
                        <a:t> - </a:t>
                      </a:r>
                      <a:r>
                        <a:rPr lang="ko-KR" altLang="en-US" sz="1600" b="0" baseline="0" dirty="0" smtClean="0"/>
                        <a:t>신체 </a:t>
                      </a:r>
                      <a:r>
                        <a:rPr lang="ko-KR" altLang="en-US" sz="1600" b="0" baseline="0" dirty="0" smtClean="0"/>
                        <a:t>활동 </a:t>
                      </a:r>
                      <a:r>
                        <a:rPr lang="ko-KR" altLang="en-US" sz="1600" b="0" baseline="0" dirty="0" smtClean="0"/>
                        <a:t>적극 참여</a:t>
                      </a:r>
                      <a:endParaRPr lang="en-US" altLang="ko-KR" sz="1600" b="0" baseline="0" dirty="0" smtClean="0"/>
                    </a:p>
                    <a:p>
                      <a:pPr marL="0" indent="0" algn="l" latinLnBrk="1">
                        <a:buFontTx/>
                        <a:buNone/>
                      </a:pPr>
                      <a:r>
                        <a:rPr lang="en-US" altLang="ko-KR" sz="1600" b="0" baseline="0" dirty="0" smtClean="0"/>
                        <a:t> - </a:t>
                      </a:r>
                      <a:r>
                        <a:rPr lang="ko-KR" altLang="en-US" sz="1600" b="0" baseline="0" dirty="0" smtClean="0"/>
                        <a:t>심리적 위축 감소</a:t>
                      </a:r>
                      <a:r>
                        <a:rPr lang="en-US" altLang="ko-KR" sz="1600" b="0" baseline="0" dirty="0" smtClean="0"/>
                        <a:t>, </a:t>
                      </a:r>
                      <a:r>
                        <a:rPr lang="ko-KR" altLang="en-US" sz="1600" b="0" baseline="0" dirty="0" err="1" smtClean="0"/>
                        <a:t>자존감</a:t>
                      </a:r>
                      <a:r>
                        <a:rPr lang="ko-KR" altLang="en-US" sz="1600" b="0" baseline="0" dirty="0" smtClean="0"/>
                        <a:t> 향상</a:t>
                      </a:r>
                      <a:r>
                        <a:rPr lang="en-US" altLang="ko-KR" sz="1600" b="0" baseline="0" dirty="0" smtClean="0"/>
                        <a:t/>
                      </a:r>
                      <a:br>
                        <a:rPr lang="en-US" altLang="ko-KR" sz="1600" b="0" baseline="0" dirty="0" smtClean="0"/>
                      </a:br>
                      <a:r>
                        <a:rPr lang="en-US" altLang="ko-KR" sz="1600" b="0" baseline="0" dirty="0" smtClean="0"/>
                        <a:t>     1. </a:t>
                      </a:r>
                      <a:r>
                        <a:rPr lang="ko-KR" altLang="en-US" sz="1600" b="0" baseline="0" dirty="0" smtClean="0"/>
                        <a:t>몸이 가벼워졌다</a:t>
                      </a:r>
                      <a:endParaRPr lang="en-US" altLang="ko-KR" sz="1600" b="0" baseline="0" dirty="0" smtClean="0"/>
                    </a:p>
                    <a:p>
                      <a:pPr marL="0" indent="0" algn="l" latinLnBrk="1">
                        <a:buFontTx/>
                        <a:buNone/>
                      </a:pPr>
                      <a:r>
                        <a:rPr lang="en-US" altLang="ko-KR" sz="1600" b="0" baseline="0" dirty="0" smtClean="0"/>
                        <a:t>     2. </a:t>
                      </a:r>
                      <a:r>
                        <a:rPr lang="ko-KR" altLang="en-US" sz="1600" b="0" baseline="0" dirty="0" smtClean="0"/>
                        <a:t>건강해졌다</a:t>
                      </a:r>
                      <a:endParaRPr lang="en-US" altLang="ko-KR" sz="1600" b="0" baseline="0" dirty="0" smtClean="0"/>
                    </a:p>
                    <a:p>
                      <a:pPr marL="0" indent="0" algn="l" latinLnBrk="1">
                        <a:buFontTx/>
                        <a:buNone/>
                      </a:pPr>
                      <a:r>
                        <a:rPr lang="en-US" altLang="ko-KR" sz="1600" b="0" baseline="0" dirty="0" smtClean="0"/>
                        <a:t>     3. </a:t>
                      </a:r>
                      <a:r>
                        <a:rPr lang="ko-KR" altLang="en-US" sz="1600" b="0" baseline="0" dirty="0" smtClean="0"/>
                        <a:t>집에서도 </a:t>
                      </a:r>
                      <a:r>
                        <a:rPr lang="ko-KR" altLang="en-US" sz="1600" b="0" baseline="0" dirty="0" err="1" smtClean="0"/>
                        <a:t>케겔운동을</a:t>
                      </a:r>
                      <a:r>
                        <a:rPr lang="ko-KR" altLang="en-US" sz="1600" b="0" baseline="0" dirty="0" smtClean="0"/>
                        <a:t> 한다</a:t>
                      </a:r>
                      <a:r>
                        <a:rPr lang="en-US" altLang="ko-KR" sz="1600" b="0" baseline="0" dirty="0" smtClean="0"/>
                        <a:t> </a:t>
                      </a:r>
                    </a:p>
                    <a:p>
                      <a:pPr marL="0" indent="0" algn="l" latinLnBrk="1">
                        <a:buFontTx/>
                        <a:buNone/>
                      </a:pPr>
                      <a:r>
                        <a:rPr lang="en-US" altLang="ko-KR" sz="1600" b="0" baseline="0" dirty="0" smtClean="0"/>
                        <a:t>     4. </a:t>
                      </a:r>
                      <a:r>
                        <a:rPr lang="ko-KR" altLang="en-US" sz="1600" b="0" baseline="0" dirty="0" smtClean="0"/>
                        <a:t>배뇨 전 후 </a:t>
                      </a:r>
                      <a:r>
                        <a:rPr lang="ko-KR" altLang="en-US" sz="1600" b="0" baseline="0" dirty="0" err="1" smtClean="0"/>
                        <a:t>잔뇨감</a:t>
                      </a:r>
                      <a:r>
                        <a:rPr lang="ko-KR" altLang="en-US" sz="1600" b="0" baseline="0" dirty="0" smtClean="0"/>
                        <a:t> 호소 </a:t>
                      </a:r>
                      <a:r>
                        <a:rPr lang="ko-KR" altLang="en-US" sz="1600" b="0" baseline="0" dirty="0" smtClean="0"/>
                        <a:t>감소</a:t>
                      </a:r>
                      <a:endParaRPr lang="en-US" altLang="ko-KR" sz="1600" b="0" baseline="0" dirty="0" smtClean="0"/>
                    </a:p>
                  </a:txBody>
                  <a:tcPr/>
                </a:tc>
              </a:tr>
              <a:tr h="1302513">
                <a:tc>
                  <a:txBody>
                    <a:bodyPr/>
                    <a:lstStyle/>
                    <a:p>
                      <a:pPr algn="ctr" latinLnBrk="1"/>
                      <a:endParaRPr lang="en-US" altLang="ko-KR" sz="1600" b="0" dirty="0" smtClean="0"/>
                    </a:p>
                    <a:p>
                      <a:pPr algn="ctr" latinLnBrk="1"/>
                      <a:r>
                        <a:rPr lang="ko-KR" altLang="en-US" sz="1600" b="0" dirty="0" smtClean="0"/>
                        <a:t> 집중 </a:t>
                      </a:r>
                      <a:r>
                        <a:rPr lang="ko-KR" altLang="en-US" sz="1600" b="0" dirty="0" err="1" smtClean="0"/>
                        <a:t>케겔</a:t>
                      </a:r>
                      <a:r>
                        <a:rPr lang="ko-KR" altLang="en-US" sz="1600" b="0" dirty="0" smtClean="0"/>
                        <a:t> </a:t>
                      </a:r>
                      <a:endParaRPr lang="en-US" altLang="ko-KR" sz="1600" b="0" dirty="0" smtClean="0"/>
                    </a:p>
                    <a:p>
                      <a:pPr algn="ctr" latinLnBrk="1"/>
                      <a:r>
                        <a:rPr lang="ko-KR" altLang="en-US" sz="1600" b="0" dirty="0" smtClean="0"/>
                        <a:t>운동 반</a:t>
                      </a:r>
                      <a:endParaRPr lang="en-US" altLang="ko-KR" sz="16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 latinLnBrk="1">
                        <a:buFontTx/>
                        <a:buNone/>
                      </a:pPr>
                      <a:r>
                        <a:rPr lang="en-US" altLang="ko-KR" sz="1600" b="0" dirty="0" smtClean="0"/>
                        <a:t>- </a:t>
                      </a:r>
                      <a:r>
                        <a:rPr lang="ko-KR" altLang="en-US" sz="1600" b="0" dirty="0" err="1" smtClean="0"/>
                        <a:t>요실금</a:t>
                      </a:r>
                      <a:r>
                        <a:rPr lang="ko-KR" altLang="en-US" sz="1600" b="0" dirty="0" smtClean="0"/>
                        <a:t> 초기 증상 어르신들의</a:t>
                      </a:r>
                      <a:r>
                        <a:rPr lang="en-US" altLang="ko-KR" sz="1600" b="0" dirty="0" smtClean="0"/>
                        <a:t/>
                      </a:r>
                      <a:br>
                        <a:rPr lang="en-US" altLang="ko-KR" sz="1600" b="0" dirty="0" smtClean="0"/>
                      </a:br>
                      <a:r>
                        <a:rPr lang="en-US" altLang="ko-KR" sz="1600" b="0" dirty="0" smtClean="0"/>
                        <a:t> </a:t>
                      </a:r>
                      <a:r>
                        <a:rPr lang="ko-KR" altLang="en-US" sz="1600" b="0" dirty="0" smtClean="0"/>
                        <a:t> 악화 예방</a:t>
                      </a:r>
                      <a:endParaRPr lang="en-US" altLang="ko-KR" sz="1600" b="0" dirty="0" smtClean="0"/>
                    </a:p>
                    <a:p>
                      <a:pPr marL="0" indent="0" algn="l" latinLnBrk="1">
                        <a:buFontTx/>
                        <a:buNone/>
                      </a:pPr>
                      <a:r>
                        <a:rPr lang="en-US" altLang="ko-KR" sz="1600" b="0" dirty="0" smtClean="0"/>
                        <a:t>- </a:t>
                      </a:r>
                      <a:r>
                        <a:rPr lang="ko-KR" altLang="en-US" sz="1600" b="0" dirty="0" err="1" smtClean="0"/>
                        <a:t>요실금이</a:t>
                      </a:r>
                      <a:r>
                        <a:rPr lang="ko-KR" altLang="en-US" sz="1600" b="0" dirty="0" smtClean="0"/>
                        <a:t> 악화 될 우려로 인해</a:t>
                      </a:r>
                      <a:r>
                        <a:rPr lang="en-US" altLang="ko-KR" sz="1600" b="0" dirty="0" smtClean="0"/>
                        <a:t/>
                      </a:r>
                      <a:br>
                        <a:rPr lang="en-US" altLang="ko-KR" sz="1600" b="0" dirty="0" smtClean="0"/>
                      </a:br>
                      <a:r>
                        <a:rPr lang="en-US" altLang="ko-KR" sz="1600" b="0" dirty="0" smtClean="0"/>
                        <a:t> </a:t>
                      </a:r>
                      <a:r>
                        <a:rPr lang="ko-KR" altLang="en-US" sz="1600" b="0" dirty="0" smtClean="0"/>
                        <a:t> 심리적 </a:t>
                      </a:r>
                      <a:r>
                        <a:rPr lang="ko-KR" altLang="en-US" sz="1600" b="0" dirty="0" smtClean="0"/>
                        <a:t>불안함</a:t>
                      </a:r>
                      <a:endParaRPr lang="ko-KR" alt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 latinLnBrk="1">
                        <a:buFontTx/>
                        <a:buNone/>
                      </a:pPr>
                      <a:r>
                        <a:rPr lang="en-US" altLang="ko-KR" sz="1600" b="0" baseline="0" dirty="0" smtClean="0"/>
                        <a:t>- </a:t>
                      </a:r>
                      <a:r>
                        <a:rPr lang="ko-KR" altLang="en-US" sz="1600" b="0" baseline="0" dirty="0" smtClean="0"/>
                        <a:t>정확한 </a:t>
                      </a:r>
                      <a:r>
                        <a:rPr lang="ko-KR" altLang="en-US" sz="1600" b="0" baseline="0" dirty="0" err="1" smtClean="0"/>
                        <a:t>케겔</a:t>
                      </a:r>
                      <a:r>
                        <a:rPr lang="ko-KR" altLang="en-US" sz="1600" b="0" baseline="0" dirty="0" smtClean="0"/>
                        <a:t> 운동 숙지</a:t>
                      </a:r>
                      <a:r>
                        <a:rPr lang="en-US" altLang="ko-KR" sz="1600" b="0" baseline="0" dirty="0" smtClean="0"/>
                        <a:t/>
                      </a:r>
                      <a:br>
                        <a:rPr lang="en-US" altLang="ko-KR" sz="1600" b="0" baseline="0" dirty="0" smtClean="0"/>
                      </a:br>
                      <a:r>
                        <a:rPr lang="en-US" altLang="ko-KR" sz="1600" b="0" baseline="0" dirty="0" smtClean="0"/>
                        <a:t>- </a:t>
                      </a:r>
                      <a:r>
                        <a:rPr lang="ko-KR" altLang="en-US" sz="1600" b="0" baseline="0" dirty="0" smtClean="0"/>
                        <a:t>배뇨 후 </a:t>
                      </a:r>
                      <a:r>
                        <a:rPr lang="ko-KR" altLang="en-US" sz="1600" b="0" baseline="0" dirty="0" err="1" smtClean="0"/>
                        <a:t>잔뇨감</a:t>
                      </a:r>
                      <a:r>
                        <a:rPr lang="ko-KR" altLang="en-US" sz="1600" b="0" baseline="0" dirty="0" smtClean="0"/>
                        <a:t> 없음</a:t>
                      </a:r>
                      <a:r>
                        <a:rPr lang="en-US" altLang="ko-KR" sz="1600" b="0" baseline="0" dirty="0" smtClean="0"/>
                        <a:t/>
                      </a:r>
                      <a:br>
                        <a:rPr lang="en-US" altLang="ko-KR" sz="1600" b="0" baseline="0" dirty="0" smtClean="0"/>
                      </a:br>
                      <a:r>
                        <a:rPr lang="en-US" altLang="ko-KR" sz="1600" b="0" baseline="0" dirty="0" smtClean="0"/>
                        <a:t>- </a:t>
                      </a:r>
                      <a:r>
                        <a:rPr lang="ko-KR" altLang="en-US" sz="1600" b="0" baseline="0" dirty="0" smtClean="0"/>
                        <a:t>심리적 불안함 해소</a:t>
                      </a:r>
                      <a:endParaRPr lang="en-US" altLang="ko-KR" sz="1600" b="0" dirty="0" smtClean="0"/>
                    </a:p>
                  </a:txBody>
                  <a:tcPr/>
                </a:tc>
              </a:tr>
              <a:tr h="1931633">
                <a:tc>
                  <a:txBody>
                    <a:bodyPr/>
                    <a:lstStyle/>
                    <a:p>
                      <a:pPr algn="ctr" latinLnBrk="1"/>
                      <a:endParaRPr lang="en-US" altLang="ko-KR" sz="1600" b="0" dirty="0" smtClean="0"/>
                    </a:p>
                    <a:p>
                      <a:pPr algn="ctr" latinLnBrk="1"/>
                      <a:endParaRPr lang="en-US" altLang="ko-KR" sz="1600" b="0" dirty="0" smtClean="0"/>
                    </a:p>
                    <a:p>
                      <a:pPr algn="ctr" latinLnBrk="1"/>
                      <a:endParaRPr lang="en-US" altLang="ko-KR" sz="1600" b="0" dirty="0" smtClean="0"/>
                    </a:p>
                    <a:p>
                      <a:pPr algn="ctr" latinLnBrk="1"/>
                      <a:r>
                        <a:rPr lang="ko-KR" altLang="en-US" sz="1600" b="0" dirty="0" smtClean="0"/>
                        <a:t> 청결 관리</a:t>
                      </a:r>
                      <a:endParaRPr lang="en-US" altLang="ko-KR" sz="1600" b="0" dirty="0" smtClean="0"/>
                    </a:p>
                    <a:p>
                      <a:pPr algn="ctr" latinLnBrk="1"/>
                      <a:endParaRPr lang="ko-KR" alt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 latinLnBrk="1">
                        <a:buFontTx/>
                        <a:buNone/>
                      </a:pPr>
                      <a:endParaRPr lang="en-US" altLang="ko-KR" sz="1600" b="0" dirty="0" smtClean="0"/>
                    </a:p>
                    <a:p>
                      <a:pPr marL="0" indent="0" algn="l" latinLnBrk="1">
                        <a:buFontTx/>
                        <a:buNone/>
                      </a:pPr>
                      <a:r>
                        <a:rPr lang="en-US" altLang="ko-KR" sz="1600" b="0" dirty="0" smtClean="0"/>
                        <a:t>- </a:t>
                      </a:r>
                      <a:r>
                        <a:rPr lang="ko-KR" altLang="en-US" sz="1600" b="0" dirty="0" err="1" smtClean="0"/>
                        <a:t>요실금</a:t>
                      </a:r>
                      <a:r>
                        <a:rPr lang="ko-KR" altLang="en-US" sz="1600" b="0" dirty="0" smtClean="0"/>
                        <a:t> 심각으로 인해 심리적 </a:t>
                      </a:r>
                      <a:r>
                        <a:rPr lang="en-US" altLang="ko-KR" sz="1600" b="0" dirty="0" smtClean="0"/>
                        <a:t/>
                      </a:r>
                      <a:br>
                        <a:rPr lang="en-US" altLang="ko-KR" sz="1600" b="0" dirty="0" smtClean="0"/>
                      </a:br>
                      <a:r>
                        <a:rPr lang="en-US" altLang="ko-KR" sz="1600" b="0" dirty="0" smtClean="0"/>
                        <a:t>  </a:t>
                      </a:r>
                      <a:r>
                        <a:rPr lang="ko-KR" altLang="en-US" sz="1600" b="0" dirty="0" smtClean="0"/>
                        <a:t>위축</a:t>
                      </a:r>
                      <a:r>
                        <a:rPr lang="en-US" altLang="ko-KR" sz="1600" b="0" dirty="0" smtClean="0"/>
                        <a:t>, </a:t>
                      </a:r>
                      <a:r>
                        <a:rPr lang="ko-KR" altLang="en-US" sz="1600" b="0" dirty="0" smtClean="0"/>
                        <a:t>우울함</a:t>
                      </a:r>
                      <a:endParaRPr lang="en-US" altLang="ko-KR" sz="1600" b="0" dirty="0" smtClean="0"/>
                    </a:p>
                    <a:p>
                      <a:pPr marL="0" indent="0" algn="l" latinLnBrk="1">
                        <a:buFontTx/>
                        <a:buChar char="-"/>
                      </a:pPr>
                      <a:r>
                        <a:rPr lang="ko-KR" altLang="en-US" sz="1600" b="0" dirty="0" smtClean="0"/>
                        <a:t> 팬티 안쪽 휴지 대기</a:t>
                      </a:r>
                      <a:r>
                        <a:rPr lang="en-US" altLang="ko-KR" sz="1600" b="0" baseline="0" dirty="0" smtClean="0"/>
                        <a:t> (</a:t>
                      </a:r>
                      <a:r>
                        <a:rPr lang="ko-KR" altLang="en-US" sz="1600" b="0" baseline="0" dirty="0" err="1" smtClean="0"/>
                        <a:t>비위생</a:t>
                      </a:r>
                      <a:r>
                        <a:rPr lang="en-US" altLang="ko-KR" sz="1600" b="0" baseline="0" dirty="0" smtClean="0"/>
                        <a:t>)</a:t>
                      </a:r>
                      <a:br>
                        <a:rPr lang="en-US" altLang="ko-KR" sz="1600" b="0" baseline="0" dirty="0" smtClean="0"/>
                      </a:br>
                      <a:r>
                        <a:rPr lang="en-US" altLang="ko-KR" sz="1600" b="0" baseline="0" dirty="0" smtClean="0"/>
                        <a:t>- </a:t>
                      </a:r>
                      <a:r>
                        <a:rPr lang="ko-KR" altLang="en-US" sz="1600" b="0" baseline="0" dirty="0" smtClean="0"/>
                        <a:t>평상 시 </a:t>
                      </a:r>
                      <a:r>
                        <a:rPr lang="ko-KR" altLang="en-US" sz="1600" b="0" baseline="0" dirty="0" smtClean="0"/>
                        <a:t>관리가 안되어 소변 </a:t>
                      </a:r>
                      <a:r>
                        <a:rPr lang="en-US" altLang="ko-KR" sz="1600" b="0" baseline="0" dirty="0" smtClean="0"/>
                        <a:t/>
                      </a:r>
                      <a:br>
                        <a:rPr lang="en-US" altLang="ko-KR" sz="1600" b="0" baseline="0" dirty="0" smtClean="0"/>
                      </a:br>
                      <a:r>
                        <a:rPr lang="en-US" altLang="ko-KR" sz="1600" b="0" baseline="0" dirty="0" smtClean="0"/>
                        <a:t>  </a:t>
                      </a:r>
                      <a:r>
                        <a:rPr lang="ko-KR" altLang="en-US" sz="1600" b="0" baseline="0" dirty="0" smtClean="0"/>
                        <a:t>냄새</a:t>
                      </a:r>
                      <a:r>
                        <a:rPr lang="en-US" altLang="ko-KR" sz="1600" b="0" baseline="0" dirty="0" smtClean="0"/>
                        <a:t> </a:t>
                      </a:r>
                      <a:r>
                        <a:rPr lang="ko-KR" altLang="en-US" sz="1600" b="0" baseline="0" dirty="0" smtClean="0"/>
                        <a:t>심각</a:t>
                      </a:r>
                      <a:endParaRPr lang="ko-KR" alt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 latinLnBrk="1">
                        <a:buFontTx/>
                        <a:buNone/>
                      </a:pPr>
                      <a:endParaRPr lang="en-US" altLang="ko-KR" sz="1600" b="0" dirty="0" smtClean="0"/>
                    </a:p>
                    <a:p>
                      <a:pPr marL="0" indent="0" algn="l" latinLnBrk="1">
                        <a:buFontTx/>
                        <a:buNone/>
                      </a:pPr>
                      <a:r>
                        <a:rPr lang="en-US" altLang="ko-KR" sz="1600" b="0" dirty="0" smtClean="0"/>
                        <a:t>- </a:t>
                      </a:r>
                      <a:r>
                        <a:rPr lang="ko-KR" altLang="en-US" sz="1600" b="0" dirty="0" smtClean="0"/>
                        <a:t>주기적 </a:t>
                      </a:r>
                      <a:r>
                        <a:rPr lang="ko-KR" altLang="en-US" sz="1600" b="0" dirty="0" err="1" smtClean="0"/>
                        <a:t>요실금</a:t>
                      </a:r>
                      <a:r>
                        <a:rPr lang="ko-KR" altLang="en-US" sz="1600" b="0" dirty="0" smtClean="0"/>
                        <a:t> 관련 교육을 통해 </a:t>
                      </a:r>
                      <a:r>
                        <a:rPr lang="en-US" altLang="ko-KR" sz="1600" b="0" dirty="0" smtClean="0"/>
                        <a:t/>
                      </a:r>
                      <a:br>
                        <a:rPr lang="en-US" altLang="ko-KR" sz="1600" b="0" dirty="0" smtClean="0"/>
                      </a:br>
                      <a:r>
                        <a:rPr lang="en-US" altLang="ko-KR" sz="1600" b="0" dirty="0" smtClean="0"/>
                        <a:t>  </a:t>
                      </a:r>
                      <a:r>
                        <a:rPr lang="ko-KR" altLang="en-US" sz="1600" b="0" dirty="0" smtClean="0"/>
                        <a:t>위축 감소</a:t>
                      </a:r>
                      <a:r>
                        <a:rPr lang="en-US" altLang="ko-KR" sz="1600" b="0" dirty="0" smtClean="0"/>
                        <a:t>,</a:t>
                      </a:r>
                      <a:r>
                        <a:rPr lang="en-US" altLang="ko-KR" sz="1600" b="0" baseline="0" dirty="0" smtClean="0"/>
                        <a:t> </a:t>
                      </a:r>
                      <a:r>
                        <a:rPr lang="ko-KR" altLang="en-US" sz="1600" b="0" baseline="0" dirty="0" smtClean="0"/>
                        <a:t>우울함 해소</a:t>
                      </a:r>
                      <a:endParaRPr lang="en-US" altLang="ko-KR" sz="1600" b="0" dirty="0" smtClean="0"/>
                    </a:p>
                    <a:p>
                      <a:pPr marL="0" indent="0" algn="l" latinLnBrk="1">
                        <a:buFontTx/>
                        <a:buNone/>
                      </a:pPr>
                      <a:r>
                        <a:rPr lang="en-US" altLang="ko-KR" sz="1600" b="0" dirty="0" smtClean="0"/>
                        <a:t>- </a:t>
                      </a:r>
                      <a:r>
                        <a:rPr lang="ko-KR" altLang="en-US" sz="1600" b="0" dirty="0" smtClean="0"/>
                        <a:t>보호자 협력 하여 팬티 기저귀</a:t>
                      </a:r>
                      <a:r>
                        <a:rPr lang="en-US" altLang="ko-KR" sz="1600" b="0" dirty="0" smtClean="0"/>
                        <a:t>, </a:t>
                      </a:r>
                      <a:r>
                        <a:rPr lang="ko-KR" altLang="en-US" sz="1600" b="0" dirty="0" smtClean="0"/>
                        <a:t>팬티</a:t>
                      </a:r>
                      <a:r>
                        <a:rPr lang="en-US" altLang="ko-KR" sz="1600" b="0" dirty="0" smtClean="0"/>
                        <a:t/>
                      </a:r>
                      <a:br>
                        <a:rPr lang="en-US" altLang="ko-KR" sz="1600" b="0" dirty="0" smtClean="0"/>
                      </a:br>
                      <a:r>
                        <a:rPr lang="en-US" altLang="ko-KR" sz="1600" b="0" dirty="0" smtClean="0"/>
                        <a:t>  </a:t>
                      </a:r>
                      <a:r>
                        <a:rPr lang="ko-KR" altLang="en-US" sz="1600" b="0" dirty="0" err="1" smtClean="0"/>
                        <a:t>라이너</a:t>
                      </a:r>
                      <a:r>
                        <a:rPr lang="ko-KR" altLang="en-US" sz="1600" b="0" dirty="0" smtClean="0"/>
                        <a:t> </a:t>
                      </a:r>
                      <a:r>
                        <a:rPr lang="ko-KR" altLang="en-US" sz="1600" b="0" dirty="0" smtClean="0"/>
                        <a:t>사용으로 청결관리</a:t>
                      </a:r>
                      <a:r>
                        <a:rPr lang="en-US" altLang="ko-KR" sz="1600" b="0" dirty="0" smtClean="0"/>
                        <a:t/>
                      </a:r>
                      <a:br>
                        <a:rPr lang="en-US" altLang="ko-KR" sz="1600" b="0" dirty="0" smtClean="0"/>
                      </a:br>
                      <a:r>
                        <a:rPr lang="en-US" altLang="ko-KR" sz="1600" b="0" baseline="0" dirty="0" smtClean="0"/>
                        <a:t>- </a:t>
                      </a:r>
                      <a:r>
                        <a:rPr lang="ko-KR" altLang="en-US" sz="1600" b="0" baseline="0" dirty="0" smtClean="0"/>
                        <a:t>팬티 안쪽 휴지 대기 없어짐</a:t>
                      </a:r>
                      <a:r>
                        <a:rPr lang="en-US" altLang="ko-KR" sz="1600" b="0" baseline="0" dirty="0" smtClean="0"/>
                        <a:t>, </a:t>
                      </a:r>
                      <a:r>
                        <a:rPr lang="ko-KR" altLang="en-US" sz="1600" b="0" baseline="0" dirty="0" smtClean="0"/>
                        <a:t>소변 냄</a:t>
                      </a:r>
                      <a:r>
                        <a:rPr lang="en-US" altLang="ko-KR" sz="1600" b="0" baseline="0" dirty="0" smtClean="0"/>
                        <a:t/>
                      </a:r>
                      <a:br>
                        <a:rPr lang="en-US" altLang="ko-KR" sz="1600" b="0" baseline="0" dirty="0" smtClean="0"/>
                      </a:br>
                      <a:r>
                        <a:rPr lang="en-US" altLang="ko-KR" sz="1600" b="0" baseline="0" dirty="0" smtClean="0"/>
                        <a:t>  </a:t>
                      </a:r>
                      <a:r>
                        <a:rPr lang="ko-KR" altLang="en-US" sz="1600" b="0" baseline="0" dirty="0" smtClean="0"/>
                        <a:t>새 감소</a:t>
                      </a:r>
                      <a:endParaRPr lang="en-US" altLang="ko-KR" sz="1600" b="0" dirty="0" smtClean="0"/>
                    </a:p>
                    <a:p>
                      <a:pPr marL="0" indent="0" algn="l" latinLnBrk="1">
                        <a:buFontTx/>
                        <a:buNone/>
                      </a:pPr>
                      <a:r>
                        <a:rPr lang="en-US" altLang="ko-KR" sz="1600" b="0" dirty="0" smtClean="0"/>
                        <a:t>-</a:t>
                      </a:r>
                      <a:r>
                        <a:rPr lang="en-US" altLang="ko-KR" sz="1600" b="0" baseline="0" dirty="0" smtClean="0"/>
                        <a:t> </a:t>
                      </a:r>
                      <a:r>
                        <a:rPr lang="ko-KR" altLang="en-US" sz="1600" b="0" baseline="0" dirty="0" smtClean="0"/>
                        <a:t>수시 점검으로 청결 유지</a:t>
                      </a:r>
                      <a:endParaRPr lang="ko-KR" altLang="en-US" sz="1600" b="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459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-4902" y="648583"/>
            <a:ext cx="9148902" cy="5738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4916" y="-11866"/>
            <a:ext cx="8167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spc="-300" dirty="0" smtClean="0">
                <a:solidFill>
                  <a:schemeClr val="tx2"/>
                </a:solidFill>
                <a:latin typeface="+mn-ea"/>
              </a:rPr>
              <a:t>16. </a:t>
            </a:r>
            <a:r>
              <a:rPr lang="ko-KR" altLang="en-US" sz="3600" spc="-300" dirty="0" smtClean="0">
                <a:solidFill>
                  <a:schemeClr val="tx2"/>
                </a:solidFill>
                <a:latin typeface="+mn-ea"/>
              </a:rPr>
              <a:t>성과 </a:t>
            </a:r>
            <a:r>
              <a:rPr lang="en-US" altLang="ko-KR" sz="3600" spc="-300" dirty="0" smtClean="0">
                <a:solidFill>
                  <a:schemeClr val="tx2"/>
                </a:solidFill>
                <a:latin typeface="+mn-ea"/>
              </a:rPr>
              <a:t>- 2</a:t>
            </a:r>
            <a:r>
              <a:rPr lang="ko-KR" altLang="en-US" sz="3600" spc="-300" dirty="0" smtClean="0">
                <a:solidFill>
                  <a:schemeClr val="tx2"/>
                </a:solidFill>
                <a:latin typeface="+mn-ea"/>
              </a:rPr>
              <a:t> </a:t>
            </a:r>
            <a:r>
              <a:rPr lang="en-US" altLang="ko-KR" sz="3600" spc="-300" dirty="0" smtClean="0">
                <a:solidFill>
                  <a:schemeClr val="tx2"/>
                </a:solidFill>
                <a:latin typeface="+mn-ea"/>
              </a:rPr>
              <a:t> </a:t>
            </a:r>
            <a:endParaRPr lang="ko-KR" altLang="en-US" sz="3600" spc="-300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2" name="그룹 1"/>
          <p:cNvGrpSpPr/>
          <p:nvPr/>
        </p:nvGrpSpPr>
        <p:grpSpPr>
          <a:xfrm>
            <a:off x="4478241" y="6387503"/>
            <a:ext cx="5094758" cy="461665"/>
            <a:chOff x="4478241" y="6387503"/>
            <a:chExt cx="5094758" cy="461665"/>
          </a:xfrm>
        </p:grpSpPr>
        <p:sp>
          <p:nvSpPr>
            <p:cNvPr id="23" name="TextBox 27"/>
            <p:cNvSpPr txBox="1"/>
            <p:nvPr/>
          </p:nvSpPr>
          <p:spPr>
            <a:xfrm>
              <a:off x="5028620" y="6387503"/>
              <a:ext cx="45443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2400" dirty="0" smtClean="0">
                  <a:solidFill>
                    <a:schemeClr val="bg1"/>
                  </a:solidFill>
                  <a:latin typeface="+mn-ea"/>
                </a:rPr>
                <a:t>가장큰사랑노인주간보호센터</a:t>
              </a:r>
              <a:endParaRPr lang="ko-KR" altLang="en-US" sz="2400" b="1" dirty="0">
                <a:solidFill>
                  <a:schemeClr val="bg1"/>
                </a:solidFill>
                <a:latin typeface="+mn-ea"/>
              </a:endParaRPr>
            </a:p>
          </p:txBody>
        </p:sp>
        <p:pic>
          <p:nvPicPr>
            <p:cNvPr id="1025" name="_x148083472" descr="EMB000027a0156a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583"/>
            <a:stretch/>
          </p:blipFill>
          <p:spPr bwMode="auto">
            <a:xfrm>
              <a:off x="4478241" y="6417583"/>
              <a:ext cx="550379" cy="40879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</p:grp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584423"/>
              </p:ext>
            </p:extLst>
          </p:nvPr>
        </p:nvGraphicFramePr>
        <p:xfrm>
          <a:off x="177061" y="775240"/>
          <a:ext cx="8784975" cy="54856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6627"/>
                <a:gridCol w="3309917"/>
                <a:gridCol w="3888431"/>
              </a:tblGrid>
              <a:tr h="44973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smtClean="0"/>
                        <a:t>구분</a:t>
                      </a:r>
                      <a:endParaRPr lang="ko-KR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smtClean="0"/>
                        <a:t>전</a:t>
                      </a:r>
                      <a:endParaRPr lang="ko-KR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smtClean="0"/>
                        <a:t>후</a:t>
                      </a:r>
                      <a:endParaRPr lang="ko-KR" altLang="en-US" sz="2400" b="1" dirty="0"/>
                    </a:p>
                  </a:txBody>
                  <a:tcPr/>
                </a:tc>
              </a:tr>
              <a:tr h="1499131">
                <a:tc>
                  <a:txBody>
                    <a:bodyPr/>
                    <a:lstStyle/>
                    <a:p>
                      <a:pPr algn="ctr" latinLnBrk="1"/>
                      <a:endParaRPr lang="en-US" altLang="ko-KR" sz="1600" baseline="0" dirty="0" smtClean="0"/>
                    </a:p>
                    <a:p>
                      <a:pPr algn="ctr" latinLnBrk="1"/>
                      <a:endParaRPr lang="en-US" altLang="ko-KR" sz="1600" baseline="0" dirty="0" smtClean="0"/>
                    </a:p>
                    <a:p>
                      <a:pPr algn="ctr" latinLnBrk="1"/>
                      <a:r>
                        <a:rPr lang="ko-KR" altLang="en-US" sz="1600" baseline="0" dirty="0" smtClean="0"/>
                        <a:t>수분</a:t>
                      </a:r>
                      <a:r>
                        <a:rPr lang="ko-KR" altLang="en-US" sz="1600" dirty="0" smtClean="0"/>
                        <a:t> 섭취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latinLnBrk="1">
                        <a:buFontTx/>
                        <a:buNone/>
                      </a:pPr>
                      <a:r>
                        <a:rPr lang="en-US" altLang="ko-KR" sz="1600" baseline="0" dirty="0" smtClean="0"/>
                        <a:t>- </a:t>
                      </a:r>
                      <a:r>
                        <a:rPr lang="ko-KR" altLang="en-US" sz="1600" baseline="0" dirty="0" smtClean="0"/>
                        <a:t>하루 권장 량 수분 섭취 부족</a:t>
                      </a:r>
                      <a:r>
                        <a:rPr lang="en-US" altLang="ko-KR" sz="1600" baseline="0" dirty="0" smtClean="0"/>
                        <a:t/>
                      </a:r>
                      <a:br>
                        <a:rPr lang="en-US" altLang="ko-KR" sz="1600" baseline="0" dirty="0" smtClean="0"/>
                      </a:br>
                      <a:r>
                        <a:rPr lang="en-US" altLang="ko-KR" sz="1400" baseline="0" dirty="0" smtClean="0"/>
                        <a:t>  (</a:t>
                      </a:r>
                      <a:r>
                        <a:rPr lang="ko-KR" altLang="en-US" sz="1400" baseline="0" dirty="0" smtClean="0"/>
                        <a:t>센터 내 </a:t>
                      </a:r>
                      <a:r>
                        <a:rPr lang="en-US" altLang="ko-KR" sz="1400" baseline="0" dirty="0" smtClean="0"/>
                        <a:t>500ml </a:t>
                      </a:r>
                      <a:r>
                        <a:rPr lang="ko-KR" altLang="en-US" sz="1400" baseline="0" dirty="0" smtClean="0"/>
                        <a:t>이하</a:t>
                      </a:r>
                      <a:r>
                        <a:rPr lang="en-US" altLang="ko-KR" sz="1400" baseline="0" dirty="0" smtClean="0"/>
                        <a:t>)</a:t>
                      </a:r>
                    </a:p>
                    <a:p>
                      <a:pPr marL="0" indent="0" latinLnBrk="1">
                        <a:buFontTx/>
                        <a:buNone/>
                      </a:pPr>
                      <a:r>
                        <a:rPr lang="en-US" altLang="ko-KR" sz="1600" baseline="0" dirty="0" smtClean="0"/>
                        <a:t>- </a:t>
                      </a:r>
                      <a:r>
                        <a:rPr lang="ko-KR" altLang="en-US" sz="1600" baseline="0" dirty="0" smtClean="0"/>
                        <a:t>화장실 이용 횟수가 증가 할까</a:t>
                      </a:r>
                      <a:r>
                        <a:rPr lang="en-US" altLang="ko-KR" sz="1600" baseline="0" dirty="0" smtClean="0"/>
                        <a:t/>
                      </a:r>
                      <a:br>
                        <a:rPr lang="en-US" altLang="ko-KR" sz="1600" baseline="0" dirty="0" smtClean="0"/>
                      </a:br>
                      <a:r>
                        <a:rPr lang="en-US" altLang="ko-KR" sz="1600" baseline="0" dirty="0" smtClean="0"/>
                        <a:t>  </a:t>
                      </a:r>
                      <a:r>
                        <a:rPr lang="ko-KR" altLang="en-US" sz="1600" baseline="0" dirty="0" smtClean="0"/>
                        <a:t>봐 불안함</a:t>
                      </a:r>
                      <a:r>
                        <a:rPr lang="en-US" altLang="ko-KR" sz="1600" baseline="0" dirty="0" smtClean="0"/>
                        <a:t/>
                      </a:r>
                      <a:br>
                        <a:rPr lang="en-US" altLang="ko-KR" sz="1600" baseline="0" dirty="0" smtClean="0"/>
                      </a:br>
                      <a:r>
                        <a:rPr lang="en-US" altLang="ko-KR" sz="1600" baseline="0" dirty="0" smtClean="0"/>
                        <a:t>- </a:t>
                      </a:r>
                      <a:r>
                        <a:rPr lang="ko-KR" altLang="en-US" sz="1600" baseline="0" dirty="0" smtClean="0"/>
                        <a:t>소변 실금으로 인한 불안</a:t>
                      </a:r>
                      <a:r>
                        <a:rPr lang="en-US" altLang="ko-KR" sz="1600" baseline="0" dirty="0" smtClean="0"/>
                        <a:t/>
                      </a:r>
                      <a:br>
                        <a:rPr lang="en-US" altLang="ko-KR" sz="1600" baseline="0" dirty="0" smtClean="0"/>
                      </a:br>
                      <a:r>
                        <a:rPr lang="en-US" altLang="ko-KR" sz="1600" baseline="0" dirty="0" smtClean="0"/>
                        <a:t>- </a:t>
                      </a:r>
                      <a:r>
                        <a:rPr lang="ko-KR" altLang="en-US" sz="1600" baseline="0" dirty="0" smtClean="0"/>
                        <a:t>소변의 색이 진하고 냄새가 심함</a:t>
                      </a:r>
                      <a:r>
                        <a:rPr lang="en-US" altLang="ko-KR" sz="1600" baseline="0" dirty="0" smtClean="0"/>
                        <a:t>.</a:t>
                      </a:r>
                      <a:endParaRPr lang="en-US" altLang="ko-KR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aseline="0" dirty="0" smtClean="0"/>
                        <a:t>- </a:t>
                      </a:r>
                      <a:r>
                        <a:rPr lang="ko-KR" altLang="en-US" sz="1600" baseline="0" dirty="0" smtClean="0"/>
                        <a:t>교육 통해 심리적 불안감 감소</a:t>
                      </a:r>
                      <a:r>
                        <a:rPr lang="en-US" altLang="ko-KR" sz="1600" baseline="0" dirty="0" smtClean="0"/>
                        <a:t> </a:t>
                      </a:r>
                      <a:r>
                        <a:rPr lang="ko-KR" altLang="en-US" sz="1600" baseline="0" dirty="0" smtClean="0"/>
                        <a:t>함으로</a:t>
                      </a:r>
                      <a:r>
                        <a:rPr lang="en-US" altLang="ko-KR" sz="1600" baseline="0" dirty="0" smtClean="0"/>
                        <a:t/>
                      </a:r>
                      <a:br>
                        <a:rPr lang="en-US" altLang="ko-KR" sz="1600" baseline="0" dirty="0" smtClean="0"/>
                      </a:br>
                      <a:r>
                        <a:rPr lang="en-US" altLang="ko-KR" sz="1600" baseline="0" dirty="0" smtClean="0"/>
                        <a:t>  </a:t>
                      </a:r>
                      <a:r>
                        <a:rPr lang="ko-KR" altLang="en-US" sz="1600" baseline="0" dirty="0" smtClean="0"/>
                        <a:t>써 규칙적으로 수분 섭취함</a:t>
                      </a:r>
                      <a:r>
                        <a:rPr lang="en-US" altLang="ko-KR" sz="1600" baseline="0" dirty="0" smtClean="0"/>
                        <a:t>.</a:t>
                      </a:r>
                      <a:br>
                        <a:rPr lang="en-US" altLang="ko-KR" sz="1600" baseline="0" dirty="0" smtClean="0"/>
                      </a:br>
                      <a:r>
                        <a:rPr lang="en-US" altLang="ko-KR" sz="1400" baseline="0" dirty="0" smtClean="0"/>
                        <a:t>  (</a:t>
                      </a:r>
                      <a:r>
                        <a:rPr lang="ko-KR" altLang="en-US" sz="1400" baseline="0" dirty="0" smtClean="0"/>
                        <a:t>센터 내 </a:t>
                      </a:r>
                      <a:r>
                        <a:rPr lang="en-US" altLang="ko-KR" sz="1400" baseline="0" dirty="0" smtClean="0"/>
                        <a:t>700ml~1500ml </a:t>
                      </a:r>
                      <a:r>
                        <a:rPr lang="ko-KR" altLang="en-US" sz="1400" baseline="0" dirty="0" smtClean="0"/>
                        <a:t>이상</a:t>
                      </a:r>
                      <a:r>
                        <a:rPr lang="en-US" altLang="ko-KR" sz="1400" baseline="0" dirty="0" smtClean="0"/>
                        <a:t>)</a:t>
                      </a:r>
                      <a:endParaRPr lang="en-US" altLang="ko-KR" sz="1400" baseline="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aseline="0" dirty="0" smtClean="0"/>
                        <a:t>- </a:t>
                      </a:r>
                      <a:r>
                        <a:rPr lang="ko-KR" altLang="en-US" sz="1600" baseline="0" dirty="0" smtClean="0"/>
                        <a:t>배변 시 불안함 사라짐</a:t>
                      </a:r>
                      <a:endParaRPr lang="en-US" altLang="ko-KR" sz="1600" baseline="0" dirty="0" smtClean="0"/>
                    </a:p>
                    <a:p>
                      <a:pPr marL="0" indent="0" latinLnBrk="1">
                        <a:buFontTx/>
                        <a:buNone/>
                      </a:pPr>
                      <a:r>
                        <a:rPr lang="en-US" altLang="ko-KR" sz="1600" baseline="0" dirty="0" smtClean="0"/>
                        <a:t>- </a:t>
                      </a:r>
                      <a:r>
                        <a:rPr lang="ko-KR" altLang="en-US" sz="1600" baseline="0" dirty="0" smtClean="0"/>
                        <a:t>규칙적인 수분 섭취</a:t>
                      </a:r>
                      <a:r>
                        <a:rPr lang="en-US" altLang="ko-KR" sz="1600" baseline="0" dirty="0" smtClean="0"/>
                        <a:t>, </a:t>
                      </a:r>
                      <a:r>
                        <a:rPr lang="ko-KR" altLang="en-US" sz="1600" baseline="0" dirty="0" smtClean="0"/>
                        <a:t>수분 체내 공급</a:t>
                      </a:r>
                      <a:endParaRPr lang="en-US" altLang="ko-KR" sz="1600" baseline="0" dirty="0" smtClean="0"/>
                    </a:p>
                    <a:p>
                      <a:pPr marL="0" indent="0" latinLnBrk="1">
                        <a:buFontTx/>
                        <a:buNone/>
                      </a:pPr>
                      <a:r>
                        <a:rPr lang="en-US" altLang="ko-KR" sz="1600" baseline="0" dirty="0" smtClean="0"/>
                        <a:t>- </a:t>
                      </a:r>
                      <a:r>
                        <a:rPr lang="ko-KR" altLang="en-US" sz="1600" baseline="0" dirty="0" smtClean="0"/>
                        <a:t>피부 건조증 완화</a:t>
                      </a:r>
                      <a:endParaRPr lang="en-US" altLang="ko-KR" sz="1600" baseline="0" dirty="0" smtClean="0"/>
                    </a:p>
                  </a:txBody>
                  <a:tcPr/>
                </a:tc>
              </a:tr>
              <a:tr h="1238363">
                <a:tc>
                  <a:txBody>
                    <a:bodyPr/>
                    <a:lstStyle/>
                    <a:p>
                      <a:pPr algn="ctr" latinLnBrk="1"/>
                      <a:endParaRPr lang="en-US" altLang="ko-KR" sz="1600" dirty="0" smtClean="0"/>
                    </a:p>
                    <a:p>
                      <a:pPr algn="ctr" latinLnBrk="1"/>
                      <a:r>
                        <a:rPr lang="en-US" altLang="ko-KR" sz="1600" dirty="0" smtClean="0"/>
                        <a:t> </a:t>
                      </a:r>
                      <a:r>
                        <a:rPr lang="ko-KR" altLang="en-US" sz="1600" dirty="0" smtClean="0"/>
                        <a:t>카페인 줄이기</a:t>
                      </a:r>
                      <a:endParaRPr lang="en-US" altLang="ko-KR" sz="1600" dirty="0" smtClean="0"/>
                    </a:p>
                    <a:p>
                      <a:pPr algn="ctr" latinLnBrk="1"/>
                      <a:r>
                        <a:rPr lang="ko-KR" altLang="en-US" sz="1600" dirty="0" smtClean="0"/>
                        <a:t> </a:t>
                      </a:r>
                      <a:r>
                        <a:rPr lang="en-US" altLang="ko-KR" sz="1600" dirty="0" smtClean="0"/>
                        <a:t>(</a:t>
                      </a:r>
                      <a:r>
                        <a:rPr lang="ko-KR" altLang="en-US" sz="1600" dirty="0" smtClean="0"/>
                        <a:t>믹스 커피</a:t>
                      </a:r>
                      <a:r>
                        <a:rPr lang="en-US" altLang="ko-KR" sz="1600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- </a:t>
                      </a:r>
                      <a:r>
                        <a:rPr lang="ko-KR" altLang="en-US" sz="1600" dirty="0" smtClean="0"/>
                        <a:t>집</a:t>
                      </a:r>
                      <a:r>
                        <a:rPr lang="en-US" altLang="ko-KR" sz="1600" dirty="0" smtClean="0"/>
                        <a:t>, </a:t>
                      </a:r>
                      <a:r>
                        <a:rPr lang="ko-KR" altLang="en-US" sz="1600" dirty="0" smtClean="0"/>
                        <a:t>센터 생활 시 평균 하루 </a:t>
                      </a:r>
                      <a:r>
                        <a:rPr lang="en-US" altLang="ko-KR" sz="1600" dirty="0" smtClean="0"/>
                        <a:t/>
                      </a:r>
                      <a:br>
                        <a:rPr lang="en-US" altLang="ko-KR" sz="1600" dirty="0" smtClean="0"/>
                      </a:br>
                      <a:r>
                        <a:rPr lang="en-US" altLang="ko-KR" sz="1600" dirty="0" smtClean="0"/>
                        <a:t>  </a:t>
                      </a:r>
                      <a:r>
                        <a:rPr lang="ko-KR" altLang="en-US" sz="1600" dirty="0" smtClean="0"/>
                        <a:t>믹스커피 </a:t>
                      </a:r>
                      <a:r>
                        <a:rPr lang="en-US" altLang="ko-KR" sz="1600" dirty="0" smtClean="0"/>
                        <a:t>4~5</a:t>
                      </a:r>
                      <a:r>
                        <a:rPr lang="ko-KR" altLang="en-US" sz="1600" dirty="0" smtClean="0"/>
                        <a:t>잔 섭취</a:t>
                      </a:r>
                      <a:endParaRPr lang="en-US" altLang="ko-KR" sz="1600" dirty="0" smtClean="0"/>
                    </a:p>
                    <a:p>
                      <a:pPr latinLnBrk="1"/>
                      <a:r>
                        <a:rPr lang="en-US" altLang="ko-KR" sz="1600" dirty="0" smtClean="0"/>
                        <a:t>- </a:t>
                      </a:r>
                      <a:r>
                        <a:rPr lang="ko-KR" altLang="en-US" sz="1600" dirty="0" smtClean="0"/>
                        <a:t>믹스 커피 마시고 싶다는 생각이</a:t>
                      </a:r>
                      <a:r>
                        <a:rPr lang="en-US" altLang="ko-KR" sz="1600" dirty="0" smtClean="0"/>
                        <a:t/>
                      </a:r>
                      <a:br>
                        <a:rPr lang="en-US" altLang="ko-KR" sz="1600" dirty="0" smtClean="0"/>
                      </a:br>
                      <a:r>
                        <a:rPr lang="ko-KR" altLang="en-US" sz="1600" dirty="0" smtClean="0"/>
                        <a:t>  자주</a:t>
                      </a:r>
                      <a:r>
                        <a:rPr lang="ko-KR" altLang="en-US" sz="1600" baseline="0" dirty="0" smtClean="0"/>
                        <a:t> 든다</a:t>
                      </a:r>
                      <a:r>
                        <a:rPr lang="en-US" altLang="ko-KR" sz="1600" baseline="0" dirty="0" smtClean="0"/>
                        <a:t>.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latinLnBrk="1">
                        <a:buFontTx/>
                        <a:buNone/>
                      </a:pPr>
                      <a:r>
                        <a:rPr lang="en-US" altLang="ko-KR" sz="1600" dirty="0" smtClean="0"/>
                        <a:t>- </a:t>
                      </a:r>
                      <a:r>
                        <a:rPr lang="ko-KR" altLang="en-US" sz="1600" dirty="0" smtClean="0"/>
                        <a:t>집에서 아침 저녁 </a:t>
                      </a:r>
                      <a:r>
                        <a:rPr lang="en-US" altLang="ko-KR" sz="1600" dirty="0" smtClean="0"/>
                        <a:t>1~2</a:t>
                      </a:r>
                      <a:r>
                        <a:rPr lang="ko-KR" altLang="en-US" sz="1600" dirty="0" smtClean="0"/>
                        <a:t>잔 마심</a:t>
                      </a:r>
                      <a:endParaRPr lang="en-US" altLang="ko-KR" sz="1600" dirty="0" smtClean="0"/>
                    </a:p>
                    <a:p>
                      <a:pPr marL="0" indent="0" latinLnBrk="1">
                        <a:buFontTx/>
                        <a:buNone/>
                      </a:pPr>
                      <a:r>
                        <a:rPr lang="en-US" altLang="ko-KR" sz="1600" dirty="0" smtClean="0"/>
                        <a:t>- </a:t>
                      </a:r>
                      <a:r>
                        <a:rPr lang="ko-KR" altLang="en-US" sz="1600" dirty="0" smtClean="0"/>
                        <a:t>센터 내 믹스커피 전체어르신 안 드심</a:t>
                      </a:r>
                      <a:endParaRPr lang="en-US" altLang="ko-KR" sz="1600" dirty="0" smtClean="0"/>
                    </a:p>
                    <a:p>
                      <a:pPr marL="0" indent="0" latinLnBrk="1">
                        <a:buFontTx/>
                        <a:buNone/>
                      </a:pPr>
                      <a:r>
                        <a:rPr lang="en-US" altLang="ko-KR" sz="1600" baseline="0" dirty="0" smtClean="0"/>
                        <a:t>- </a:t>
                      </a:r>
                      <a:r>
                        <a:rPr lang="ko-KR" altLang="en-US" sz="1600" baseline="0" dirty="0" smtClean="0"/>
                        <a:t>휴식 시간 대처 음료 드림</a:t>
                      </a:r>
                      <a:r>
                        <a:rPr lang="en-US" altLang="ko-KR" sz="1600" baseline="0" dirty="0" smtClean="0"/>
                        <a:t>.</a:t>
                      </a:r>
                      <a:br>
                        <a:rPr lang="en-US" altLang="ko-KR" sz="1600" baseline="0" dirty="0" smtClean="0"/>
                      </a:br>
                      <a:r>
                        <a:rPr lang="en-US" altLang="ko-KR" sz="1600" baseline="0" dirty="0" smtClean="0"/>
                        <a:t>  (</a:t>
                      </a:r>
                      <a:r>
                        <a:rPr lang="ko-KR" altLang="en-US" sz="1600" baseline="0" dirty="0" smtClean="0"/>
                        <a:t>볶음보리 차</a:t>
                      </a:r>
                      <a:r>
                        <a:rPr lang="en-US" altLang="ko-KR" sz="1600" baseline="0" dirty="0" smtClean="0"/>
                        <a:t>, </a:t>
                      </a:r>
                      <a:r>
                        <a:rPr lang="ko-KR" altLang="en-US" sz="1600" baseline="0" dirty="0" smtClean="0"/>
                        <a:t>효소 차</a:t>
                      </a:r>
                      <a:r>
                        <a:rPr lang="en-US" altLang="ko-KR" sz="1600" baseline="0" dirty="0" smtClean="0"/>
                        <a:t>, </a:t>
                      </a:r>
                      <a:r>
                        <a:rPr lang="ko-KR" altLang="en-US" sz="1600" baseline="0" dirty="0" smtClean="0"/>
                        <a:t>꽃 차</a:t>
                      </a:r>
                      <a:r>
                        <a:rPr lang="en-US" altLang="ko-KR" sz="1600" baseline="0" dirty="0" smtClean="0"/>
                        <a:t>)</a:t>
                      </a:r>
                    </a:p>
                  </a:txBody>
                  <a:tcPr/>
                </a:tc>
              </a:tr>
              <a:tr h="112055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 </a:t>
                      </a:r>
                    </a:p>
                    <a:p>
                      <a:pPr algn="ctr" latinLnBrk="1"/>
                      <a:endParaRPr lang="en-US" altLang="ko-KR" sz="1600" dirty="0" smtClean="0"/>
                    </a:p>
                    <a:p>
                      <a:pPr algn="ctr" latinLnBrk="1"/>
                      <a:r>
                        <a:rPr lang="ko-KR" altLang="en-US" sz="1600" dirty="0" smtClean="0"/>
                        <a:t>체중 감량 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en-US" altLang="ko-KR" sz="1600" dirty="0" smtClean="0"/>
                    </a:p>
                    <a:p>
                      <a:pPr latinLnBrk="1"/>
                      <a:r>
                        <a:rPr lang="en-US" altLang="ko-KR" sz="1600" dirty="0" smtClean="0"/>
                        <a:t>- </a:t>
                      </a:r>
                      <a:r>
                        <a:rPr lang="ko-KR" altLang="en-US" sz="1600" dirty="0" smtClean="0"/>
                        <a:t>신체 활동 참여도 낮았음</a:t>
                      </a:r>
                      <a:r>
                        <a:rPr lang="en-US" altLang="ko-KR" sz="1600" dirty="0" smtClean="0"/>
                        <a:t>.</a:t>
                      </a:r>
                    </a:p>
                    <a:p>
                      <a:pPr latinLnBrk="1"/>
                      <a:r>
                        <a:rPr lang="en-US" altLang="ko-KR" sz="1600" dirty="0" smtClean="0"/>
                        <a:t>- </a:t>
                      </a:r>
                      <a:r>
                        <a:rPr lang="ko-KR" altLang="en-US" sz="1600" dirty="0" smtClean="0"/>
                        <a:t>식단 조절 이루어 지지 않음</a:t>
                      </a:r>
                      <a:r>
                        <a:rPr lang="en-US" altLang="ko-KR" sz="1600" dirty="0" smtClean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en-US" altLang="ko-KR" sz="1600" dirty="0" smtClean="0"/>
                    </a:p>
                    <a:p>
                      <a:pPr latinLnBrk="1"/>
                      <a:r>
                        <a:rPr lang="en-US" altLang="ko-KR" sz="1600" dirty="0" smtClean="0"/>
                        <a:t>- </a:t>
                      </a:r>
                      <a:r>
                        <a:rPr lang="ko-KR" altLang="en-US" sz="1600" dirty="0" smtClean="0"/>
                        <a:t>신체 활동 적극 참여 </a:t>
                      </a:r>
                      <a:endParaRPr lang="en-US" altLang="ko-KR" sz="1600" dirty="0" smtClean="0"/>
                    </a:p>
                    <a:p>
                      <a:pPr latinLnBrk="1"/>
                      <a:r>
                        <a:rPr lang="en-US" altLang="ko-KR" sz="1600" dirty="0" smtClean="0"/>
                        <a:t>-</a:t>
                      </a:r>
                      <a:r>
                        <a:rPr lang="en-US" altLang="ko-KR" sz="1600" baseline="0" dirty="0" smtClean="0"/>
                        <a:t> </a:t>
                      </a:r>
                      <a:r>
                        <a:rPr lang="ko-KR" altLang="en-US" sz="1600" dirty="0" smtClean="0"/>
                        <a:t>보호자 상담하여 식단 조절 진행</a:t>
                      </a:r>
                      <a:endParaRPr lang="en-US" altLang="ko-KR" sz="1600" dirty="0" smtClean="0"/>
                    </a:p>
                    <a:p>
                      <a:pPr latinLnBrk="1"/>
                      <a:r>
                        <a:rPr lang="en-US" altLang="ko-KR" sz="1600" dirty="0" smtClean="0"/>
                        <a:t>- </a:t>
                      </a:r>
                      <a:r>
                        <a:rPr lang="ko-KR" altLang="en-US" sz="1600" dirty="0" smtClean="0"/>
                        <a:t>체중 감량 </a:t>
                      </a:r>
                      <a:r>
                        <a:rPr lang="en-US" altLang="ko-KR" sz="1600" dirty="0" smtClean="0"/>
                        <a:t>3</a:t>
                      </a:r>
                      <a:r>
                        <a:rPr lang="ko-KR" altLang="en-US" sz="1600" dirty="0" smtClean="0"/>
                        <a:t>명 어르신 </a:t>
                      </a:r>
                      <a:r>
                        <a:rPr lang="en-US" altLang="ko-KR" sz="1600" dirty="0" smtClean="0"/>
                        <a:t>2~3kg </a:t>
                      </a:r>
                      <a:r>
                        <a:rPr lang="ko-KR" altLang="en-US" sz="1600" dirty="0" smtClean="0"/>
                        <a:t>감량</a:t>
                      </a:r>
                      <a:endParaRPr lang="ko-KR" altLang="en-US" sz="1600" dirty="0"/>
                    </a:p>
                  </a:txBody>
                  <a:tcPr/>
                </a:tc>
              </a:tr>
              <a:tr h="114548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 </a:t>
                      </a:r>
                    </a:p>
                    <a:p>
                      <a:pPr algn="ctr" latinLnBrk="1"/>
                      <a:r>
                        <a:rPr lang="ko-KR" altLang="en-US" sz="1600" dirty="0" smtClean="0"/>
                        <a:t>올바른 </a:t>
                      </a:r>
                      <a:endParaRPr lang="en-US" altLang="ko-KR" sz="1600" dirty="0" smtClean="0"/>
                    </a:p>
                    <a:p>
                      <a:pPr algn="ctr" latinLnBrk="1"/>
                      <a:r>
                        <a:rPr lang="ko-KR" altLang="en-US" sz="1600" dirty="0" smtClean="0"/>
                        <a:t>배뇨 습관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en-US" altLang="ko-KR" sz="1600" dirty="0" smtClean="0"/>
                    </a:p>
                    <a:p>
                      <a:pPr latinLnBrk="1"/>
                      <a:r>
                        <a:rPr lang="en-US" altLang="ko-KR" sz="1600" dirty="0" smtClean="0"/>
                        <a:t>- </a:t>
                      </a:r>
                      <a:r>
                        <a:rPr lang="ko-KR" altLang="en-US" sz="1600" dirty="0" smtClean="0"/>
                        <a:t>심리적</a:t>
                      </a:r>
                      <a:r>
                        <a:rPr lang="en-US" altLang="ko-KR" sz="1600" baseline="0" dirty="0" smtClean="0"/>
                        <a:t> </a:t>
                      </a:r>
                      <a:r>
                        <a:rPr lang="ko-KR" altLang="en-US" sz="1600" baseline="0" dirty="0" smtClean="0"/>
                        <a:t>불안과 </a:t>
                      </a:r>
                      <a:r>
                        <a:rPr lang="ko-KR" altLang="en-US" sz="1600" baseline="0" dirty="0" err="1" smtClean="0"/>
                        <a:t>요실금</a:t>
                      </a:r>
                      <a:r>
                        <a:rPr lang="en-US" altLang="ko-KR" sz="1600" baseline="0" dirty="0" smtClean="0"/>
                        <a:t>(</a:t>
                      </a:r>
                      <a:r>
                        <a:rPr lang="ko-KR" altLang="en-US" sz="1600" baseline="0" dirty="0" err="1" smtClean="0"/>
                        <a:t>잔뇨감</a:t>
                      </a:r>
                      <a:r>
                        <a:rPr lang="en-US" altLang="ko-KR" sz="1600" baseline="0" dirty="0" smtClean="0"/>
                        <a:t>)</a:t>
                      </a:r>
                      <a:r>
                        <a:rPr lang="ko-KR" altLang="en-US" sz="1600" baseline="0" dirty="0" err="1" smtClean="0"/>
                        <a:t>으</a:t>
                      </a:r>
                      <a:r>
                        <a:rPr lang="en-US" altLang="ko-KR" sz="1600" baseline="0" dirty="0" smtClean="0"/>
                        <a:t/>
                      </a:r>
                      <a:br>
                        <a:rPr lang="en-US" altLang="ko-KR" sz="1600" baseline="0" dirty="0" smtClean="0"/>
                      </a:br>
                      <a:r>
                        <a:rPr lang="en-US" altLang="ko-KR" sz="1600" baseline="0" dirty="0" smtClean="0"/>
                        <a:t>  </a:t>
                      </a:r>
                      <a:r>
                        <a:rPr lang="ko-KR" altLang="en-US" sz="1600" baseline="0" dirty="0" smtClean="0"/>
                        <a:t>로 인한 화장실 이용 잦음</a:t>
                      </a:r>
                      <a:r>
                        <a:rPr lang="en-US" altLang="ko-KR" sz="1600" baseline="0" dirty="0" smtClean="0"/>
                        <a:t>.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en-US" altLang="ko-KR" sz="1600" dirty="0" smtClean="0"/>
                    </a:p>
                    <a:p>
                      <a:pPr latinLnBrk="1"/>
                      <a:r>
                        <a:rPr lang="en-US" altLang="ko-KR" sz="1600" dirty="0" smtClean="0"/>
                        <a:t>- </a:t>
                      </a:r>
                      <a:r>
                        <a:rPr lang="ko-KR" altLang="en-US" sz="1600" dirty="0" smtClean="0"/>
                        <a:t>규칙적인 화장실 이용</a:t>
                      </a:r>
                      <a:endParaRPr lang="en-US" altLang="ko-KR" sz="1600" dirty="0" smtClean="0"/>
                    </a:p>
                    <a:p>
                      <a:pPr marL="0" indent="0" latinLnBrk="1">
                        <a:buFontTx/>
                        <a:buNone/>
                      </a:pPr>
                      <a:r>
                        <a:rPr lang="en-US" altLang="ko-KR" sz="1600" baseline="0" dirty="0" smtClean="0"/>
                        <a:t>- </a:t>
                      </a:r>
                      <a:r>
                        <a:rPr lang="ko-KR" altLang="en-US" sz="1600" baseline="0" dirty="0" smtClean="0"/>
                        <a:t>실직적 </a:t>
                      </a:r>
                      <a:r>
                        <a:rPr lang="ko-KR" altLang="en-US" sz="1600" baseline="0" dirty="0" err="1" smtClean="0"/>
                        <a:t>배뇨감으로</a:t>
                      </a:r>
                      <a:r>
                        <a:rPr lang="ko-KR" altLang="en-US" sz="1600" baseline="0" dirty="0" smtClean="0"/>
                        <a:t> </a:t>
                      </a:r>
                      <a:r>
                        <a:rPr lang="ko-KR" altLang="en-US" sz="1600" baseline="0" dirty="0" smtClean="0"/>
                        <a:t>인한 화장실 이용</a:t>
                      </a:r>
                      <a:r>
                        <a:rPr lang="en-US" altLang="ko-KR" sz="1600" baseline="0" dirty="0" smtClean="0"/>
                        <a:t/>
                      </a:r>
                      <a:br>
                        <a:rPr lang="en-US" altLang="ko-KR" sz="1600" baseline="0" dirty="0" smtClean="0"/>
                      </a:br>
                      <a:r>
                        <a:rPr lang="en-US" altLang="ko-KR" sz="1600" baseline="0" dirty="0" smtClean="0"/>
                        <a:t> </a:t>
                      </a:r>
                      <a:r>
                        <a:rPr lang="ko-KR" altLang="en-US" sz="1600" baseline="0" dirty="0" smtClean="0"/>
                        <a:t> </a:t>
                      </a:r>
                      <a:r>
                        <a:rPr lang="ko-KR" altLang="en-US" sz="1600" baseline="0" dirty="0" smtClean="0"/>
                        <a:t>감소</a:t>
                      </a:r>
                      <a:endParaRPr lang="ko-KR" altLang="en-US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540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0" y="654701"/>
            <a:ext cx="9153026" cy="5732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4917" y="-11866"/>
            <a:ext cx="6040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spc="-300" dirty="0" smtClean="0">
                <a:solidFill>
                  <a:schemeClr val="tx2"/>
                </a:solidFill>
                <a:latin typeface="+mn-ea"/>
              </a:rPr>
              <a:t>17. </a:t>
            </a:r>
            <a:r>
              <a:rPr lang="ko-KR" altLang="en-US" sz="3600" spc="-300" dirty="0" smtClean="0">
                <a:solidFill>
                  <a:schemeClr val="tx2"/>
                </a:solidFill>
                <a:latin typeface="+mn-ea"/>
              </a:rPr>
              <a:t>향후 운영 계획</a:t>
            </a:r>
            <a:r>
              <a:rPr lang="en-US" altLang="ko-KR" sz="3600" spc="-300" dirty="0" smtClean="0">
                <a:solidFill>
                  <a:schemeClr val="tx2"/>
                </a:solidFill>
                <a:latin typeface="+mn-ea"/>
              </a:rPr>
              <a:t> </a:t>
            </a:r>
            <a:endParaRPr lang="ko-KR" altLang="en-US" sz="3600" spc="-300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2" name="그룹 1"/>
          <p:cNvGrpSpPr/>
          <p:nvPr/>
        </p:nvGrpSpPr>
        <p:grpSpPr>
          <a:xfrm>
            <a:off x="4478241" y="6387503"/>
            <a:ext cx="5094758" cy="461665"/>
            <a:chOff x="4478241" y="6387503"/>
            <a:chExt cx="5094758" cy="461665"/>
          </a:xfrm>
        </p:grpSpPr>
        <p:sp>
          <p:nvSpPr>
            <p:cNvPr id="23" name="TextBox 27"/>
            <p:cNvSpPr txBox="1"/>
            <p:nvPr/>
          </p:nvSpPr>
          <p:spPr>
            <a:xfrm>
              <a:off x="5028620" y="6387503"/>
              <a:ext cx="45443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2400" dirty="0" smtClean="0">
                  <a:solidFill>
                    <a:schemeClr val="bg1"/>
                  </a:solidFill>
                  <a:latin typeface="+mn-ea"/>
                </a:rPr>
                <a:t>가장큰사랑노인주간보호센터</a:t>
              </a:r>
              <a:endParaRPr lang="ko-KR" altLang="en-US" sz="2400" b="1" dirty="0">
                <a:solidFill>
                  <a:schemeClr val="bg1"/>
                </a:solidFill>
                <a:latin typeface="+mn-ea"/>
              </a:endParaRPr>
            </a:p>
          </p:txBody>
        </p:sp>
        <p:pic>
          <p:nvPicPr>
            <p:cNvPr id="1025" name="_x148083472" descr="EMB000027a0156a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583"/>
            <a:stretch/>
          </p:blipFill>
          <p:spPr bwMode="auto">
            <a:xfrm>
              <a:off x="4478241" y="6417583"/>
              <a:ext cx="550379" cy="40879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</p:grp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_x146698760"/>
          <p:cNvSpPr>
            <a:spLocks noChangeArrowheads="1"/>
          </p:cNvSpPr>
          <p:nvPr/>
        </p:nvSpPr>
        <p:spPr bwMode="auto">
          <a:xfrm>
            <a:off x="3886200" y="5435600"/>
            <a:ext cx="784225" cy="3413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198463" y="692696"/>
            <a:ext cx="8717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spc="-300" dirty="0" smtClean="0">
                <a:latin typeface="+mn-ea"/>
              </a:rPr>
              <a:t>1. “</a:t>
            </a:r>
            <a:r>
              <a:rPr lang="ko-KR" altLang="en-US" sz="3200" spc="-300" dirty="0" err="1" smtClean="0">
                <a:latin typeface="+mn-ea"/>
              </a:rPr>
              <a:t>요실금</a:t>
            </a:r>
            <a:r>
              <a:rPr lang="en-US" altLang="ko-KR" sz="3200" spc="-300" dirty="0" smtClean="0">
                <a:latin typeface="+mn-ea"/>
              </a:rPr>
              <a:t>”</a:t>
            </a:r>
            <a:r>
              <a:rPr lang="ko-KR" altLang="en-US" sz="3200" spc="-300" dirty="0" smtClean="0">
                <a:latin typeface="+mn-ea"/>
              </a:rPr>
              <a:t> 완화 프로젝트</a:t>
            </a:r>
            <a:endParaRPr lang="ko-KR" altLang="en-US" sz="2800" spc="-300" dirty="0">
              <a:latin typeface="+mn-ea"/>
            </a:endParaRPr>
          </a:p>
        </p:txBody>
      </p:sp>
      <p:grpSp>
        <p:nvGrpSpPr>
          <p:cNvPr id="14" name="그룹 13"/>
          <p:cNvGrpSpPr/>
          <p:nvPr/>
        </p:nvGrpSpPr>
        <p:grpSpPr>
          <a:xfrm>
            <a:off x="113652" y="1277826"/>
            <a:ext cx="8802633" cy="1234129"/>
            <a:chOff x="255015" y="1546799"/>
            <a:chExt cx="8802633" cy="1234129"/>
          </a:xfrm>
        </p:grpSpPr>
        <p:sp>
          <p:nvSpPr>
            <p:cNvPr id="10" name="모서리가 둥근 직사각형 9"/>
            <p:cNvSpPr/>
            <p:nvPr/>
          </p:nvSpPr>
          <p:spPr>
            <a:xfrm>
              <a:off x="255015" y="1556792"/>
              <a:ext cx="1908815" cy="1224136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/>
              <a:endParaRPr lang="en-US" altLang="ko-KR" b="1" dirty="0" smtClean="0"/>
            </a:p>
            <a:p>
              <a:pPr lvl="0" algn="ctr"/>
              <a:r>
                <a:rPr lang="ko-KR" altLang="en-US" b="1" dirty="0" smtClean="0"/>
                <a:t>신규 </a:t>
              </a:r>
              <a:r>
                <a:rPr lang="ko-KR" altLang="en-US" b="1" dirty="0"/>
                <a:t>입소자 </a:t>
              </a:r>
              <a:endParaRPr lang="en-US" altLang="ko-KR" b="1" dirty="0"/>
            </a:p>
            <a:p>
              <a:pPr lvl="0" algn="ctr"/>
              <a:r>
                <a:rPr lang="ko-KR" altLang="en-US" b="1" dirty="0"/>
                <a:t>어르신</a:t>
              </a:r>
              <a:r>
                <a:rPr lang="ko-KR" altLang="en-US" dirty="0"/>
                <a:t> </a:t>
              </a:r>
            </a:p>
            <a:p>
              <a:pPr algn="ctr"/>
              <a:endParaRPr lang="ko-KR" altLang="en-US" dirty="0"/>
            </a:p>
          </p:txBody>
        </p:sp>
        <p:sp>
          <p:nvSpPr>
            <p:cNvPr id="16" name="모서리가 둥근 직사각형 15"/>
            <p:cNvSpPr/>
            <p:nvPr/>
          </p:nvSpPr>
          <p:spPr>
            <a:xfrm>
              <a:off x="2372914" y="1546799"/>
              <a:ext cx="6684734" cy="1224136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/>
              <a:endParaRPr lang="en-US" altLang="ko-KR" sz="1600" dirty="0" smtClean="0"/>
            </a:p>
            <a:p>
              <a:pPr lvl="0"/>
              <a:r>
                <a:rPr lang="en-US" altLang="ko-KR" dirty="0" smtClean="0"/>
                <a:t>- </a:t>
              </a:r>
              <a:r>
                <a:rPr lang="ko-KR" altLang="en-US" dirty="0" err="1" smtClean="0"/>
                <a:t>케겔</a:t>
              </a:r>
              <a:r>
                <a:rPr lang="ko-KR" altLang="en-US" dirty="0" smtClean="0"/>
                <a:t> </a:t>
              </a:r>
              <a:r>
                <a:rPr lang="ko-KR" altLang="en-US" dirty="0"/>
                <a:t>운동</a:t>
              </a:r>
              <a:r>
                <a:rPr lang="en-US" altLang="ko-KR" dirty="0"/>
                <a:t>( </a:t>
              </a:r>
              <a:r>
                <a:rPr lang="ko-KR" altLang="en-US" dirty="0" err="1"/>
                <a:t>케겔</a:t>
              </a:r>
              <a:r>
                <a:rPr lang="ko-KR" altLang="en-US" dirty="0"/>
                <a:t> 운동 효과</a:t>
              </a:r>
              <a:r>
                <a:rPr lang="en-US" altLang="ko-KR" dirty="0"/>
                <a:t>, </a:t>
              </a:r>
              <a:r>
                <a:rPr lang="ko-KR" altLang="en-US" dirty="0" err="1"/>
                <a:t>골반저근</a:t>
              </a:r>
              <a:r>
                <a:rPr lang="ko-KR" altLang="en-US" dirty="0"/>
                <a:t> 운동 방법</a:t>
              </a:r>
              <a:r>
                <a:rPr lang="en-US" altLang="ko-KR" dirty="0"/>
                <a:t>) 1:1 </a:t>
              </a:r>
              <a:r>
                <a:rPr lang="ko-KR" altLang="en-US" dirty="0"/>
                <a:t>교육 </a:t>
              </a:r>
            </a:p>
            <a:p>
              <a:pPr lvl="0"/>
              <a:r>
                <a:rPr lang="en-US" altLang="ko-KR" dirty="0" smtClean="0"/>
                <a:t>- </a:t>
              </a:r>
              <a:r>
                <a:rPr lang="ko-KR" altLang="en-US" dirty="0" smtClean="0"/>
                <a:t>청결 </a:t>
              </a:r>
              <a:r>
                <a:rPr lang="ko-KR" altLang="en-US" dirty="0"/>
                <a:t>관리 필요 한 어르신 경우 보호자 상담 진행</a:t>
              </a:r>
            </a:p>
            <a:p>
              <a:pPr lvl="0"/>
              <a:r>
                <a:rPr lang="en-US" altLang="ko-KR" dirty="0" smtClean="0"/>
                <a:t>- </a:t>
              </a:r>
              <a:r>
                <a:rPr lang="ko-KR" altLang="en-US" dirty="0" smtClean="0"/>
                <a:t>그 </a:t>
              </a:r>
              <a:r>
                <a:rPr lang="ko-KR" altLang="en-US" dirty="0"/>
                <a:t>외 </a:t>
              </a:r>
              <a:r>
                <a:rPr lang="ko-KR" altLang="en-US" dirty="0" err="1"/>
                <a:t>요실금</a:t>
              </a:r>
              <a:r>
                <a:rPr lang="ko-KR" altLang="en-US" dirty="0"/>
                <a:t> 완화 선정 내용 적극 참여 하실 수 있도록 </a:t>
              </a:r>
              <a:r>
                <a:rPr lang="ko-KR" altLang="en-US" dirty="0" smtClean="0"/>
                <a:t>도움</a:t>
              </a:r>
              <a:endParaRPr lang="ko-KR" altLang="en-US" dirty="0"/>
            </a:p>
            <a:p>
              <a:pPr algn="ctr"/>
              <a:endParaRPr lang="ko-KR" altLang="en-US" sz="2000" dirty="0"/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113653" y="2636912"/>
            <a:ext cx="8802632" cy="1800201"/>
            <a:chOff x="219615" y="1546798"/>
            <a:chExt cx="8802632" cy="1234130"/>
          </a:xfrm>
        </p:grpSpPr>
        <p:sp>
          <p:nvSpPr>
            <p:cNvPr id="19" name="모서리가 둥근 직사각형 18"/>
            <p:cNvSpPr/>
            <p:nvPr/>
          </p:nvSpPr>
          <p:spPr>
            <a:xfrm>
              <a:off x="219615" y="1556792"/>
              <a:ext cx="1944216" cy="1224136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/>
              <a:r>
                <a:rPr lang="en-US" altLang="ko-KR" b="1" dirty="0" smtClean="0"/>
                <a:t>“</a:t>
              </a:r>
              <a:r>
                <a:rPr lang="ko-KR" altLang="en-US" b="1" dirty="0" smtClean="0"/>
                <a:t>겨울 철</a:t>
              </a:r>
              <a:r>
                <a:rPr lang="en-US" altLang="ko-KR" b="1" dirty="0" smtClean="0"/>
                <a:t>”</a:t>
              </a:r>
              <a:r>
                <a:rPr lang="ko-KR" altLang="en-US" b="1" dirty="0" smtClean="0"/>
                <a:t> </a:t>
              </a:r>
              <a:endParaRPr lang="en-US" altLang="ko-KR" b="1" dirty="0"/>
            </a:p>
            <a:p>
              <a:pPr lvl="0" algn="ctr"/>
              <a:r>
                <a:rPr lang="ko-KR" altLang="en-US" b="1" dirty="0"/>
                <a:t>수분 섭취</a:t>
              </a:r>
              <a:endParaRPr lang="en-US" altLang="ko-KR" b="1" dirty="0"/>
            </a:p>
            <a:p>
              <a:pPr lvl="0" algn="ctr"/>
              <a:r>
                <a:rPr lang="ko-KR" altLang="en-US" b="1" dirty="0" err="1"/>
                <a:t>케겔</a:t>
              </a:r>
              <a:r>
                <a:rPr lang="ko-KR" altLang="en-US" b="1" dirty="0"/>
                <a:t> 운동</a:t>
              </a:r>
            </a:p>
            <a:p>
              <a:pPr algn="ctr"/>
              <a:endParaRPr lang="ko-KR" altLang="en-US" dirty="0"/>
            </a:p>
          </p:txBody>
        </p:sp>
        <p:sp>
          <p:nvSpPr>
            <p:cNvPr id="20" name="모서리가 둥근 직사각형 19"/>
            <p:cNvSpPr/>
            <p:nvPr/>
          </p:nvSpPr>
          <p:spPr>
            <a:xfrm>
              <a:off x="2401369" y="1546798"/>
              <a:ext cx="6620878" cy="1224136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/>
              <a:endParaRPr lang="en-US" altLang="ko-KR" dirty="0" smtClean="0"/>
            </a:p>
            <a:p>
              <a:pPr lvl="0"/>
              <a:r>
                <a:rPr lang="ko-KR" altLang="en-US" dirty="0" smtClean="0"/>
                <a:t>여름철 </a:t>
              </a:r>
              <a:r>
                <a:rPr lang="ko-KR" altLang="en-US" dirty="0"/>
                <a:t>비해 겨울철에는 몸 속 수분이 대부분 땀이 아닌 소변으로 배출 되어 평소보다 수분 섭취 하실 수 있도록 도움</a:t>
              </a:r>
            </a:p>
            <a:p>
              <a:pPr lvl="0"/>
              <a:r>
                <a:rPr lang="ko-KR" altLang="en-US" dirty="0"/>
                <a:t>차가운 날씨에는 골반근육과 방광의 탄력성이 떨어져 </a:t>
              </a:r>
              <a:r>
                <a:rPr lang="ko-KR" altLang="en-US" dirty="0" err="1"/>
                <a:t>요실금</a:t>
              </a:r>
              <a:r>
                <a:rPr lang="ko-KR" altLang="en-US" dirty="0"/>
                <a:t> 증상 악화되어 준비 운동 및 </a:t>
              </a:r>
              <a:r>
                <a:rPr lang="ko-KR" altLang="en-US" dirty="0" err="1"/>
                <a:t>케겔</a:t>
              </a:r>
              <a:r>
                <a:rPr lang="ko-KR" altLang="en-US" dirty="0"/>
                <a:t> 운동</a:t>
              </a:r>
              <a:r>
                <a:rPr lang="en-US" altLang="ko-KR" dirty="0"/>
                <a:t>(</a:t>
              </a:r>
              <a:r>
                <a:rPr lang="ko-KR" altLang="en-US" dirty="0" err="1"/>
                <a:t>골반저근</a:t>
              </a:r>
              <a:r>
                <a:rPr lang="ko-KR" altLang="en-US" dirty="0"/>
                <a:t> 운동</a:t>
              </a:r>
              <a:r>
                <a:rPr lang="en-US" altLang="ko-KR" dirty="0" smtClean="0"/>
                <a:t>)</a:t>
              </a:r>
              <a:r>
                <a:rPr lang="en-US" altLang="ko-KR" dirty="0"/>
                <a:t> </a:t>
              </a:r>
              <a:r>
                <a:rPr lang="ko-KR" altLang="en-US" dirty="0" smtClean="0"/>
                <a:t>적극 </a:t>
              </a:r>
              <a:r>
                <a:rPr lang="ko-KR" altLang="en-US" dirty="0"/>
                <a:t>참여 하실 수 있도록 도움</a:t>
              </a:r>
            </a:p>
            <a:p>
              <a:pPr algn="ctr"/>
              <a:endParaRPr lang="ko-KR" altLang="en-US" dirty="0"/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113653" y="4581128"/>
            <a:ext cx="8802632" cy="1490784"/>
            <a:chOff x="219615" y="1546799"/>
            <a:chExt cx="8802632" cy="1234129"/>
          </a:xfrm>
        </p:grpSpPr>
        <p:sp>
          <p:nvSpPr>
            <p:cNvPr id="22" name="모서리가 둥근 직사각형 21"/>
            <p:cNvSpPr/>
            <p:nvPr/>
          </p:nvSpPr>
          <p:spPr>
            <a:xfrm>
              <a:off x="219615" y="1556792"/>
              <a:ext cx="1944216" cy="1224136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/>
              <a:endParaRPr lang="en-US" altLang="ko-KR" b="1" dirty="0" smtClean="0"/>
            </a:p>
            <a:p>
              <a:pPr lvl="0" algn="ctr"/>
              <a:r>
                <a:rPr lang="ko-KR" altLang="en-US" b="1" dirty="0" smtClean="0"/>
                <a:t>현 </a:t>
              </a:r>
              <a:r>
                <a:rPr lang="ko-KR" altLang="en-US" b="1" dirty="0"/>
                <a:t>입소자 </a:t>
              </a:r>
              <a:endParaRPr lang="en-US" altLang="ko-KR" b="1" dirty="0"/>
            </a:p>
            <a:p>
              <a:pPr lvl="0" algn="ctr"/>
              <a:r>
                <a:rPr lang="ko-KR" altLang="en-US" b="1" dirty="0"/>
                <a:t>어르신</a:t>
              </a:r>
            </a:p>
            <a:p>
              <a:pPr algn="ctr"/>
              <a:endParaRPr lang="ko-KR" altLang="en-US" dirty="0"/>
            </a:p>
          </p:txBody>
        </p:sp>
        <p:sp>
          <p:nvSpPr>
            <p:cNvPr id="24" name="모서리가 둥근 직사각형 23"/>
            <p:cNvSpPr/>
            <p:nvPr/>
          </p:nvSpPr>
          <p:spPr>
            <a:xfrm>
              <a:off x="2372914" y="1546799"/>
              <a:ext cx="6649333" cy="1224136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altLang="ko-KR" dirty="0" smtClean="0"/>
            </a:p>
            <a:p>
              <a:r>
                <a:rPr lang="en-US" altLang="ko-KR" dirty="0" smtClean="0"/>
                <a:t>“</a:t>
              </a:r>
              <a:r>
                <a:rPr lang="ko-KR" altLang="en-US" dirty="0" err="1" smtClean="0"/>
                <a:t>요실금</a:t>
              </a:r>
              <a:r>
                <a:rPr lang="en-US" altLang="ko-KR" dirty="0" smtClean="0"/>
                <a:t>” </a:t>
              </a:r>
              <a:r>
                <a:rPr lang="ko-KR" altLang="en-US" dirty="0" smtClean="0"/>
                <a:t>완화 프로젝트 적극적이고 지속적인 참여로 요실</a:t>
              </a:r>
              <a:r>
                <a:rPr lang="en-US" altLang="ko-KR" dirty="0" smtClean="0"/>
                <a:t/>
              </a:r>
              <a:br>
                <a:rPr lang="en-US" altLang="ko-KR" dirty="0" smtClean="0"/>
              </a:br>
              <a:r>
                <a:rPr lang="en-US" altLang="ko-KR" dirty="0" smtClean="0"/>
                <a:t> </a:t>
              </a:r>
              <a:r>
                <a:rPr lang="ko-KR" altLang="en-US" dirty="0" smtClean="0"/>
                <a:t>금 완화 및</a:t>
              </a:r>
              <a:r>
                <a:rPr lang="en-US" altLang="ko-KR" dirty="0"/>
                <a:t> </a:t>
              </a:r>
              <a:r>
                <a:rPr lang="ko-KR" altLang="en-US" dirty="0" smtClean="0"/>
                <a:t>건강한 삶을 유지 할 수 있도록 하겠음</a:t>
              </a:r>
              <a:r>
                <a:rPr lang="en-US" altLang="ko-KR" dirty="0" smtClean="0"/>
                <a:t>.</a:t>
              </a:r>
            </a:p>
            <a:p>
              <a:r>
                <a:rPr lang="en-US" altLang="ko-KR" dirty="0"/>
                <a:t> </a:t>
              </a:r>
              <a:r>
                <a:rPr lang="ko-KR" altLang="en-US" dirty="0" smtClean="0"/>
                <a:t>초기 </a:t>
              </a:r>
              <a:r>
                <a:rPr lang="ko-KR" altLang="en-US" dirty="0" err="1" smtClean="0"/>
                <a:t>요실금</a:t>
              </a:r>
              <a:r>
                <a:rPr lang="ko-KR" altLang="en-US" dirty="0" smtClean="0"/>
                <a:t> 어르신 집중적으로 </a:t>
              </a:r>
              <a:r>
                <a:rPr lang="en-US" altLang="ko-KR" dirty="0" smtClean="0"/>
                <a:t>“</a:t>
              </a:r>
              <a:r>
                <a:rPr lang="ko-KR" altLang="en-US" dirty="0" err="1" smtClean="0"/>
                <a:t>요실금</a:t>
              </a:r>
              <a:r>
                <a:rPr lang="ko-KR" altLang="en-US" dirty="0" smtClean="0"/>
                <a:t> 완화 프로젝트 참</a:t>
              </a:r>
              <a:r>
                <a:rPr lang="en-US" altLang="ko-KR" dirty="0" smtClean="0"/>
                <a:t/>
              </a:r>
              <a:br>
                <a:rPr lang="en-US" altLang="ko-KR" dirty="0" smtClean="0"/>
              </a:br>
              <a:r>
                <a:rPr lang="en-US" altLang="ko-KR" dirty="0" smtClean="0"/>
                <a:t> </a:t>
              </a:r>
              <a:r>
                <a:rPr lang="ko-KR" altLang="en-US" dirty="0" smtClean="0"/>
                <a:t>여 하여  </a:t>
              </a:r>
              <a:r>
                <a:rPr lang="ko-KR" altLang="en-US" b="1" dirty="0" smtClean="0"/>
                <a:t>증상 악화 완화 및 예방</a:t>
              </a:r>
              <a:r>
                <a:rPr lang="ko-KR" altLang="en-US" dirty="0" smtClean="0"/>
                <a:t> 하겠음</a:t>
              </a:r>
              <a:r>
                <a:rPr lang="en-US" altLang="ko-KR" dirty="0" smtClean="0"/>
                <a:t>.</a:t>
              </a:r>
            </a:p>
            <a:p>
              <a:r>
                <a:rPr lang="en-US" altLang="ko-KR" dirty="0" smtClean="0"/>
                <a:t> </a:t>
              </a:r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7961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타원 82"/>
          <p:cNvSpPr/>
          <p:nvPr/>
        </p:nvSpPr>
        <p:spPr>
          <a:xfrm>
            <a:off x="2058069" y="196533"/>
            <a:ext cx="5292588" cy="5292588"/>
          </a:xfrm>
          <a:prstGeom prst="ellipse">
            <a:avLst/>
          </a:prstGeom>
          <a:solidFill>
            <a:schemeClr val="bg1">
              <a:alpha val="33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/>
          <p:cNvSpPr/>
          <p:nvPr/>
        </p:nvSpPr>
        <p:spPr>
          <a:xfrm>
            <a:off x="-280132" y="4941168"/>
            <a:ext cx="2358262" cy="2358262"/>
          </a:xfrm>
          <a:prstGeom prst="ellipse">
            <a:avLst/>
          </a:prstGeom>
          <a:solidFill>
            <a:schemeClr val="bg1">
              <a:alpha val="33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7" name="직선 연결선 16"/>
          <p:cNvCxnSpPr/>
          <p:nvPr/>
        </p:nvCxnSpPr>
        <p:spPr>
          <a:xfrm>
            <a:off x="1636924" y="6381328"/>
            <a:ext cx="727280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7"/>
          <p:cNvSpPr txBox="1"/>
          <p:nvPr/>
        </p:nvSpPr>
        <p:spPr>
          <a:xfrm>
            <a:off x="5292080" y="6459319"/>
            <a:ext cx="38164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050" dirty="0" smtClean="0">
                <a:solidFill>
                  <a:schemeClr val="bg1"/>
                </a:solidFill>
                <a:latin typeface="+mn-ea"/>
              </a:rPr>
              <a:t>    전라남도 여수시 신월로 </a:t>
            </a:r>
            <a:r>
              <a:rPr lang="en-US" altLang="ko-KR" sz="1050" dirty="0" smtClean="0">
                <a:solidFill>
                  <a:schemeClr val="bg1"/>
                </a:solidFill>
                <a:latin typeface="+mn-ea"/>
              </a:rPr>
              <a:t>592</a:t>
            </a:r>
            <a:r>
              <a:rPr lang="ko-KR" altLang="en-US" sz="1050" dirty="0" smtClean="0">
                <a:solidFill>
                  <a:schemeClr val="bg1"/>
                </a:solidFill>
                <a:latin typeface="+mn-ea"/>
              </a:rPr>
              <a:t>번지     </a:t>
            </a:r>
            <a:r>
              <a:rPr lang="en-US" altLang="ko-KR" sz="1050" dirty="0" smtClean="0">
                <a:solidFill>
                  <a:schemeClr val="bg1"/>
                </a:solidFill>
                <a:latin typeface="+mn-ea"/>
              </a:rPr>
              <a:t>T. (061) 654-7773</a:t>
            </a:r>
            <a:endParaRPr lang="ko-KR" altLang="en-US" sz="1050" b="1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1888780" y="808663"/>
            <a:ext cx="5511723" cy="5115244"/>
            <a:chOff x="2013873" y="473809"/>
            <a:chExt cx="5261538" cy="4900999"/>
          </a:xfrm>
        </p:grpSpPr>
        <p:sp>
          <p:nvSpPr>
            <p:cNvPr id="35" name="타원 34"/>
            <p:cNvSpPr/>
            <p:nvPr/>
          </p:nvSpPr>
          <p:spPr>
            <a:xfrm>
              <a:off x="2578097" y="836506"/>
              <a:ext cx="3960440" cy="3960440"/>
            </a:xfrm>
            <a:prstGeom prst="ellipse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3" name="그룹 2"/>
            <p:cNvGrpSpPr/>
            <p:nvPr/>
          </p:nvGrpSpPr>
          <p:grpSpPr>
            <a:xfrm>
              <a:off x="2013873" y="473809"/>
              <a:ext cx="5261538" cy="4900999"/>
              <a:chOff x="2096193" y="1326825"/>
              <a:chExt cx="4898005" cy="4530734"/>
            </a:xfrm>
          </p:grpSpPr>
          <p:sp>
            <p:nvSpPr>
              <p:cNvPr id="29" name="TextBox 28"/>
              <p:cNvSpPr txBox="1"/>
              <p:nvPr/>
            </p:nvSpPr>
            <p:spPr>
              <a:xfrm rot="755066">
                <a:off x="3735923" y="1349267"/>
                <a:ext cx="2521082" cy="844034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Up">
                  <a:avLst>
                    <a:gd name="adj" fmla="val 10594425"/>
                  </a:avLst>
                </a:prstTxWarp>
                <a:spAutoFit/>
              </a:bodyPr>
              <a:lstStyle/>
              <a:p>
                <a:r>
                  <a:rPr lang="ko-KR" altLang="en-US" sz="6600" spc="-150" dirty="0" smtClean="0">
                    <a:solidFill>
                      <a:srgbClr val="CC00FF"/>
                    </a:solidFill>
                  </a:rPr>
                  <a:t>요 실 금</a:t>
                </a:r>
                <a:endParaRPr lang="ko-KR" altLang="en-US" sz="6600" spc="-150" dirty="0">
                  <a:solidFill>
                    <a:srgbClr val="CC00FF"/>
                  </a:solidFill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3285985" y="1857158"/>
                <a:ext cx="3461761" cy="36802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endParaRPr lang="en-US" altLang="ko-KR" b="1" spc="-150" dirty="0" smtClean="0">
                  <a:solidFill>
                    <a:schemeClr val="bg1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ko-KR" sz="2000" b="1" spc="-300" dirty="0" smtClean="0">
                    <a:solidFill>
                      <a:schemeClr val="bg1"/>
                    </a:solidFill>
                    <a:latin typeface="휴먼둥근헤드라인" pitchFamily="18" charset="-127"/>
                    <a:ea typeface="휴먼둥근헤드라인" pitchFamily="18" charset="-127"/>
                  </a:rPr>
                  <a:t>01</a:t>
                </a:r>
                <a:r>
                  <a:rPr lang="en-US" altLang="ko-KR" b="1" spc="-150" dirty="0" smtClean="0">
                    <a:solidFill>
                      <a:schemeClr val="bg1"/>
                    </a:solidFill>
                  </a:rPr>
                  <a:t> .  </a:t>
                </a:r>
                <a:r>
                  <a:rPr lang="ko-KR" altLang="en-US" b="1" spc="-150" dirty="0" smtClean="0">
                    <a:solidFill>
                      <a:schemeClr val="bg1"/>
                    </a:solidFill>
                  </a:rPr>
                  <a:t>추진 배경</a:t>
                </a:r>
                <a:endParaRPr lang="en-US" altLang="ko-KR" b="1" spc="-150" dirty="0" smtClean="0">
                  <a:solidFill>
                    <a:schemeClr val="bg1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ko-KR" sz="2000" b="1" spc="-300" dirty="0" smtClean="0">
                    <a:solidFill>
                      <a:schemeClr val="bg1"/>
                    </a:solidFill>
                    <a:latin typeface="휴먼둥근헤드라인" pitchFamily="18" charset="-127"/>
                    <a:ea typeface="휴먼둥근헤드라인" pitchFamily="18" charset="-127"/>
                  </a:rPr>
                  <a:t>02</a:t>
                </a:r>
                <a:r>
                  <a:rPr lang="en-US" altLang="ko-KR" b="1" spc="-150" dirty="0" smtClean="0">
                    <a:solidFill>
                      <a:schemeClr val="bg1"/>
                    </a:solidFill>
                  </a:rPr>
                  <a:t>.  </a:t>
                </a:r>
                <a:r>
                  <a:rPr lang="ko-KR" altLang="en-US" b="1" spc="-150" dirty="0" smtClean="0">
                    <a:solidFill>
                      <a:schemeClr val="bg1"/>
                    </a:solidFill>
                  </a:rPr>
                  <a:t>목적 </a:t>
                </a:r>
                <a:r>
                  <a:rPr lang="en-US" altLang="ko-KR" b="1" spc="-150" dirty="0" smtClean="0">
                    <a:solidFill>
                      <a:schemeClr val="bg1"/>
                    </a:solidFill>
                  </a:rPr>
                  <a:t>/ </a:t>
                </a:r>
                <a:r>
                  <a:rPr lang="ko-KR" altLang="en-US" b="1" spc="-150" dirty="0" smtClean="0">
                    <a:solidFill>
                      <a:schemeClr val="bg1"/>
                    </a:solidFill>
                  </a:rPr>
                  <a:t>목표</a:t>
                </a:r>
                <a:endParaRPr lang="en-US" altLang="ko-KR" b="1" spc="-150" dirty="0">
                  <a:solidFill>
                    <a:schemeClr val="bg1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ko-KR" sz="2000" b="1" spc="-300" dirty="0" smtClean="0">
                    <a:solidFill>
                      <a:schemeClr val="bg1"/>
                    </a:solidFill>
                    <a:latin typeface="휴먼둥근헤드라인" pitchFamily="18" charset="-127"/>
                    <a:ea typeface="휴먼둥근헤드라인" pitchFamily="18" charset="-127"/>
                  </a:rPr>
                  <a:t>03</a:t>
                </a:r>
                <a:r>
                  <a:rPr lang="en-US" altLang="ko-KR" b="1" spc="-150" dirty="0" smtClean="0">
                    <a:solidFill>
                      <a:schemeClr val="bg1"/>
                    </a:solidFill>
                  </a:rPr>
                  <a:t>.  “</a:t>
                </a:r>
                <a:r>
                  <a:rPr lang="ko-KR" altLang="en-US" b="1" spc="-150" dirty="0" err="1" smtClean="0">
                    <a:solidFill>
                      <a:schemeClr val="bg1"/>
                    </a:solidFill>
                  </a:rPr>
                  <a:t>요실금</a:t>
                </a:r>
                <a:r>
                  <a:rPr lang="en-US" altLang="ko-KR" b="1" spc="-150" dirty="0" smtClean="0">
                    <a:solidFill>
                      <a:schemeClr val="bg1"/>
                    </a:solidFill>
                  </a:rPr>
                  <a:t>”</a:t>
                </a:r>
                <a:r>
                  <a:rPr lang="ko-KR" altLang="en-US" b="1" spc="-150" dirty="0" smtClean="0">
                    <a:solidFill>
                      <a:schemeClr val="bg1"/>
                    </a:solidFill>
                  </a:rPr>
                  <a:t> 완화</a:t>
                </a:r>
                <a:r>
                  <a:rPr lang="en-US" altLang="ko-KR" b="1" spc="-150" dirty="0" smtClean="0">
                    <a:solidFill>
                      <a:schemeClr val="bg1"/>
                    </a:solidFill>
                  </a:rPr>
                  <a:t> </a:t>
                </a:r>
                <a:r>
                  <a:rPr lang="ko-KR" altLang="en-US" b="1" spc="-150" dirty="0" smtClean="0">
                    <a:solidFill>
                      <a:schemeClr val="bg1"/>
                    </a:solidFill>
                  </a:rPr>
                  <a:t>추진 계획</a:t>
                </a:r>
                <a:endParaRPr lang="en-US" altLang="ko-KR" b="1" spc="-150" dirty="0" smtClean="0">
                  <a:solidFill>
                    <a:schemeClr val="bg1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ko-KR" sz="2000" b="1" spc="-300" dirty="0" smtClean="0">
                    <a:solidFill>
                      <a:schemeClr val="bg1"/>
                    </a:solidFill>
                    <a:latin typeface="휴먼둥근헤드라인" pitchFamily="18" charset="-127"/>
                    <a:ea typeface="휴먼둥근헤드라인" pitchFamily="18" charset="-127"/>
                  </a:rPr>
                  <a:t>04</a:t>
                </a:r>
                <a:r>
                  <a:rPr lang="en-US" altLang="ko-KR" b="1" spc="-150" dirty="0" smtClean="0">
                    <a:solidFill>
                      <a:schemeClr val="bg1"/>
                    </a:solidFill>
                  </a:rPr>
                  <a:t>.  </a:t>
                </a:r>
                <a:r>
                  <a:rPr lang="ko-KR" altLang="en-US" b="1" spc="-150" dirty="0" smtClean="0">
                    <a:solidFill>
                      <a:schemeClr val="bg1"/>
                    </a:solidFill>
                  </a:rPr>
                  <a:t>진행 과정</a:t>
                </a:r>
                <a:endParaRPr lang="en-US" altLang="ko-KR" b="1" spc="-150" dirty="0" smtClean="0">
                  <a:solidFill>
                    <a:schemeClr val="bg1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ko-KR" sz="2000" b="1" spc="-300" dirty="0" smtClean="0">
                    <a:solidFill>
                      <a:schemeClr val="bg1"/>
                    </a:solidFill>
                    <a:latin typeface="휴먼둥근헤드라인" pitchFamily="18" charset="-127"/>
                    <a:ea typeface="휴먼둥근헤드라인" pitchFamily="18" charset="-127"/>
                  </a:rPr>
                  <a:t>05</a:t>
                </a:r>
                <a:r>
                  <a:rPr lang="en-US" altLang="ko-KR" b="1" spc="-150" dirty="0" smtClean="0">
                    <a:solidFill>
                      <a:schemeClr val="bg1"/>
                    </a:solidFill>
                  </a:rPr>
                  <a:t>. </a:t>
                </a:r>
                <a:r>
                  <a:rPr lang="ko-KR" altLang="en-US" b="1" spc="-150" dirty="0" smtClean="0">
                    <a:solidFill>
                      <a:schemeClr val="bg1"/>
                    </a:solidFill>
                  </a:rPr>
                  <a:t> 성과</a:t>
                </a:r>
                <a:endParaRPr lang="en-US" altLang="ko-KR" b="1" spc="-150" dirty="0">
                  <a:solidFill>
                    <a:schemeClr val="bg1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ko-KR" sz="2000" b="1" spc="-300" dirty="0" smtClean="0">
                    <a:solidFill>
                      <a:schemeClr val="bg1"/>
                    </a:solidFill>
                    <a:latin typeface="휴먼둥근헤드라인" pitchFamily="18" charset="-127"/>
                    <a:ea typeface="휴먼둥근헤드라인" pitchFamily="18" charset="-127"/>
                  </a:rPr>
                  <a:t>06</a:t>
                </a:r>
                <a:r>
                  <a:rPr lang="en-US" altLang="ko-KR" b="1" spc="-150" dirty="0" smtClean="0">
                    <a:solidFill>
                      <a:schemeClr val="bg1"/>
                    </a:solidFill>
                  </a:rPr>
                  <a:t>.  </a:t>
                </a:r>
                <a:r>
                  <a:rPr lang="ko-KR" altLang="en-US" b="1" spc="-150" dirty="0" smtClean="0">
                    <a:solidFill>
                      <a:schemeClr val="bg1"/>
                    </a:solidFill>
                  </a:rPr>
                  <a:t>향후 운영 계획</a:t>
                </a:r>
                <a:endParaRPr lang="en-US" altLang="ko-KR" b="1" spc="-150" dirty="0">
                  <a:solidFill>
                    <a:schemeClr val="bg1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endParaRPr lang="en-US" altLang="ko-KR" spc="-150" dirty="0" smtClean="0">
                  <a:solidFill>
                    <a:schemeClr val="bg1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endParaRPr lang="en-US" altLang="ko-KR" spc="-150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66" name="그룹 65"/>
              <p:cNvGrpSpPr/>
              <p:nvPr/>
            </p:nvGrpSpPr>
            <p:grpSpPr>
              <a:xfrm>
                <a:off x="2096193" y="1326825"/>
                <a:ext cx="1601655" cy="3184608"/>
                <a:chOff x="2096193" y="1326825"/>
                <a:chExt cx="1601655" cy="3184608"/>
              </a:xfrm>
            </p:grpSpPr>
            <p:pic>
              <p:nvPicPr>
                <p:cNvPr id="59" name="Picture 423" descr="C:\Users\Administrator\AppData\Local\Microsoft\Windows\Temporary Internet Files\Content.IE5\RDPGHH02\MC900441870[1].wmf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44876"/>
                <a:stretch/>
              </p:blipFill>
              <p:spPr bwMode="auto">
                <a:xfrm rot="19620811">
                  <a:off x="2893514" y="1326825"/>
                  <a:ext cx="804334" cy="44338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0" name="Picture 423" descr="C:\Users\Administrator\AppData\Local\Microsoft\Windows\Temporary Internet Files\Content.IE5\RDPGHH02\MC900441870[1].wmf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44876"/>
                <a:stretch/>
              </p:blipFill>
              <p:spPr bwMode="auto">
                <a:xfrm rot="18780835">
                  <a:off x="2662091" y="1658240"/>
                  <a:ext cx="670400" cy="3695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1" name="Picture 423" descr="C:\Users\Administrator\AppData\Local\Microsoft\Windows\Temporary Internet Files\Content.IE5\RDPGHH02\MC900441870[1].wmf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44876"/>
                <a:stretch/>
              </p:blipFill>
              <p:spPr bwMode="auto">
                <a:xfrm rot="18237509">
                  <a:off x="2085846" y="1945229"/>
                  <a:ext cx="975730" cy="5378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2" name="Picture 423" descr="C:\Users\Administrator\AppData\Local\Microsoft\Windows\Temporary Internet Files\Content.IE5\RDPGHH02\MC900441870[1].wmf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44876"/>
                <a:stretch/>
              </p:blipFill>
              <p:spPr bwMode="auto">
                <a:xfrm rot="17324527">
                  <a:off x="1889214" y="2487812"/>
                  <a:ext cx="922454" cy="50849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3" name="Picture 423" descr="C:\Users\Administrator\AppData\Local\Microsoft\Windows\Temporary Internet Files\Content.IE5\RDPGHH02\MC900441870[1].wmf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44876"/>
                <a:stretch/>
              </p:blipFill>
              <p:spPr bwMode="auto">
                <a:xfrm rot="16200000">
                  <a:off x="1947644" y="3131057"/>
                  <a:ext cx="729998" cy="4024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4" name="Picture 423" descr="C:\Users\Administrator\AppData\Local\Microsoft\Windows\Temporary Internet Files\Content.IE5\RDPGHH02\MC900441870[1].wmf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44876"/>
                <a:stretch/>
              </p:blipFill>
              <p:spPr bwMode="auto">
                <a:xfrm rot="15711436">
                  <a:off x="1983676" y="3613069"/>
                  <a:ext cx="729998" cy="4024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5" name="Picture 423" descr="C:\Users\Administrator\AppData\Local\Microsoft\Windows\Temporary Internet Files\Content.IE5\RDPGHH02\MC900441870[1].wmf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44876"/>
                <a:stretch/>
              </p:blipFill>
              <p:spPr bwMode="auto">
                <a:xfrm rot="14636087">
                  <a:off x="2227339" y="4061022"/>
                  <a:ext cx="580710" cy="32011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67" name="그룹 66"/>
              <p:cNvGrpSpPr/>
              <p:nvPr/>
            </p:nvGrpSpPr>
            <p:grpSpPr>
              <a:xfrm rot="15785116">
                <a:off x="3453673" y="3464428"/>
                <a:ext cx="1601655" cy="3184608"/>
                <a:chOff x="2096193" y="1326825"/>
                <a:chExt cx="1601655" cy="3184608"/>
              </a:xfrm>
            </p:grpSpPr>
            <p:pic>
              <p:nvPicPr>
                <p:cNvPr id="68" name="Picture 423" descr="C:\Users\Administrator\AppData\Local\Microsoft\Windows\Temporary Internet Files\Content.IE5\RDPGHH02\MC900441870[1].wmf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44876"/>
                <a:stretch/>
              </p:blipFill>
              <p:spPr bwMode="auto">
                <a:xfrm rot="19620811">
                  <a:off x="2893514" y="1326825"/>
                  <a:ext cx="804334" cy="44338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9" name="Picture 423" descr="C:\Users\Administrator\AppData\Local\Microsoft\Windows\Temporary Internet Files\Content.IE5\RDPGHH02\MC900441870[1].wmf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44876"/>
                <a:stretch/>
              </p:blipFill>
              <p:spPr bwMode="auto">
                <a:xfrm rot="18780835">
                  <a:off x="2662091" y="1658240"/>
                  <a:ext cx="670400" cy="3695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0" name="Picture 423" descr="C:\Users\Administrator\AppData\Local\Microsoft\Windows\Temporary Internet Files\Content.IE5\RDPGHH02\MC900441870[1].wmf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44876"/>
                <a:stretch/>
              </p:blipFill>
              <p:spPr bwMode="auto">
                <a:xfrm rot="18237509">
                  <a:off x="2085846" y="1945229"/>
                  <a:ext cx="975730" cy="5378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1" name="Picture 423" descr="C:\Users\Administrator\AppData\Local\Microsoft\Windows\Temporary Internet Files\Content.IE5\RDPGHH02\MC900441870[1].wmf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44876"/>
                <a:stretch/>
              </p:blipFill>
              <p:spPr bwMode="auto">
                <a:xfrm rot="17324527">
                  <a:off x="1889214" y="2487812"/>
                  <a:ext cx="922454" cy="50849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2" name="Picture 423" descr="C:\Users\Administrator\AppData\Local\Microsoft\Windows\Temporary Internet Files\Content.IE5\RDPGHH02\MC900441870[1].wmf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44876"/>
                <a:stretch/>
              </p:blipFill>
              <p:spPr bwMode="auto">
                <a:xfrm rot="16200000">
                  <a:off x="1947644" y="3131057"/>
                  <a:ext cx="729998" cy="4024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3" name="Picture 423" descr="C:\Users\Administrator\AppData\Local\Microsoft\Windows\Temporary Internet Files\Content.IE5\RDPGHH02\MC900441870[1].wmf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44876"/>
                <a:stretch/>
              </p:blipFill>
              <p:spPr bwMode="auto">
                <a:xfrm rot="15711436">
                  <a:off x="1983676" y="3613069"/>
                  <a:ext cx="729998" cy="4024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4" name="Picture 423" descr="C:\Users\Administrator\AppData\Local\Microsoft\Windows\Temporary Internet Files\Content.IE5\RDPGHH02\MC900441870[1].wmf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44876"/>
                <a:stretch/>
              </p:blipFill>
              <p:spPr bwMode="auto">
                <a:xfrm rot="14636087">
                  <a:off x="2227339" y="4061022"/>
                  <a:ext cx="580710" cy="32011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75" name="그룹 74"/>
              <p:cNvGrpSpPr/>
              <p:nvPr/>
            </p:nvGrpSpPr>
            <p:grpSpPr>
              <a:xfrm rot="10004160">
                <a:off x="5392543" y="1922377"/>
                <a:ext cx="1601655" cy="3184608"/>
                <a:chOff x="2096193" y="1326825"/>
                <a:chExt cx="1601655" cy="3184608"/>
              </a:xfrm>
            </p:grpSpPr>
            <p:pic>
              <p:nvPicPr>
                <p:cNvPr id="76" name="Picture 423" descr="C:\Users\Administrator\AppData\Local\Microsoft\Windows\Temporary Internet Files\Content.IE5\RDPGHH02\MC900441870[1].wmf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44876"/>
                <a:stretch/>
              </p:blipFill>
              <p:spPr bwMode="auto">
                <a:xfrm rot="19620811">
                  <a:off x="2893514" y="1326825"/>
                  <a:ext cx="804334" cy="44338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7" name="Picture 423" descr="C:\Users\Administrator\AppData\Local\Microsoft\Windows\Temporary Internet Files\Content.IE5\RDPGHH02\MC900441870[1].wmf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44876"/>
                <a:stretch/>
              </p:blipFill>
              <p:spPr bwMode="auto">
                <a:xfrm rot="18780835">
                  <a:off x="2662091" y="1658240"/>
                  <a:ext cx="670400" cy="3695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8" name="Picture 423" descr="C:\Users\Administrator\AppData\Local\Microsoft\Windows\Temporary Internet Files\Content.IE5\RDPGHH02\MC900441870[1].wmf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44876"/>
                <a:stretch/>
              </p:blipFill>
              <p:spPr bwMode="auto">
                <a:xfrm rot="18237509">
                  <a:off x="2085846" y="1945229"/>
                  <a:ext cx="975730" cy="5378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9" name="Picture 423" descr="C:\Users\Administrator\AppData\Local\Microsoft\Windows\Temporary Internet Files\Content.IE5\RDPGHH02\MC900441870[1].wmf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44876"/>
                <a:stretch/>
              </p:blipFill>
              <p:spPr bwMode="auto">
                <a:xfrm rot="17324527">
                  <a:off x="1889214" y="2487812"/>
                  <a:ext cx="922454" cy="50849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0" name="Picture 423" descr="C:\Users\Administrator\AppData\Local\Microsoft\Windows\Temporary Internet Files\Content.IE5\RDPGHH02\MC900441870[1].wmf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44876"/>
                <a:stretch/>
              </p:blipFill>
              <p:spPr bwMode="auto">
                <a:xfrm rot="16200000">
                  <a:off x="1947644" y="3131057"/>
                  <a:ext cx="729998" cy="4024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1" name="Picture 423" descr="C:\Users\Administrator\AppData\Local\Microsoft\Windows\Temporary Internet Files\Content.IE5\RDPGHH02\MC900441870[1].wmf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44876"/>
                <a:stretch/>
              </p:blipFill>
              <p:spPr bwMode="auto">
                <a:xfrm rot="15711436">
                  <a:off x="1983676" y="3613069"/>
                  <a:ext cx="729998" cy="4024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2" name="Picture 423" descr="C:\Users\Administrator\AppData\Local\Microsoft\Windows\Temporary Internet Files\Content.IE5\RDPGHH02\MC900441870[1].wmf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44876"/>
                <a:stretch/>
              </p:blipFill>
              <p:spPr bwMode="auto">
                <a:xfrm rot="14636087">
                  <a:off x="2227339" y="4061022"/>
                  <a:ext cx="580710" cy="32011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grpSp>
        <p:nvGrpSpPr>
          <p:cNvPr id="36" name="그룹 35"/>
          <p:cNvGrpSpPr/>
          <p:nvPr/>
        </p:nvGrpSpPr>
        <p:grpSpPr>
          <a:xfrm>
            <a:off x="4388185" y="5999558"/>
            <a:ext cx="4842324" cy="461665"/>
            <a:chOff x="4478241" y="6387503"/>
            <a:chExt cx="5349838" cy="549466"/>
          </a:xfrm>
        </p:grpSpPr>
        <p:sp>
          <p:nvSpPr>
            <p:cNvPr id="37" name="TextBox 27"/>
            <p:cNvSpPr txBox="1"/>
            <p:nvPr/>
          </p:nvSpPr>
          <p:spPr>
            <a:xfrm>
              <a:off x="5028620" y="6387503"/>
              <a:ext cx="4799459" cy="549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2400" dirty="0" smtClean="0">
                  <a:solidFill>
                    <a:schemeClr val="bg1"/>
                  </a:solidFill>
                  <a:latin typeface="+mn-ea"/>
                </a:rPr>
                <a:t>가장큰사랑노인주간보호센터</a:t>
              </a:r>
              <a:endParaRPr lang="ko-KR" altLang="en-US" sz="2400" b="1" dirty="0">
                <a:solidFill>
                  <a:schemeClr val="bg1"/>
                </a:solidFill>
                <a:latin typeface="+mn-ea"/>
              </a:endParaRPr>
            </a:p>
          </p:txBody>
        </p:sp>
        <p:pic>
          <p:nvPicPr>
            <p:cNvPr id="38" name="_x148083472" descr="EMB000027a0156a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583"/>
            <a:stretch/>
          </p:blipFill>
          <p:spPr bwMode="auto">
            <a:xfrm>
              <a:off x="4478241" y="6387503"/>
              <a:ext cx="590878" cy="43887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</p:grpSp>
    </p:spTree>
    <p:extLst>
      <p:ext uri="{BB962C8B-B14F-4D97-AF65-F5344CB8AC3E}">
        <p14:creationId xmlns:p14="http://schemas.microsoft.com/office/powerpoint/2010/main" val="402241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타원 5"/>
          <p:cNvSpPr/>
          <p:nvPr/>
        </p:nvSpPr>
        <p:spPr>
          <a:xfrm>
            <a:off x="1691680" y="422271"/>
            <a:ext cx="5616624" cy="5455001"/>
          </a:xfrm>
          <a:prstGeom prst="ellipse">
            <a:avLst/>
          </a:prstGeom>
          <a:solidFill>
            <a:schemeClr val="bg1">
              <a:alpha val="33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타원 19"/>
          <p:cNvSpPr/>
          <p:nvPr/>
        </p:nvSpPr>
        <p:spPr>
          <a:xfrm>
            <a:off x="1691680" y="422270"/>
            <a:ext cx="5616624" cy="5455001"/>
          </a:xfrm>
          <a:prstGeom prst="ellipse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타원 20"/>
          <p:cNvSpPr/>
          <p:nvPr/>
        </p:nvSpPr>
        <p:spPr>
          <a:xfrm>
            <a:off x="2121895" y="4387018"/>
            <a:ext cx="208568" cy="208568"/>
          </a:xfrm>
          <a:prstGeom prst="ellipse">
            <a:avLst/>
          </a:prstGeom>
          <a:solidFill>
            <a:schemeClr val="bg1">
              <a:alpha val="53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타원 21"/>
          <p:cNvSpPr/>
          <p:nvPr/>
        </p:nvSpPr>
        <p:spPr>
          <a:xfrm>
            <a:off x="2089787" y="4550331"/>
            <a:ext cx="354167" cy="354167"/>
          </a:xfrm>
          <a:prstGeom prst="ellipse">
            <a:avLst/>
          </a:prstGeom>
          <a:solidFill>
            <a:schemeClr val="bg1">
              <a:alpha val="53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타원 23"/>
          <p:cNvSpPr/>
          <p:nvPr/>
        </p:nvSpPr>
        <p:spPr>
          <a:xfrm>
            <a:off x="1979712" y="1343047"/>
            <a:ext cx="350809" cy="315739"/>
          </a:xfrm>
          <a:prstGeom prst="ellipse">
            <a:avLst/>
          </a:prstGeom>
          <a:solidFill>
            <a:schemeClr val="bg1">
              <a:alpha val="53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타원 24"/>
          <p:cNvSpPr/>
          <p:nvPr/>
        </p:nvSpPr>
        <p:spPr>
          <a:xfrm>
            <a:off x="2187998" y="1279154"/>
            <a:ext cx="198086" cy="211831"/>
          </a:xfrm>
          <a:prstGeom prst="ellipse">
            <a:avLst/>
          </a:prstGeom>
          <a:solidFill>
            <a:schemeClr val="bg1">
              <a:alpha val="53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타원 25"/>
          <p:cNvSpPr/>
          <p:nvPr/>
        </p:nvSpPr>
        <p:spPr>
          <a:xfrm>
            <a:off x="2330521" y="4811539"/>
            <a:ext cx="208568" cy="208568"/>
          </a:xfrm>
          <a:prstGeom prst="ellipse">
            <a:avLst/>
          </a:prstGeom>
          <a:solidFill>
            <a:schemeClr val="bg1">
              <a:alpha val="53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타원 26"/>
          <p:cNvSpPr/>
          <p:nvPr/>
        </p:nvSpPr>
        <p:spPr>
          <a:xfrm>
            <a:off x="6045487" y="4540353"/>
            <a:ext cx="354167" cy="354167"/>
          </a:xfrm>
          <a:prstGeom prst="ellipse">
            <a:avLst/>
          </a:prstGeom>
          <a:solidFill>
            <a:schemeClr val="bg1">
              <a:alpha val="53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타원 27"/>
          <p:cNvSpPr/>
          <p:nvPr/>
        </p:nvSpPr>
        <p:spPr>
          <a:xfrm>
            <a:off x="6222418" y="4373247"/>
            <a:ext cx="177084" cy="177084"/>
          </a:xfrm>
          <a:prstGeom prst="ellipse">
            <a:avLst/>
          </a:prstGeom>
          <a:solidFill>
            <a:schemeClr val="bg1">
              <a:alpha val="53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타원 28"/>
          <p:cNvSpPr/>
          <p:nvPr/>
        </p:nvSpPr>
        <p:spPr>
          <a:xfrm>
            <a:off x="6363866" y="4491149"/>
            <a:ext cx="177084" cy="177084"/>
          </a:xfrm>
          <a:prstGeom prst="ellipse">
            <a:avLst/>
          </a:prstGeom>
          <a:solidFill>
            <a:schemeClr val="bg1">
              <a:alpha val="53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7" name="그룹 16"/>
          <p:cNvGrpSpPr/>
          <p:nvPr/>
        </p:nvGrpSpPr>
        <p:grpSpPr>
          <a:xfrm>
            <a:off x="4355976" y="6348935"/>
            <a:ext cx="5094758" cy="461665"/>
            <a:chOff x="4478241" y="6387503"/>
            <a:chExt cx="5094758" cy="461665"/>
          </a:xfrm>
        </p:grpSpPr>
        <p:sp>
          <p:nvSpPr>
            <p:cNvPr id="18" name="TextBox 27"/>
            <p:cNvSpPr txBox="1"/>
            <p:nvPr/>
          </p:nvSpPr>
          <p:spPr>
            <a:xfrm>
              <a:off x="5028620" y="6387503"/>
              <a:ext cx="45443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2400" dirty="0" smtClean="0">
                  <a:solidFill>
                    <a:schemeClr val="bg1"/>
                  </a:solidFill>
                  <a:latin typeface="+mn-ea"/>
                </a:rPr>
                <a:t>가장큰사랑노인주간보호센터</a:t>
              </a:r>
              <a:endParaRPr lang="ko-KR" altLang="en-US" sz="2400" b="1" dirty="0">
                <a:solidFill>
                  <a:schemeClr val="bg1"/>
                </a:solidFill>
                <a:latin typeface="+mn-ea"/>
              </a:endParaRPr>
            </a:p>
          </p:txBody>
        </p:sp>
        <p:pic>
          <p:nvPicPr>
            <p:cNvPr id="19" name="_x148083472" descr="EMB000027a0156a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583"/>
            <a:stretch/>
          </p:blipFill>
          <p:spPr bwMode="auto">
            <a:xfrm>
              <a:off x="4478241" y="6417583"/>
              <a:ext cx="550379" cy="40879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</p:grp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121" name="_x146714976" descr="EMB000054a4348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7" t="23248" r="43544" b="11168"/>
          <a:stretch>
            <a:fillRect/>
          </a:stretch>
        </p:blipFill>
        <p:spPr bwMode="auto">
          <a:xfrm>
            <a:off x="1691680" y="457199"/>
            <a:ext cx="5616624" cy="54200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629590" y="4595676"/>
            <a:ext cx="37019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5400" b="1" spc="-150" dirty="0" smtClean="0">
                <a:solidFill>
                  <a:srgbClr val="CC00FF"/>
                </a:solidFill>
              </a:rPr>
              <a:t>감사합니다</a:t>
            </a:r>
            <a:r>
              <a:rPr lang="en-US" altLang="ko-KR" sz="5400" b="1" spc="-150" dirty="0" smtClean="0">
                <a:solidFill>
                  <a:srgbClr val="CC00FF"/>
                </a:solidFill>
              </a:rPr>
              <a:t>.</a:t>
            </a:r>
            <a:endParaRPr lang="ko-KR" altLang="en-US" sz="5400" b="1" spc="-150" dirty="0">
              <a:solidFill>
                <a:srgbClr val="CC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41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0" y="539512"/>
            <a:ext cx="9153819" cy="58479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4917" y="-94566"/>
            <a:ext cx="6040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spc="-300" dirty="0">
                <a:solidFill>
                  <a:schemeClr val="tx2"/>
                </a:solidFill>
                <a:latin typeface="+mn-ea"/>
              </a:rPr>
              <a:t>1</a:t>
            </a:r>
            <a:r>
              <a:rPr lang="en-US" altLang="ko-KR" sz="3600" spc="-300" dirty="0" smtClean="0">
                <a:solidFill>
                  <a:schemeClr val="tx2"/>
                </a:solidFill>
                <a:latin typeface="+mn-ea"/>
              </a:rPr>
              <a:t>. </a:t>
            </a:r>
            <a:r>
              <a:rPr lang="ko-KR" altLang="en-US" sz="3600" spc="-300" dirty="0" smtClean="0">
                <a:solidFill>
                  <a:schemeClr val="tx2"/>
                </a:solidFill>
                <a:latin typeface="+mn-ea"/>
              </a:rPr>
              <a:t>추진 배경</a:t>
            </a:r>
            <a:endParaRPr lang="ko-KR" altLang="en-US" sz="3600" spc="-300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2" name="그룹 1"/>
          <p:cNvGrpSpPr/>
          <p:nvPr/>
        </p:nvGrpSpPr>
        <p:grpSpPr>
          <a:xfrm>
            <a:off x="4478241" y="6387503"/>
            <a:ext cx="5094758" cy="461665"/>
            <a:chOff x="4478241" y="6387503"/>
            <a:chExt cx="5094758" cy="461665"/>
          </a:xfrm>
        </p:grpSpPr>
        <p:sp>
          <p:nvSpPr>
            <p:cNvPr id="23" name="TextBox 27"/>
            <p:cNvSpPr txBox="1"/>
            <p:nvPr/>
          </p:nvSpPr>
          <p:spPr>
            <a:xfrm>
              <a:off x="5028620" y="6387503"/>
              <a:ext cx="45443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2400" dirty="0" smtClean="0">
                  <a:solidFill>
                    <a:schemeClr val="bg1"/>
                  </a:solidFill>
                  <a:latin typeface="+mn-ea"/>
                </a:rPr>
                <a:t>가장큰사랑노인주간보호센터</a:t>
              </a:r>
              <a:endParaRPr lang="ko-KR" altLang="en-US" sz="2400" b="1" dirty="0">
                <a:solidFill>
                  <a:schemeClr val="bg1"/>
                </a:solidFill>
                <a:latin typeface="+mn-ea"/>
              </a:endParaRPr>
            </a:p>
          </p:txBody>
        </p:sp>
        <p:pic>
          <p:nvPicPr>
            <p:cNvPr id="1025" name="_x148083472" descr="EMB000027a0156a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583"/>
            <a:stretch/>
          </p:blipFill>
          <p:spPr bwMode="auto">
            <a:xfrm>
              <a:off x="4478241" y="6417583"/>
              <a:ext cx="550379" cy="40879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</p:grpSp>
      <p:sp>
        <p:nvSpPr>
          <p:cNvPr id="6" name="모서리가 둥근 직사각형 5"/>
          <p:cNvSpPr/>
          <p:nvPr/>
        </p:nvSpPr>
        <p:spPr>
          <a:xfrm>
            <a:off x="107505" y="2132856"/>
            <a:ext cx="2808312" cy="216024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4800" dirty="0" smtClean="0">
                <a:solidFill>
                  <a:srgbClr val="7030A0"/>
                </a:solidFill>
              </a:rPr>
              <a:t>“</a:t>
            </a:r>
            <a:r>
              <a:rPr lang="ko-KR" altLang="en-US" sz="4800" dirty="0" err="1" smtClean="0">
                <a:solidFill>
                  <a:srgbClr val="7030A0"/>
                </a:solidFill>
              </a:rPr>
              <a:t>요실금</a:t>
            </a:r>
            <a:r>
              <a:rPr lang="en-US" altLang="ko-KR" sz="4800" dirty="0" smtClean="0">
                <a:solidFill>
                  <a:srgbClr val="7030A0"/>
                </a:solidFill>
              </a:rPr>
              <a:t>”</a:t>
            </a:r>
          </a:p>
          <a:p>
            <a:pPr algn="ctr"/>
            <a:r>
              <a:rPr lang="ko-KR" altLang="en-US" sz="2400" dirty="0" smtClean="0">
                <a:solidFill>
                  <a:srgbClr val="7030A0"/>
                </a:solidFill>
              </a:rPr>
              <a:t>원인 및 증상</a:t>
            </a:r>
            <a:endParaRPr lang="en-US" altLang="ko-KR" sz="2000" dirty="0" smtClean="0">
              <a:solidFill>
                <a:srgbClr val="7030A0"/>
              </a:solidFill>
            </a:endParaRPr>
          </a:p>
          <a:p>
            <a:pPr algn="ctr"/>
            <a:r>
              <a:rPr lang="en-US" altLang="ko-KR" sz="1600" dirty="0" smtClean="0">
                <a:solidFill>
                  <a:srgbClr val="7030A0"/>
                </a:solidFill>
              </a:rPr>
              <a:t> </a:t>
            </a:r>
            <a:r>
              <a:rPr lang="en-US" altLang="ko-KR" sz="1400" b="1" dirty="0" smtClean="0">
                <a:solidFill>
                  <a:srgbClr val="FF0000"/>
                </a:solidFill>
              </a:rPr>
              <a:t>(</a:t>
            </a:r>
            <a:r>
              <a:rPr lang="ko-KR" altLang="en-US" sz="1400" b="1" dirty="0" smtClean="0">
                <a:solidFill>
                  <a:srgbClr val="FF0000"/>
                </a:solidFill>
              </a:rPr>
              <a:t>입소자 어르신 주</a:t>
            </a:r>
            <a:r>
              <a:rPr lang="en-US" altLang="ko-KR" sz="1400" b="1" dirty="0">
                <a:solidFill>
                  <a:srgbClr val="FF0000"/>
                </a:solidFill>
              </a:rPr>
              <a:t> </a:t>
            </a:r>
            <a:r>
              <a:rPr lang="ko-KR" altLang="en-US" sz="1400" b="1" dirty="0" smtClean="0">
                <a:solidFill>
                  <a:srgbClr val="FF0000"/>
                </a:solidFill>
              </a:rPr>
              <a:t>증상</a:t>
            </a:r>
            <a:r>
              <a:rPr lang="en-US" altLang="ko-KR" sz="1400" b="1" dirty="0" smtClean="0">
                <a:solidFill>
                  <a:srgbClr val="FF0000"/>
                </a:solidFill>
              </a:rPr>
              <a:t>)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7" name="오른쪽 화살표 6"/>
          <p:cNvSpPr/>
          <p:nvPr/>
        </p:nvSpPr>
        <p:spPr>
          <a:xfrm>
            <a:off x="3023640" y="2852935"/>
            <a:ext cx="1372440" cy="956121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모서리가 둥근 직사각형 15"/>
          <p:cNvSpPr/>
          <p:nvPr/>
        </p:nvSpPr>
        <p:spPr>
          <a:xfrm>
            <a:off x="4429344" y="2512912"/>
            <a:ext cx="4571999" cy="259228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o-KR" altLang="en-US" sz="1600" dirty="0" smtClean="0">
                <a:solidFill>
                  <a:srgbClr val="7030A0"/>
                </a:solidFill>
              </a:rPr>
              <a:t>         심리적 불안감</a:t>
            </a:r>
            <a:r>
              <a:rPr lang="en-US" altLang="ko-KR" sz="1600" dirty="0" smtClean="0">
                <a:solidFill>
                  <a:srgbClr val="7030A0"/>
                </a:solidFill>
              </a:rPr>
              <a:t>, </a:t>
            </a:r>
            <a:r>
              <a:rPr lang="ko-KR" altLang="en-US" sz="1600" dirty="0" smtClean="0">
                <a:solidFill>
                  <a:srgbClr val="7030A0"/>
                </a:solidFill>
              </a:rPr>
              <a:t>정신건강 악영향 </a:t>
            </a:r>
            <a:endParaRPr lang="en-US" altLang="ko-KR" sz="1600" dirty="0" smtClean="0">
              <a:solidFill>
                <a:srgbClr val="7030A0"/>
              </a:solidFill>
            </a:endParaRPr>
          </a:p>
          <a:p>
            <a:endParaRPr lang="en-US" altLang="ko-KR" sz="1600" dirty="0" smtClean="0">
              <a:solidFill>
                <a:srgbClr val="7030A0"/>
              </a:solidFill>
            </a:endParaRPr>
          </a:p>
          <a:p>
            <a:r>
              <a:rPr lang="ko-KR" altLang="en-US" sz="1600" dirty="0" smtClean="0">
                <a:solidFill>
                  <a:srgbClr val="7030A0"/>
                </a:solidFill>
              </a:rPr>
              <a:t>                </a:t>
            </a:r>
            <a:endParaRPr lang="en-US" altLang="ko-KR" sz="1600" dirty="0" smtClean="0">
              <a:solidFill>
                <a:srgbClr val="7030A0"/>
              </a:solidFill>
            </a:endParaRPr>
          </a:p>
          <a:p>
            <a:r>
              <a:rPr lang="en-US" altLang="ko-KR" sz="1600" b="1" dirty="0">
                <a:solidFill>
                  <a:srgbClr val="FF0000"/>
                </a:solidFill>
              </a:rPr>
              <a:t> 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                2.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수분 섭취량 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“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감소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”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 </a:t>
            </a:r>
            <a:endParaRPr lang="en-US" altLang="ko-KR" sz="1600" b="1" dirty="0">
              <a:solidFill>
                <a:srgbClr val="FF0000"/>
              </a:solidFill>
            </a:endParaRPr>
          </a:p>
          <a:p>
            <a:r>
              <a:rPr lang="en-US" altLang="ko-KR" sz="1600" dirty="0" smtClean="0">
                <a:solidFill>
                  <a:srgbClr val="7030A0"/>
                </a:solidFill>
              </a:rPr>
              <a:t>          </a:t>
            </a:r>
            <a:r>
              <a:rPr lang="ko-KR" altLang="en-US" sz="1600" dirty="0" smtClean="0">
                <a:solidFill>
                  <a:srgbClr val="7030A0"/>
                </a:solidFill>
              </a:rPr>
              <a:t>소변</a:t>
            </a:r>
            <a:r>
              <a:rPr lang="en-US" altLang="ko-KR" sz="1600" dirty="0" smtClean="0">
                <a:solidFill>
                  <a:srgbClr val="7030A0"/>
                </a:solidFill>
              </a:rPr>
              <a:t>, </a:t>
            </a:r>
            <a:r>
              <a:rPr lang="ko-KR" altLang="en-US" sz="1600" dirty="0" smtClean="0">
                <a:solidFill>
                  <a:srgbClr val="7030A0"/>
                </a:solidFill>
              </a:rPr>
              <a:t>땀으로 </a:t>
            </a:r>
            <a:r>
              <a:rPr lang="en-US" altLang="ko-KR" sz="1600" dirty="0" smtClean="0">
                <a:solidFill>
                  <a:srgbClr val="7030A0"/>
                </a:solidFill>
              </a:rPr>
              <a:t>“</a:t>
            </a:r>
            <a:r>
              <a:rPr lang="ko-KR" altLang="en-US" sz="1600" dirty="0" smtClean="0">
                <a:solidFill>
                  <a:srgbClr val="7030A0"/>
                </a:solidFill>
              </a:rPr>
              <a:t>배출</a:t>
            </a:r>
            <a:r>
              <a:rPr lang="en-US" altLang="ko-KR" sz="1600" dirty="0" smtClean="0">
                <a:solidFill>
                  <a:srgbClr val="7030A0"/>
                </a:solidFill>
              </a:rPr>
              <a:t>”</a:t>
            </a:r>
            <a:r>
              <a:rPr lang="ko-KR" altLang="en-US" sz="1600" dirty="0" smtClean="0">
                <a:solidFill>
                  <a:srgbClr val="7030A0"/>
                </a:solidFill>
              </a:rPr>
              <a:t> 되는 수분</a:t>
            </a:r>
            <a:endParaRPr lang="en-US" altLang="ko-KR" sz="1600" dirty="0" smtClean="0">
              <a:solidFill>
                <a:srgbClr val="7030A0"/>
              </a:solidFill>
            </a:endParaRPr>
          </a:p>
          <a:p>
            <a:pPr algn="ctr"/>
            <a:endParaRPr lang="en-US" altLang="ko-KR" sz="1600" dirty="0">
              <a:solidFill>
                <a:srgbClr val="7030A0"/>
              </a:solidFill>
            </a:endParaRPr>
          </a:p>
          <a:p>
            <a:pPr algn="ctr"/>
            <a:endParaRPr lang="en-US" altLang="ko-KR" sz="1600" dirty="0" smtClean="0">
              <a:solidFill>
                <a:srgbClr val="7030A0"/>
              </a:solidFill>
            </a:endParaRPr>
          </a:p>
          <a:p>
            <a:pPr algn="ctr"/>
            <a:r>
              <a:rPr lang="ko-KR" altLang="en-US" sz="1600" dirty="0" smtClean="0">
                <a:solidFill>
                  <a:srgbClr val="7030A0"/>
                </a:solidFill>
              </a:rPr>
              <a:t>탈수</a:t>
            </a:r>
            <a:r>
              <a:rPr lang="en-US" altLang="ko-KR" sz="1600" dirty="0" smtClean="0">
                <a:solidFill>
                  <a:srgbClr val="7030A0"/>
                </a:solidFill>
              </a:rPr>
              <a:t>, </a:t>
            </a:r>
            <a:r>
              <a:rPr lang="ko-KR" altLang="en-US" sz="1600" dirty="0" smtClean="0">
                <a:solidFill>
                  <a:srgbClr val="7030A0"/>
                </a:solidFill>
              </a:rPr>
              <a:t>혈액</a:t>
            </a:r>
            <a:r>
              <a:rPr lang="en-US" altLang="ko-KR" sz="1600" dirty="0" smtClean="0">
                <a:solidFill>
                  <a:srgbClr val="7030A0"/>
                </a:solidFill>
              </a:rPr>
              <a:t>, </a:t>
            </a:r>
            <a:r>
              <a:rPr lang="ko-KR" altLang="en-US" sz="1600" dirty="0" smtClean="0">
                <a:solidFill>
                  <a:srgbClr val="7030A0"/>
                </a:solidFill>
              </a:rPr>
              <a:t>뇌졸 증</a:t>
            </a:r>
            <a:r>
              <a:rPr lang="en-US" altLang="ko-KR" sz="1600" dirty="0" smtClean="0">
                <a:solidFill>
                  <a:srgbClr val="7030A0"/>
                </a:solidFill>
              </a:rPr>
              <a:t>, </a:t>
            </a:r>
            <a:r>
              <a:rPr lang="ko-KR" altLang="en-US" sz="1600" dirty="0" smtClean="0">
                <a:solidFill>
                  <a:srgbClr val="7030A0"/>
                </a:solidFill>
              </a:rPr>
              <a:t>어지러움</a:t>
            </a:r>
            <a:r>
              <a:rPr lang="en-US" altLang="ko-KR" sz="1600" dirty="0" smtClean="0">
                <a:solidFill>
                  <a:srgbClr val="7030A0"/>
                </a:solidFill>
              </a:rPr>
              <a:t>, </a:t>
            </a:r>
            <a:r>
              <a:rPr lang="ko-KR" altLang="en-US" sz="1600" dirty="0" smtClean="0">
                <a:solidFill>
                  <a:srgbClr val="7030A0"/>
                </a:solidFill>
              </a:rPr>
              <a:t>두통 </a:t>
            </a:r>
            <a:endParaRPr lang="en-US" altLang="ko-KR" sz="1600" dirty="0" smtClean="0">
              <a:solidFill>
                <a:srgbClr val="7030A0"/>
              </a:solidFill>
            </a:endParaRPr>
          </a:p>
          <a:p>
            <a:pPr algn="ctr"/>
            <a:r>
              <a:rPr lang="en-US" altLang="ko-KR" sz="2000" dirty="0" smtClean="0">
                <a:solidFill>
                  <a:srgbClr val="FF0000"/>
                </a:solidFill>
              </a:rPr>
              <a:t>“</a:t>
            </a:r>
            <a:r>
              <a:rPr lang="ko-KR" altLang="en-US" sz="2000" dirty="0" smtClean="0">
                <a:solidFill>
                  <a:srgbClr val="FF0000"/>
                </a:solidFill>
              </a:rPr>
              <a:t>유발</a:t>
            </a:r>
            <a:r>
              <a:rPr lang="en-US" altLang="ko-KR" sz="2000" dirty="0" smtClean="0">
                <a:solidFill>
                  <a:srgbClr val="FF0000"/>
                </a:solidFill>
              </a:rPr>
              <a:t>”</a:t>
            </a:r>
            <a:r>
              <a:rPr lang="ko-KR" altLang="en-US" sz="2000" dirty="0" smtClean="0">
                <a:solidFill>
                  <a:srgbClr val="FF0000"/>
                </a:solidFill>
              </a:rPr>
              <a:t> </a:t>
            </a:r>
            <a:r>
              <a:rPr lang="ko-KR" altLang="en-US" sz="1600" dirty="0" smtClean="0">
                <a:solidFill>
                  <a:srgbClr val="7030A0"/>
                </a:solidFill>
              </a:rPr>
              <a:t>할 수 있음</a:t>
            </a:r>
            <a:r>
              <a:rPr lang="en-US" altLang="ko-KR" sz="1600" dirty="0" smtClean="0">
                <a:solidFill>
                  <a:srgbClr val="7030A0"/>
                </a:solidFill>
              </a:rPr>
              <a:t>.</a:t>
            </a:r>
            <a:r>
              <a:rPr lang="ko-KR" altLang="en-US" sz="1600" dirty="0" smtClean="0">
                <a:solidFill>
                  <a:srgbClr val="7030A0"/>
                </a:solidFill>
              </a:rPr>
              <a:t> </a:t>
            </a:r>
            <a:endParaRPr lang="en-US" altLang="ko-KR" sz="1600" dirty="0" smtClean="0">
              <a:solidFill>
                <a:srgbClr val="7030A0"/>
              </a:solidFill>
            </a:endParaRPr>
          </a:p>
        </p:txBody>
      </p:sp>
      <p:sp>
        <p:nvSpPr>
          <p:cNvPr id="19" name="모서리가 둥근 직사각형 18"/>
          <p:cNvSpPr/>
          <p:nvPr/>
        </p:nvSpPr>
        <p:spPr>
          <a:xfrm>
            <a:off x="4452609" y="620688"/>
            <a:ext cx="4548733" cy="179711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o-KR" altLang="en-US" sz="1600" dirty="0">
                <a:solidFill>
                  <a:srgbClr val="7030A0"/>
                </a:solidFill>
              </a:rPr>
              <a:t> </a:t>
            </a:r>
            <a:r>
              <a:rPr lang="ko-KR" altLang="en-US" sz="1600" dirty="0" smtClean="0">
                <a:solidFill>
                  <a:srgbClr val="7030A0"/>
                </a:solidFill>
              </a:rPr>
              <a:t>                   </a:t>
            </a:r>
            <a:endParaRPr lang="en-US" altLang="ko-KR" sz="1600" dirty="0" smtClean="0">
              <a:solidFill>
                <a:srgbClr val="7030A0"/>
              </a:solidFill>
            </a:endParaRPr>
          </a:p>
          <a:p>
            <a:endParaRPr lang="en-US" altLang="ko-KR" sz="1600" dirty="0" smtClean="0">
              <a:solidFill>
                <a:srgbClr val="7030A0"/>
              </a:solidFill>
            </a:endParaRPr>
          </a:p>
          <a:p>
            <a:r>
              <a:rPr lang="ko-KR" altLang="en-US" sz="1600" dirty="0" smtClean="0">
                <a:solidFill>
                  <a:srgbClr val="7030A0"/>
                </a:solidFill>
              </a:rPr>
              <a:t>             </a:t>
            </a:r>
            <a:endParaRPr lang="en-US" altLang="ko-KR" sz="1600" dirty="0" smtClean="0">
              <a:solidFill>
                <a:srgbClr val="7030A0"/>
              </a:solidFill>
            </a:endParaRPr>
          </a:p>
          <a:p>
            <a:endParaRPr lang="en-US" altLang="ko-KR" sz="1600" dirty="0">
              <a:solidFill>
                <a:srgbClr val="7030A0"/>
              </a:solidFill>
            </a:endParaRPr>
          </a:p>
          <a:p>
            <a:r>
              <a:rPr lang="en-US" altLang="ko-KR" sz="1600" dirty="0" smtClean="0">
                <a:solidFill>
                  <a:srgbClr val="7030A0"/>
                </a:solidFill>
              </a:rPr>
              <a:t>             </a:t>
            </a:r>
            <a:r>
              <a:rPr lang="ko-KR" altLang="en-US" sz="1600" dirty="0" smtClean="0">
                <a:solidFill>
                  <a:srgbClr val="7030A0"/>
                </a:solidFill>
              </a:rPr>
              <a:t>골반 근육 </a:t>
            </a:r>
            <a:r>
              <a:rPr lang="en-US" altLang="ko-KR" sz="1600" dirty="0" smtClean="0">
                <a:solidFill>
                  <a:srgbClr val="7030A0"/>
                </a:solidFill>
              </a:rPr>
              <a:t>/ </a:t>
            </a:r>
            <a:r>
              <a:rPr lang="ko-KR" altLang="en-US" sz="1600" dirty="0" smtClean="0">
                <a:solidFill>
                  <a:srgbClr val="7030A0"/>
                </a:solidFill>
              </a:rPr>
              <a:t>방광 근육 약화</a:t>
            </a:r>
            <a:endParaRPr lang="en-US" altLang="ko-KR" sz="1600" dirty="0" smtClean="0">
              <a:solidFill>
                <a:srgbClr val="7030A0"/>
              </a:solidFill>
            </a:endParaRPr>
          </a:p>
          <a:p>
            <a:endParaRPr lang="en-US" altLang="ko-KR" sz="1600" dirty="0" smtClean="0">
              <a:solidFill>
                <a:srgbClr val="7030A0"/>
              </a:solidFill>
            </a:endParaRPr>
          </a:p>
          <a:p>
            <a:endParaRPr lang="en-US" altLang="ko-KR" sz="1600" dirty="0" smtClean="0">
              <a:solidFill>
                <a:srgbClr val="7030A0"/>
              </a:solidFill>
            </a:endParaRPr>
          </a:p>
          <a:p>
            <a:r>
              <a:rPr lang="en-US" altLang="ko-KR" sz="1600" dirty="0">
                <a:solidFill>
                  <a:srgbClr val="7030A0"/>
                </a:solidFill>
              </a:rPr>
              <a:t> </a:t>
            </a:r>
            <a:r>
              <a:rPr lang="en-US" altLang="ko-KR" sz="1600" dirty="0" smtClean="0">
                <a:solidFill>
                  <a:srgbClr val="7030A0"/>
                </a:solidFill>
              </a:rPr>
              <a:t>   </a:t>
            </a:r>
            <a:r>
              <a:rPr lang="ko-KR" altLang="en-US" sz="1600" dirty="0" smtClean="0">
                <a:solidFill>
                  <a:srgbClr val="7030A0"/>
                </a:solidFill>
              </a:rPr>
              <a:t>소변 반복적으로 누출</a:t>
            </a:r>
            <a:r>
              <a:rPr lang="en-US" altLang="ko-KR" sz="1600" dirty="0" smtClean="0">
                <a:solidFill>
                  <a:srgbClr val="7030A0"/>
                </a:solidFill>
              </a:rPr>
              <a:t>, </a:t>
            </a:r>
            <a:r>
              <a:rPr lang="ko-KR" altLang="en-US" sz="1600" dirty="0" smtClean="0">
                <a:solidFill>
                  <a:srgbClr val="7030A0"/>
                </a:solidFill>
              </a:rPr>
              <a:t>잦은 화장실 이용</a:t>
            </a:r>
            <a:endParaRPr lang="en-US" altLang="ko-KR" sz="1600" dirty="0" smtClean="0">
              <a:solidFill>
                <a:srgbClr val="7030A0"/>
              </a:solidFill>
            </a:endParaRPr>
          </a:p>
          <a:p>
            <a:endParaRPr lang="en-US" altLang="ko-KR" sz="1600" dirty="0">
              <a:solidFill>
                <a:srgbClr val="7030A0"/>
              </a:solidFill>
            </a:endParaRPr>
          </a:p>
          <a:p>
            <a:endParaRPr lang="en-US" altLang="ko-KR" sz="1600" dirty="0">
              <a:solidFill>
                <a:srgbClr val="7030A0"/>
              </a:solidFill>
            </a:endParaRPr>
          </a:p>
          <a:p>
            <a:r>
              <a:rPr lang="en-US" altLang="ko-KR" sz="1600" b="1" dirty="0" smtClean="0">
                <a:solidFill>
                  <a:srgbClr val="FF0000"/>
                </a:solidFill>
              </a:rPr>
              <a:t>      1</a:t>
            </a:r>
            <a:r>
              <a:rPr lang="en-US" altLang="ko-KR" sz="1600" b="1" dirty="0">
                <a:solidFill>
                  <a:srgbClr val="FF0000"/>
                </a:solidFill>
              </a:rPr>
              <a:t>. </a:t>
            </a:r>
            <a:r>
              <a:rPr lang="ko-KR" altLang="en-US" sz="1600" b="1" dirty="0">
                <a:solidFill>
                  <a:srgbClr val="FF0000"/>
                </a:solidFill>
              </a:rPr>
              <a:t>청결 하지 못함</a:t>
            </a:r>
            <a:r>
              <a:rPr lang="en-US" altLang="ko-KR" sz="1600" b="1" dirty="0">
                <a:solidFill>
                  <a:srgbClr val="FF0000"/>
                </a:solidFill>
              </a:rPr>
              <a:t>(</a:t>
            </a:r>
            <a:r>
              <a:rPr lang="ko-KR" altLang="en-US" sz="1600" b="1" dirty="0">
                <a:solidFill>
                  <a:srgbClr val="FF0000"/>
                </a:solidFill>
              </a:rPr>
              <a:t>소변 냄새</a:t>
            </a:r>
            <a:r>
              <a:rPr lang="en-US" altLang="ko-KR" sz="1600" b="1" dirty="0">
                <a:solidFill>
                  <a:srgbClr val="FF0000"/>
                </a:solidFill>
              </a:rPr>
              <a:t>,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피부질환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)</a:t>
            </a:r>
            <a:endParaRPr lang="en-US" altLang="ko-KR" sz="1600" dirty="0">
              <a:solidFill>
                <a:srgbClr val="FF0000"/>
              </a:solidFill>
            </a:endParaRPr>
          </a:p>
          <a:p>
            <a:endParaRPr lang="en-US" altLang="ko-KR" sz="1600" b="1" dirty="0" smtClean="0">
              <a:solidFill>
                <a:srgbClr val="FF0000"/>
              </a:solidFill>
            </a:endParaRPr>
          </a:p>
          <a:p>
            <a:r>
              <a:rPr lang="en-US" altLang="ko-KR" sz="1600" b="1" dirty="0" smtClean="0">
                <a:solidFill>
                  <a:srgbClr val="FF0000"/>
                </a:solidFill>
              </a:rPr>
              <a:t> </a:t>
            </a:r>
          </a:p>
          <a:p>
            <a:endParaRPr lang="en-US" altLang="ko-KR" sz="1600" b="1" dirty="0">
              <a:solidFill>
                <a:srgbClr val="FF0000"/>
              </a:solidFill>
            </a:endParaRPr>
          </a:p>
          <a:p>
            <a:endParaRPr lang="en-US" altLang="ko-KR" sz="1600" b="1" dirty="0" smtClean="0">
              <a:solidFill>
                <a:srgbClr val="FF0000"/>
              </a:solidFill>
            </a:endParaRPr>
          </a:p>
        </p:txBody>
      </p:sp>
      <p:sp>
        <p:nvSpPr>
          <p:cNvPr id="18" name="아래쪽 화살표 17"/>
          <p:cNvSpPr/>
          <p:nvPr/>
        </p:nvSpPr>
        <p:spPr>
          <a:xfrm>
            <a:off x="5562815" y="5290927"/>
            <a:ext cx="360040" cy="596081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1" name="아래쪽 화살표 20"/>
          <p:cNvSpPr/>
          <p:nvPr/>
        </p:nvSpPr>
        <p:spPr>
          <a:xfrm>
            <a:off x="7524328" y="5300374"/>
            <a:ext cx="360040" cy="596081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2" name="모서리가 둥근 직사각형 21"/>
          <p:cNvSpPr/>
          <p:nvPr/>
        </p:nvSpPr>
        <p:spPr>
          <a:xfrm>
            <a:off x="4442611" y="5157191"/>
            <a:ext cx="4558732" cy="108012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o-KR" altLang="en-US" sz="1600" dirty="0">
                <a:solidFill>
                  <a:srgbClr val="7030A0"/>
                </a:solidFill>
              </a:rPr>
              <a:t> </a:t>
            </a:r>
            <a:r>
              <a:rPr lang="ko-KR" altLang="en-US" sz="1600" dirty="0" smtClean="0">
                <a:solidFill>
                  <a:srgbClr val="7030A0"/>
                </a:solidFill>
              </a:rPr>
              <a:t>                   </a:t>
            </a:r>
            <a:endParaRPr lang="en-US" altLang="ko-KR" sz="1600" dirty="0" smtClean="0">
              <a:solidFill>
                <a:srgbClr val="7030A0"/>
              </a:solidFill>
            </a:endParaRPr>
          </a:p>
          <a:p>
            <a:endParaRPr lang="en-US" altLang="ko-KR" sz="1600" dirty="0">
              <a:solidFill>
                <a:srgbClr val="7030A0"/>
              </a:solidFill>
            </a:endParaRPr>
          </a:p>
          <a:p>
            <a:r>
              <a:rPr lang="ko-KR" altLang="en-US" sz="1600" b="1" dirty="0" smtClean="0">
                <a:solidFill>
                  <a:srgbClr val="FF0000"/>
                </a:solidFill>
              </a:rPr>
              <a:t>  </a:t>
            </a:r>
            <a:endParaRPr lang="en-US" altLang="ko-KR" sz="1600" b="1" dirty="0" smtClean="0">
              <a:solidFill>
                <a:srgbClr val="FF0000"/>
              </a:solidFill>
            </a:endParaRPr>
          </a:p>
          <a:p>
            <a:r>
              <a:rPr lang="ko-KR" alt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altLang="ko-KR" sz="1600" b="1" dirty="0">
                <a:solidFill>
                  <a:srgbClr val="FF0000"/>
                </a:solidFill>
              </a:rPr>
              <a:t>3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.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 커피 섭</a:t>
            </a:r>
            <a:r>
              <a:rPr lang="ko-KR" altLang="en-US" sz="1600" b="1" dirty="0">
                <a:solidFill>
                  <a:srgbClr val="FF0000"/>
                </a:solidFill>
              </a:rPr>
              <a:t>취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(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카페인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)  4.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복부 비만 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/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과 체중 </a:t>
            </a:r>
            <a:endParaRPr lang="en-US" altLang="ko-KR" sz="1600" b="1" dirty="0">
              <a:solidFill>
                <a:srgbClr val="FF0000"/>
              </a:solidFill>
            </a:endParaRPr>
          </a:p>
          <a:p>
            <a:endParaRPr lang="en-US" altLang="ko-KR" sz="1600" dirty="0" smtClean="0">
              <a:solidFill>
                <a:srgbClr val="7030A0"/>
              </a:solidFill>
            </a:endParaRPr>
          </a:p>
          <a:p>
            <a:endParaRPr lang="en-US" altLang="ko-KR" sz="1600" dirty="0" smtClean="0">
              <a:solidFill>
                <a:srgbClr val="7030A0"/>
              </a:solidFill>
            </a:endParaRPr>
          </a:p>
          <a:p>
            <a:r>
              <a:rPr lang="ko-KR" altLang="en-US" sz="1600" dirty="0" smtClean="0">
                <a:solidFill>
                  <a:srgbClr val="7030A0"/>
                </a:solidFill>
              </a:rPr>
              <a:t>          방광 자극                  방광 압박</a:t>
            </a:r>
            <a:endParaRPr lang="en-US" altLang="ko-KR" sz="1600" dirty="0" smtClean="0">
              <a:solidFill>
                <a:srgbClr val="7030A0"/>
              </a:solidFill>
            </a:endParaRPr>
          </a:p>
          <a:p>
            <a:endParaRPr lang="en-US" altLang="ko-KR" sz="1600" dirty="0">
              <a:solidFill>
                <a:srgbClr val="7030A0"/>
              </a:solidFill>
            </a:endParaRPr>
          </a:p>
          <a:p>
            <a:endParaRPr lang="en-US" altLang="ko-KR" sz="1600" dirty="0" smtClean="0">
              <a:solidFill>
                <a:srgbClr val="7030A0"/>
              </a:solidFill>
            </a:endParaRPr>
          </a:p>
          <a:p>
            <a:r>
              <a:rPr lang="en-US" altLang="ko-KR" sz="1600" dirty="0">
                <a:solidFill>
                  <a:srgbClr val="7030A0"/>
                </a:solidFill>
              </a:rPr>
              <a:t> </a:t>
            </a:r>
            <a:r>
              <a:rPr lang="en-US" altLang="ko-KR" sz="1600" dirty="0" smtClean="0">
                <a:solidFill>
                  <a:srgbClr val="7030A0"/>
                </a:solidFill>
              </a:rPr>
              <a:t>                             </a:t>
            </a:r>
          </a:p>
        </p:txBody>
      </p:sp>
      <p:sp>
        <p:nvSpPr>
          <p:cNvPr id="24" name="아래쪽 화살표 23"/>
          <p:cNvSpPr/>
          <p:nvPr/>
        </p:nvSpPr>
        <p:spPr>
          <a:xfrm>
            <a:off x="5612128" y="5560168"/>
            <a:ext cx="261413" cy="369776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5" name="아래쪽 화살표 24"/>
          <p:cNvSpPr/>
          <p:nvPr/>
        </p:nvSpPr>
        <p:spPr>
          <a:xfrm>
            <a:off x="7753661" y="5555359"/>
            <a:ext cx="261413" cy="369776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7" name="아래쪽 화살표 26"/>
          <p:cNvSpPr/>
          <p:nvPr/>
        </p:nvSpPr>
        <p:spPr>
          <a:xfrm>
            <a:off x="6627970" y="3923320"/>
            <a:ext cx="261413" cy="369776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8" name="아래쪽 화살표 27"/>
          <p:cNvSpPr/>
          <p:nvPr/>
        </p:nvSpPr>
        <p:spPr>
          <a:xfrm>
            <a:off x="6631680" y="2961219"/>
            <a:ext cx="261413" cy="369776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9" name="아래쪽 화살표 28"/>
          <p:cNvSpPr/>
          <p:nvPr/>
        </p:nvSpPr>
        <p:spPr>
          <a:xfrm>
            <a:off x="6636355" y="1727346"/>
            <a:ext cx="261413" cy="369776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0" name="아래쪽 화살표 29"/>
          <p:cNvSpPr/>
          <p:nvPr/>
        </p:nvSpPr>
        <p:spPr>
          <a:xfrm>
            <a:off x="6636355" y="980728"/>
            <a:ext cx="261413" cy="369776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8933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-4902" y="634465"/>
            <a:ext cx="9148902" cy="5753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4917" y="-11866"/>
            <a:ext cx="6040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spc="-300" dirty="0">
                <a:solidFill>
                  <a:schemeClr val="tx2"/>
                </a:solidFill>
                <a:latin typeface="+mn-ea"/>
              </a:rPr>
              <a:t>2</a:t>
            </a:r>
            <a:r>
              <a:rPr lang="en-US" altLang="ko-KR" sz="3600" spc="-300" dirty="0" smtClean="0">
                <a:solidFill>
                  <a:schemeClr val="tx2"/>
                </a:solidFill>
                <a:latin typeface="+mn-ea"/>
              </a:rPr>
              <a:t>. </a:t>
            </a:r>
            <a:r>
              <a:rPr lang="ko-KR" altLang="en-US" sz="3600" spc="-300" dirty="0" smtClean="0">
                <a:solidFill>
                  <a:schemeClr val="tx2"/>
                </a:solidFill>
                <a:latin typeface="+mn-ea"/>
              </a:rPr>
              <a:t>목적 </a:t>
            </a:r>
            <a:r>
              <a:rPr lang="en-US" altLang="ko-KR" sz="3600" spc="-300" dirty="0" smtClean="0">
                <a:solidFill>
                  <a:schemeClr val="tx2"/>
                </a:solidFill>
                <a:latin typeface="+mn-ea"/>
              </a:rPr>
              <a:t>/ </a:t>
            </a:r>
            <a:r>
              <a:rPr lang="ko-KR" altLang="en-US" sz="3600" spc="-300" dirty="0" smtClean="0">
                <a:solidFill>
                  <a:schemeClr val="tx2"/>
                </a:solidFill>
                <a:latin typeface="+mn-ea"/>
              </a:rPr>
              <a:t>목표</a:t>
            </a:r>
            <a:endParaRPr lang="ko-KR" altLang="en-US" sz="3600" spc="-300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2" name="그룹 1"/>
          <p:cNvGrpSpPr/>
          <p:nvPr/>
        </p:nvGrpSpPr>
        <p:grpSpPr>
          <a:xfrm>
            <a:off x="4478241" y="6387503"/>
            <a:ext cx="5094758" cy="461665"/>
            <a:chOff x="4478241" y="6387503"/>
            <a:chExt cx="5094758" cy="461665"/>
          </a:xfrm>
        </p:grpSpPr>
        <p:sp>
          <p:nvSpPr>
            <p:cNvPr id="23" name="TextBox 27"/>
            <p:cNvSpPr txBox="1"/>
            <p:nvPr/>
          </p:nvSpPr>
          <p:spPr>
            <a:xfrm>
              <a:off x="5028620" y="6387503"/>
              <a:ext cx="45443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2400" dirty="0" smtClean="0">
                  <a:solidFill>
                    <a:schemeClr val="bg1"/>
                  </a:solidFill>
                  <a:latin typeface="+mn-ea"/>
                </a:rPr>
                <a:t>가장큰사랑노인주간보호센터</a:t>
              </a:r>
              <a:endParaRPr lang="ko-KR" altLang="en-US" sz="2400" b="1" dirty="0">
                <a:solidFill>
                  <a:schemeClr val="bg1"/>
                </a:solidFill>
                <a:latin typeface="+mn-ea"/>
              </a:endParaRPr>
            </a:p>
          </p:txBody>
        </p:sp>
        <p:pic>
          <p:nvPicPr>
            <p:cNvPr id="1025" name="_x148083472" descr="EMB000027a0156a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583"/>
            <a:stretch/>
          </p:blipFill>
          <p:spPr bwMode="auto">
            <a:xfrm>
              <a:off x="4478241" y="6417583"/>
              <a:ext cx="550379" cy="40879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</p:grp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2" name="_x147569728" descr="DRW00004424289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229" y="779587"/>
            <a:ext cx="4749771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1520" y="1055846"/>
            <a:ext cx="8881071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spc="-300" dirty="0" smtClean="0">
                <a:latin typeface="+mn-ea"/>
              </a:rPr>
              <a:t>1. </a:t>
            </a:r>
            <a:r>
              <a:rPr lang="ko-KR" altLang="en-US" sz="3200" spc="-300" dirty="0" smtClean="0">
                <a:latin typeface="+mn-ea"/>
              </a:rPr>
              <a:t>목적</a:t>
            </a:r>
            <a:endParaRPr lang="en-US" altLang="ko-KR" sz="2400" spc="-300" dirty="0" smtClean="0">
              <a:latin typeface="+mn-ea"/>
            </a:endParaRPr>
          </a:p>
          <a:p>
            <a:r>
              <a:rPr lang="en-US" altLang="ko-KR" sz="2400" spc="-300" dirty="0" smtClean="0">
                <a:latin typeface="+mn-ea"/>
              </a:rPr>
              <a:t>    -  </a:t>
            </a:r>
            <a:r>
              <a:rPr lang="ko-KR" altLang="en-US" sz="2400" spc="-300" dirty="0" smtClean="0">
                <a:latin typeface="+mn-ea"/>
              </a:rPr>
              <a:t>운동을 통해 골반</a:t>
            </a:r>
            <a:r>
              <a:rPr lang="en-US" altLang="ko-KR" sz="2400" spc="-300" dirty="0" smtClean="0">
                <a:latin typeface="+mn-ea"/>
              </a:rPr>
              <a:t>, </a:t>
            </a:r>
            <a:r>
              <a:rPr lang="ko-KR" altLang="en-US" sz="2400" spc="-300" dirty="0" smtClean="0">
                <a:latin typeface="+mn-ea"/>
              </a:rPr>
              <a:t>방광</a:t>
            </a:r>
            <a:r>
              <a:rPr lang="en-US" altLang="ko-KR" sz="2400" spc="-300" dirty="0" smtClean="0">
                <a:latin typeface="+mn-ea"/>
              </a:rPr>
              <a:t> </a:t>
            </a:r>
            <a:r>
              <a:rPr lang="ko-KR" altLang="en-US" sz="2400" spc="-300" dirty="0" smtClean="0">
                <a:latin typeface="+mn-ea"/>
              </a:rPr>
              <a:t>강화 </a:t>
            </a:r>
            <a:endParaRPr lang="en-US" altLang="ko-KR" sz="2400" spc="-300" dirty="0" smtClean="0">
              <a:latin typeface="+mn-ea"/>
            </a:endParaRPr>
          </a:p>
          <a:p>
            <a:r>
              <a:rPr lang="en-US" altLang="ko-KR" sz="2400" spc="-300" dirty="0">
                <a:latin typeface="+mn-ea"/>
              </a:rPr>
              <a:t> </a:t>
            </a:r>
            <a:r>
              <a:rPr lang="en-US" altLang="ko-KR" sz="2400" spc="-300" dirty="0" smtClean="0">
                <a:latin typeface="+mn-ea"/>
              </a:rPr>
              <a:t>   - </a:t>
            </a:r>
            <a:r>
              <a:rPr lang="en-US" altLang="ko-KR" sz="2400" spc="-300" dirty="0">
                <a:latin typeface="+mn-ea"/>
              </a:rPr>
              <a:t> </a:t>
            </a:r>
            <a:r>
              <a:rPr lang="ko-KR" altLang="en-US" sz="2400" spc="-300" dirty="0" smtClean="0">
                <a:latin typeface="+mn-ea"/>
              </a:rPr>
              <a:t>청결 유지하기</a:t>
            </a:r>
            <a:endParaRPr lang="en-US" altLang="ko-KR" sz="2400" spc="-300" dirty="0" smtClean="0">
              <a:latin typeface="+mn-ea"/>
            </a:endParaRPr>
          </a:p>
          <a:p>
            <a:r>
              <a:rPr lang="en-US" altLang="ko-KR" sz="2400" spc="-300" dirty="0">
                <a:latin typeface="+mn-ea"/>
              </a:rPr>
              <a:t> </a:t>
            </a:r>
            <a:r>
              <a:rPr lang="en-US" altLang="ko-KR" sz="2400" spc="-300" dirty="0" smtClean="0">
                <a:latin typeface="+mn-ea"/>
              </a:rPr>
              <a:t>   -  </a:t>
            </a:r>
            <a:r>
              <a:rPr lang="ko-KR" altLang="en-US" sz="2400" spc="-300" dirty="0" smtClean="0">
                <a:latin typeface="+mn-ea"/>
              </a:rPr>
              <a:t>하루 권장량 수분 섭취 하여 어르신 건강 유지 및 증진</a:t>
            </a:r>
            <a:endParaRPr lang="en-US" altLang="ko-KR" sz="2400" spc="-300" dirty="0" smtClean="0">
              <a:latin typeface="+mn-ea"/>
            </a:endParaRPr>
          </a:p>
          <a:p>
            <a:r>
              <a:rPr lang="en-US" altLang="ko-KR" sz="2400" spc="-300" dirty="0">
                <a:latin typeface="+mn-ea"/>
              </a:rPr>
              <a:t> </a:t>
            </a:r>
            <a:r>
              <a:rPr lang="en-US" altLang="ko-KR" sz="2400" spc="-300" dirty="0" smtClean="0">
                <a:latin typeface="+mn-ea"/>
              </a:rPr>
              <a:t>   -  </a:t>
            </a:r>
            <a:r>
              <a:rPr lang="ko-KR" altLang="en-US" sz="2400" spc="-300" dirty="0" smtClean="0">
                <a:latin typeface="+mn-ea"/>
              </a:rPr>
              <a:t>체중</a:t>
            </a:r>
            <a:r>
              <a:rPr lang="en-US" altLang="ko-KR" sz="2400" spc="-300" dirty="0">
                <a:latin typeface="+mn-ea"/>
              </a:rPr>
              <a:t> </a:t>
            </a:r>
            <a:r>
              <a:rPr lang="en-US" altLang="ko-KR" sz="2400" spc="-300" dirty="0" smtClean="0">
                <a:latin typeface="+mn-ea"/>
              </a:rPr>
              <a:t>(</a:t>
            </a:r>
            <a:r>
              <a:rPr lang="ko-KR" altLang="en-US" sz="2400" spc="-300" dirty="0" smtClean="0">
                <a:latin typeface="+mn-ea"/>
              </a:rPr>
              <a:t>복부</a:t>
            </a:r>
            <a:r>
              <a:rPr lang="en-US" altLang="ko-KR" sz="2400" spc="-300" dirty="0" smtClean="0">
                <a:latin typeface="+mn-ea"/>
              </a:rPr>
              <a:t>) </a:t>
            </a:r>
            <a:r>
              <a:rPr lang="ko-KR" altLang="en-US" sz="2400" spc="-300" dirty="0" smtClean="0">
                <a:latin typeface="+mn-ea"/>
              </a:rPr>
              <a:t>감소</a:t>
            </a:r>
            <a:r>
              <a:rPr lang="en-US" altLang="ko-KR" sz="2400" spc="-300" dirty="0" smtClean="0">
                <a:latin typeface="+mn-ea"/>
              </a:rPr>
              <a:t>, </a:t>
            </a:r>
            <a:r>
              <a:rPr lang="ko-KR" altLang="en-US" sz="2400" spc="-300" dirty="0" smtClean="0">
                <a:latin typeface="+mn-ea"/>
              </a:rPr>
              <a:t>카페인 섭취 감소 하여 방광 </a:t>
            </a:r>
            <a:r>
              <a:rPr lang="ko-KR" altLang="en-US" sz="2400" spc="-300" dirty="0">
                <a:latin typeface="+mn-ea"/>
              </a:rPr>
              <a:t>자</a:t>
            </a:r>
            <a:r>
              <a:rPr lang="ko-KR" altLang="en-US" sz="2400" spc="-300" dirty="0" smtClean="0">
                <a:latin typeface="+mn-ea"/>
              </a:rPr>
              <a:t>극 및</a:t>
            </a:r>
            <a:r>
              <a:rPr lang="en-US" altLang="ko-KR" sz="2400" spc="-300" dirty="0">
                <a:latin typeface="+mn-ea"/>
              </a:rPr>
              <a:t> </a:t>
            </a:r>
            <a:r>
              <a:rPr lang="ko-KR" altLang="en-US" sz="2400" spc="-300" dirty="0" smtClean="0">
                <a:latin typeface="+mn-ea"/>
              </a:rPr>
              <a:t>압박 최소화</a:t>
            </a:r>
            <a:endParaRPr lang="en-US" altLang="ko-KR" sz="2400" spc="-300" dirty="0" smtClean="0">
              <a:latin typeface="+mn-ea"/>
            </a:endParaRPr>
          </a:p>
          <a:p>
            <a:endParaRPr lang="en-US" altLang="ko-KR" sz="2800" spc="-300" dirty="0">
              <a:latin typeface="+mn-ea"/>
            </a:endParaRPr>
          </a:p>
          <a:p>
            <a:r>
              <a:rPr lang="en-US" altLang="ko-KR" sz="3200" spc="-300" dirty="0" smtClean="0">
                <a:latin typeface="+mn-ea"/>
              </a:rPr>
              <a:t>2. </a:t>
            </a:r>
            <a:r>
              <a:rPr lang="ko-KR" altLang="en-US" sz="3200" spc="-300" dirty="0" smtClean="0">
                <a:latin typeface="+mn-ea"/>
              </a:rPr>
              <a:t>목표</a:t>
            </a:r>
            <a:endParaRPr lang="en-US" altLang="ko-KR" sz="3200" spc="-300" dirty="0" smtClean="0">
              <a:latin typeface="+mn-ea"/>
            </a:endParaRPr>
          </a:p>
          <a:p>
            <a:r>
              <a:rPr lang="en-US" altLang="ko-KR" sz="2400" spc="-300" dirty="0">
                <a:latin typeface="+mn-ea"/>
              </a:rPr>
              <a:t> </a:t>
            </a:r>
            <a:r>
              <a:rPr lang="en-US" altLang="ko-KR" sz="2400" spc="-300" dirty="0" smtClean="0">
                <a:latin typeface="+mn-ea"/>
              </a:rPr>
              <a:t>   - </a:t>
            </a:r>
            <a:r>
              <a:rPr lang="ko-KR" altLang="en-US" sz="2400" spc="-300" dirty="0" err="1" smtClean="0">
                <a:latin typeface="+mn-ea"/>
              </a:rPr>
              <a:t>골반저근</a:t>
            </a:r>
            <a:r>
              <a:rPr lang="ko-KR" altLang="en-US" sz="2400" spc="-300" dirty="0" smtClean="0">
                <a:latin typeface="+mn-ea"/>
              </a:rPr>
              <a:t> 강화 운동 실시</a:t>
            </a:r>
            <a:r>
              <a:rPr lang="en-US" altLang="ko-KR" sz="2400" spc="-300" dirty="0">
                <a:latin typeface="+mn-ea"/>
              </a:rPr>
              <a:t> </a:t>
            </a:r>
            <a:r>
              <a:rPr lang="en-US" altLang="ko-KR" sz="2400" spc="-300" dirty="0" smtClean="0">
                <a:latin typeface="+mn-ea"/>
              </a:rPr>
              <a:t>(</a:t>
            </a:r>
            <a:r>
              <a:rPr lang="ko-KR" altLang="en-US" sz="2400" spc="-300" dirty="0" err="1" smtClean="0">
                <a:latin typeface="+mn-ea"/>
              </a:rPr>
              <a:t>케겔</a:t>
            </a:r>
            <a:r>
              <a:rPr lang="ko-KR" altLang="en-US" sz="2400" spc="-300" dirty="0" smtClean="0">
                <a:latin typeface="+mn-ea"/>
              </a:rPr>
              <a:t> 운동</a:t>
            </a:r>
            <a:r>
              <a:rPr lang="en-US" altLang="ko-KR" sz="2400" spc="-300" dirty="0" smtClean="0">
                <a:latin typeface="+mn-ea"/>
              </a:rPr>
              <a:t>, </a:t>
            </a:r>
            <a:r>
              <a:rPr lang="ko-KR" altLang="en-US" sz="2400" spc="-300" dirty="0" smtClean="0">
                <a:latin typeface="+mn-ea"/>
              </a:rPr>
              <a:t>시니어 </a:t>
            </a:r>
            <a:r>
              <a:rPr lang="ko-KR" altLang="en-US" sz="2400" spc="-300" dirty="0" err="1" smtClean="0">
                <a:latin typeface="+mn-ea"/>
              </a:rPr>
              <a:t>필라테스</a:t>
            </a:r>
            <a:r>
              <a:rPr lang="ko-KR" altLang="en-US" sz="2400" spc="-300" dirty="0" smtClean="0">
                <a:latin typeface="+mn-ea"/>
              </a:rPr>
              <a:t> 진행</a:t>
            </a:r>
            <a:r>
              <a:rPr lang="en-US" altLang="ko-KR" sz="2400" spc="-300" dirty="0" smtClean="0">
                <a:latin typeface="+mn-ea"/>
              </a:rPr>
              <a:t>)</a:t>
            </a:r>
          </a:p>
          <a:p>
            <a:r>
              <a:rPr lang="en-US" altLang="ko-KR" sz="2400" spc="-300" dirty="0" smtClean="0">
                <a:latin typeface="+mn-ea"/>
              </a:rPr>
              <a:t>    - </a:t>
            </a:r>
            <a:r>
              <a:rPr lang="ko-KR" altLang="en-US" sz="2400" spc="-300" dirty="0" smtClean="0">
                <a:latin typeface="+mn-ea"/>
              </a:rPr>
              <a:t>청결관리 </a:t>
            </a:r>
            <a:r>
              <a:rPr lang="en-US" altLang="ko-KR" sz="2400" spc="-300" dirty="0" smtClean="0">
                <a:latin typeface="+mn-ea"/>
              </a:rPr>
              <a:t>(</a:t>
            </a:r>
            <a:r>
              <a:rPr lang="ko-KR" altLang="en-US" sz="2400" spc="-300" dirty="0" smtClean="0">
                <a:latin typeface="+mn-ea"/>
              </a:rPr>
              <a:t>목욕</a:t>
            </a:r>
            <a:r>
              <a:rPr lang="en-US" altLang="ko-KR" sz="2400" spc="-300" dirty="0" smtClean="0">
                <a:latin typeface="+mn-ea"/>
              </a:rPr>
              <a:t>, </a:t>
            </a:r>
            <a:r>
              <a:rPr lang="ko-KR" altLang="en-US" sz="2400" spc="-300" dirty="0" smtClean="0">
                <a:latin typeface="+mn-ea"/>
              </a:rPr>
              <a:t>옷 갈아 입히기</a:t>
            </a:r>
            <a:r>
              <a:rPr lang="en-US" altLang="ko-KR" sz="2400" spc="-300" dirty="0" smtClean="0">
                <a:latin typeface="+mn-ea"/>
              </a:rPr>
              <a:t>, </a:t>
            </a:r>
            <a:r>
              <a:rPr lang="ko-KR" altLang="en-US" sz="2400" spc="-300" dirty="0" smtClean="0">
                <a:latin typeface="+mn-ea"/>
              </a:rPr>
              <a:t>보호자 전화 상담</a:t>
            </a:r>
            <a:r>
              <a:rPr lang="en-US" altLang="ko-KR" sz="2400" spc="-300" dirty="0" smtClean="0">
                <a:latin typeface="+mn-ea"/>
              </a:rPr>
              <a:t>)</a:t>
            </a:r>
          </a:p>
          <a:p>
            <a:r>
              <a:rPr lang="en-US" altLang="ko-KR" sz="2400" spc="-300" dirty="0" smtClean="0">
                <a:latin typeface="+mn-ea"/>
              </a:rPr>
              <a:t>    - </a:t>
            </a:r>
            <a:r>
              <a:rPr lang="ko-KR" altLang="en-US" sz="2400" spc="-300" dirty="0" smtClean="0">
                <a:latin typeface="+mn-ea"/>
              </a:rPr>
              <a:t>일일 권장량 물 섭취하여 체내 수분 공급</a:t>
            </a:r>
            <a:endParaRPr lang="en-US" altLang="ko-KR" sz="2400" spc="-300" dirty="0" smtClean="0">
              <a:latin typeface="+mn-ea"/>
            </a:endParaRPr>
          </a:p>
          <a:p>
            <a:r>
              <a:rPr lang="en-US" altLang="ko-KR" sz="2400" spc="-300" dirty="0">
                <a:latin typeface="+mn-ea"/>
              </a:rPr>
              <a:t> </a:t>
            </a:r>
            <a:r>
              <a:rPr lang="en-US" altLang="ko-KR" sz="2400" spc="-300" dirty="0" smtClean="0">
                <a:latin typeface="+mn-ea"/>
              </a:rPr>
              <a:t>   - </a:t>
            </a:r>
            <a:r>
              <a:rPr lang="ko-KR" altLang="en-US" sz="2400" spc="-300" dirty="0" smtClean="0">
                <a:latin typeface="+mn-ea"/>
              </a:rPr>
              <a:t>방광을 자극하는 음식 카페인 </a:t>
            </a:r>
            <a:r>
              <a:rPr lang="en-US" altLang="ko-KR" sz="2400" spc="-300" dirty="0" smtClean="0">
                <a:latin typeface="+mn-ea"/>
              </a:rPr>
              <a:t>(</a:t>
            </a:r>
            <a:r>
              <a:rPr lang="ko-KR" altLang="en-US" sz="2400" spc="-300" dirty="0" smtClean="0">
                <a:latin typeface="+mn-ea"/>
              </a:rPr>
              <a:t>커피</a:t>
            </a:r>
            <a:r>
              <a:rPr lang="en-US" altLang="ko-KR" sz="2400" spc="-300" dirty="0" smtClean="0">
                <a:latin typeface="+mn-ea"/>
              </a:rPr>
              <a:t>) </a:t>
            </a:r>
            <a:r>
              <a:rPr lang="ko-KR" altLang="en-US" sz="2400" spc="-300" dirty="0" smtClean="0">
                <a:latin typeface="+mn-ea"/>
              </a:rPr>
              <a:t>줄이기</a:t>
            </a:r>
            <a:endParaRPr lang="en-US" altLang="ko-KR" sz="2400" spc="-300" dirty="0" smtClean="0">
              <a:latin typeface="+mn-ea"/>
            </a:endParaRPr>
          </a:p>
          <a:p>
            <a:endParaRPr lang="en-US" altLang="ko-KR" sz="2400" spc="-300" dirty="0" smtClean="0">
              <a:latin typeface="+mn-ea"/>
            </a:endParaRPr>
          </a:p>
          <a:p>
            <a:r>
              <a:rPr lang="en-US" altLang="ko-KR" sz="2400" b="1" spc="-300" dirty="0">
                <a:solidFill>
                  <a:srgbClr val="0000FF"/>
                </a:solidFill>
                <a:latin typeface="+mn-ea"/>
              </a:rPr>
              <a:t> </a:t>
            </a:r>
            <a:r>
              <a:rPr lang="en-US" altLang="ko-KR" sz="2400" b="1" spc="-300" dirty="0" smtClean="0">
                <a:solidFill>
                  <a:srgbClr val="0000FF"/>
                </a:solidFill>
                <a:latin typeface="+mn-ea"/>
              </a:rPr>
              <a:t>- </a:t>
            </a:r>
            <a:r>
              <a:rPr lang="ko-KR" altLang="en-US" sz="2400" b="1" spc="-300" dirty="0" smtClean="0">
                <a:solidFill>
                  <a:srgbClr val="0000FF"/>
                </a:solidFill>
                <a:latin typeface="+mn-ea"/>
              </a:rPr>
              <a:t>사례관리 기간 </a:t>
            </a:r>
            <a:r>
              <a:rPr lang="en-US" altLang="ko-KR" sz="2400" b="1" spc="-300" dirty="0" smtClean="0">
                <a:solidFill>
                  <a:srgbClr val="0000FF"/>
                </a:solidFill>
                <a:latin typeface="+mn-ea"/>
              </a:rPr>
              <a:t>:  2019</a:t>
            </a:r>
            <a:r>
              <a:rPr lang="ko-KR" altLang="en-US" sz="2400" b="1" spc="-300" dirty="0" smtClean="0">
                <a:solidFill>
                  <a:srgbClr val="0000FF"/>
                </a:solidFill>
                <a:latin typeface="+mn-ea"/>
              </a:rPr>
              <a:t>년 </a:t>
            </a:r>
            <a:r>
              <a:rPr lang="en-US" altLang="ko-KR" sz="2400" b="1" spc="-300" dirty="0" smtClean="0">
                <a:solidFill>
                  <a:srgbClr val="0000FF"/>
                </a:solidFill>
                <a:latin typeface="+mn-ea"/>
              </a:rPr>
              <a:t>10</a:t>
            </a:r>
            <a:r>
              <a:rPr lang="ko-KR" altLang="en-US" sz="2400" b="1" spc="-300" dirty="0" smtClean="0">
                <a:solidFill>
                  <a:srgbClr val="0000FF"/>
                </a:solidFill>
                <a:latin typeface="+mn-ea"/>
              </a:rPr>
              <a:t>월</a:t>
            </a:r>
            <a:r>
              <a:rPr lang="en-US" altLang="ko-KR" sz="2400" b="1" spc="-300" dirty="0" smtClean="0">
                <a:solidFill>
                  <a:srgbClr val="0000FF"/>
                </a:solidFill>
                <a:latin typeface="+mn-ea"/>
              </a:rPr>
              <a:t>~ </a:t>
            </a:r>
            <a:r>
              <a:rPr lang="ko-KR" altLang="en-US" sz="2400" b="1" spc="-300" dirty="0" smtClean="0">
                <a:solidFill>
                  <a:srgbClr val="0000FF"/>
                </a:solidFill>
                <a:latin typeface="+mn-ea"/>
              </a:rPr>
              <a:t>현재 진행  중</a:t>
            </a:r>
            <a:endParaRPr lang="en-US" altLang="ko-KR" sz="2400" b="1" spc="-300" dirty="0">
              <a:solidFill>
                <a:srgbClr val="0000FF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3337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0" y="573663"/>
            <a:ext cx="9153819" cy="58138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4917" y="-11866"/>
            <a:ext cx="6040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spc="-300" dirty="0">
                <a:solidFill>
                  <a:schemeClr val="tx2"/>
                </a:solidFill>
                <a:latin typeface="+mn-ea"/>
              </a:rPr>
              <a:t>3</a:t>
            </a:r>
            <a:r>
              <a:rPr lang="en-US" altLang="ko-KR" sz="3600" spc="-300" dirty="0" smtClean="0">
                <a:solidFill>
                  <a:schemeClr val="tx2"/>
                </a:solidFill>
                <a:latin typeface="+mn-ea"/>
              </a:rPr>
              <a:t>. </a:t>
            </a:r>
            <a:r>
              <a:rPr lang="ko-KR" altLang="en-US" sz="3600" spc="-300" dirty="0" smtClean="0">
                <a:solidFill>
                  <a:schemeClr val="tx2"/>
                </a:solidFill>
                <a:latin typeface="+mn-ea"/>
              </a:rPr>
              <a:t>추진 계</a:t>
            </a:r>
            <a:r>
              <a:rPr lang="ko-KR" altLang="en-US" sz="3600" spc="-300" dirty="0">
                <a:solidFill>
                  <a:schemeClr val="tx2"/>
                </a:solidFill>
                <a:latin typeface="+mn-ea"/>
              </a:rPr>
              <a:t>획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2" name="그룹 1"/>
          <p:cNvGrpSpPr/>
          <p:nvPr/>
        </p:nvGrpSpPr>
        <p:grpSpPr>
          <a:xfrm>
            <a:off x="4478241" y="6387503"/>
            <a:ext cx="5094758" cy="461665"/>
            <a:chOff x="4478241" y="6387503"/>
            <a:chExt cx="5094758" cy="461665"/>
          </a:xfrm>
        </p:grpSpPr>
        <p:sp>
          <p:nvSpPr>
            <p:cNvPr id="23" name="TextBox 27"/>
            <p:cNvSpPr txBox="1"/>
            <p:nvPr/>
          </p:nvSpPr>
          <p:spPr>
            <a:xfrm>
              <a:off x="5028620" y="6387503"/>
              <a:ext cx="45443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2400" dirty="0" smtClean="0">
                  <a:solidFill>
                    <a:schemeClr val="bg1"/>
                  </a:solidFill>
                  <a:latin typeface="+mn-ea"/>
                </a:rPr>
                <a:t>가장큰사랑노인주간보호센터</a:t>
              </a:r>
              <a:endParaRPr lang="ko-KR" altLang="en-US" sz="2400" b="1" dirty="0">
                <a:solidFill>
                  <a:schemeClr val="bg1"/>
                </a:solidFill>
                <a:latin typeface="+mn-ea"/>
              </a:endParaRPr>
            </a:p>
          </p:txBody>
        </p:sp>
        <p:pic>
          <p:nvPicPr>
            <p:cNvPr id="1025" name="_x148083472" descr="EMB000027a0156a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583"/>
            <a:stretch/>
          </p:blipFill>
          <p:spPr bwMode="auto">
            <a:xfrm>
              <a:off x="4478241" y="6417583"/>
              <a:ext cx="550379" cy="40879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</p:grpSp>
      <p:grpSp>
        <p:nvGrpSpPr>
          <p:cNvPr id="8" name="그룹 7"/>
          <p:cNvGrpSpPr/>
          <p:nvPr/>
        </p:nvGrpSpPr>
        <p:grpSpPr>
          <a:xfrm>
            <a:off x="186772" y="663064"/>
            <a:ext cx="8856984" cy="5585453"/>
            <a:chOff x="179512" y="576947"/>
            <a:chExt cx="8856984" cy="5462583"/>
          </a:xfrm>
        </p:grpSpPr>
        <p:sp>
          <p:nvSpPr>
            <p:cNvPr id="9" name="타원 8"/>
            <p:cNvSpPr/>
            <p:nvPr/>
          </p:nvSpPr>
          <p:spPr>
            <a:xfrm>
              <a:off x="5052418" y="582232"/>
              <a:ext cx="3840062" cy="2649242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ko-KR" altLang="en-US" sz="3600" b="1" dirty="0" smtClean="0"/>
                <a:t>수분 섭취</a:t>
              </a:r>
              <a:endParaRPr lang="en-US" altLang="ko-KR" sz="3600" b="1" dirty="0"/>
            </a:p>
            <a:p>
              <a:pPr algn="ctr"/>
              <a:r>
                <a:rPr lang="en-US" altLang="ko-KR" dirty="0" smtClean="0"/>
                <a:t>(</a:t>
              </a:r>
              <a:r>
                <a:rPr lang="ko-KR" altLang="en-US" dirty="0" err="1" smtClean="0"/>
                <a:t>골반저근</a:t>
              </a:r>
              <a:r>
                <a:rPr lang="ko-KR" altLang="en-US" dirty="0"/>
                <a:t> </a:t>
              </a:r>
              <a:r>
                <a:rPr lang="ko-KR" altLang="en-US" dirty="0" smtClean="0"/>
                <a:t>기능 완화</a:t>
              </a:r>
              <a:r>
                <a:rPr lang="en-US" altLang="ko-KR" dirty="0" smtClean="0"/>
                <a:t>)</a:t>
              </a:r>
              <a:endParaRPr lang="en-US" altLang="ko-KR" dirty="0"/>
            </a:p>
            <a:p>
              <a:pPr algn="ctr"/>
              <a:r>
                <a:rPr lang="ko-KR" altLang="en-US" sz="2000" dirty="0" smtClean="0"/>
                <a:t>변비 완화</a:t>
              </a:r>
              <a:endParaRPr lang="en-US" altLang="ko-KR" sz="2000" dirty="0"/>
            </a:p>
            <a:p>
              <a:pPr algn="ctr"/>
              <a:r>
                <a:rPr lang="ko-KR" altLang="en-US" sz="2000" dirty="0" smtClean="0"/>
                <a:t>체중 감량</a:t>
              </a:r>
              <a:endParaRPr lang="ko-KR" altLang="en-US" sz="2000" dirty="0"/>
            </a:p>
          </p:txBody>
        </p:sp>
        <p:sp>
          <p:nvSpPr>
            <p:cNvPr id="10" name="타원 9"/>
            <p:cNvSpPr/>
            <p:nvPr/>
          </p:nvSpPr>
          <p:spPr>
            <a:xfrm>
              <a:off x="179512" y="3421054"/>
              <a:ext cx="3600400" cy="2618476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ko-KR" altLang="en-US" sz="3200" b="1" dirty="0" smtClean="0"/>
                <a:t> 청결 관리</a:t>
              </a:r>
              <a:endParaRPr lang="en-US" altLang="ko-KR" sz="3200" b="1" dirty="0"/>
            </a:p>
            <a:p>
              <a:r>
                <a:rPr lang="en-US" altLang="ko-KR" sz="3200" b="1" dirty="0" smtClean="0"/>
                <a:t>  </a:t>
              </a:r>
              <a:r>
                <a:rPr lang="ko-KR" altLang="en-US" sz="2400" dirty="0" smtClean="0"/>
                <a:t>집중 </a:t>
              </a:r>
              <a:r>
                <a:rPr lang="ko-KR" altLang="en-US" sz="2400" dirty="0" err="1" smtClean="0"/>
                <a:t>케어</a:t>
              </a:r>
              <a:endParaRPr lang="en-US" altLang="ko-KR" sz="2400" dirty="0"/>
            </a:p>
            <a:p>
              <a:r>
                <a:rPr lang="ko-KR" altLang="en-US" sz="2400" dirty="0" smtClean="0"/>
                <a:t>  보호자 상담</a:t>
              </a:r>
              <a:endParaRPr lang="en-US" altLang="ko-KR" sz="2400" dirty="0"/>
            </a:p>
            <a:p>
              <a:pPr algn="ctr"/>
              <a:endParaRPr lang="en-US" altLang="ko-KR" sz="2400" b="1" dirty="0" smtClean="0"/>
            </a:p>
          </p:txBody>
        </p:sp>
        <p:sp>
          <p:nvSpPr>
            <p:cNvPr id="12" name="타원 11"/>
            <p:cNvSpPr/>
            <p:nvPr/>
          </p:nvSpPr>
          <p:spPr>
            <a:xfrm>
              <a:off x="269531" y="576947"/>
              <a:ext cx="3816424" cy="2649242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ko-KR" altLang="en-US" sz="2800" b="1" dirty="0" err="1" smtClean="0"/>
                <a:t>케겔</a:t>
              </a:r>
              <a:r>
                <a:rPr lang="ko-KR" altLang="en-US" sz="2800" b="1" dirty="0" smtClean="0"/>
                <a:t> 운동</a:t>
              </a:r>
              <a:r>
                <a:rPr lang="en-US" altLang="ko-KR" sz="2800" b="1" dirty="0" smtClean="0"/>
                <a:t> </a:t>
              </a:r>
            </a:p>
            <a:p>
              <a:pPr algn="ctr"/>
              <a:r>
                <a:rPr lang="ko-KR" altLang="en-US" sz="2800" b="1" dirty="0" err="1" smtClean="0"/>
                <a:t>시니어필라테스</a:t>
              </a:r>
              <a:endParaRPr lang="en-US" altLang="ko-KR" sz="3200" b="1" dirty="0" smtClean="0"/>
            </a:p>
            <a:p>
              <a:pPr algn="ctr"/>
              <a:r>
                <a:rPr lang="en-US" altLang="ko-KR" sz="2400" dirty="0" smtClean="0"/>
                <a:t>(</a:t>
              </a:r>
              <a:r>
                <a:rPr lang="ko-KR" altLang="en-US" sz="2400" dirty="0" err="1" smtClean="0"/>
                <a:t>골반저근</a:t>
              </a:r>
              <a:r>
                <a:rPr lang="ko-KR" altLang="en-US" sz="2400" dirty="0" smtClean="0"/>
                <a:t> 강화</a:t>
              </a:r>
              <a:r>
                <a:rPr lang="en-US" altLang="ko-KR" sz="2400" dirty="0" smtClean="0"/>
                <a:t>)</a:t>
              </a:r>
            </a:p>
            <a:p>
              <a:pPr algn="ctr"/>
              <a:endParaRPr lang="ko-KR" altLang="en-US" dirty="0"/>
            </a:p>
          </p:txBody>
        </p:sp>
        <p:sp>
          <p:nvSpPr>
            <p:cNvPr id="14" name="타원 13"/>
            <p:cNvSpPr/>
            <p:nvPr/>
          </p:nvSpPr>
          <p:spPr>
            <a:xfrm>
              <a:off x="5386093" y="3449751"/>
              <a:ext cx="3650403" cy="2589779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ko-KR" altLang="en-US" sz="2400" b="1" dirty="0"/>
                <a:t> </a:t>
              </a:r>
              <a:r>
                <a:rPr lang="ko-KR" altLang="en-US" sz="2400" b="1" dirty="0" smtClean="0"/>
                <a:t>   </a:t>
              </a:r>
              <a:r>
                <a:rPr lang="ko-KR" altLang="en-US" sz="2800" b="1" dirty="0" smtClean="0"/>
                <a:t>카페인</a:t>
              </a:r>
              <a:r>
                <a:rPr lang="en-US" altLang="ko-KR" sz="2800" b="1" dirty="0" smtClean="0"/>
                <a:t>(</a:t>
              </a:r>
              <a:r>
                <a:rPr lang="ko-KR" altLang="en-US" sz="2800" b="1" dirty="0" smtClean="0"/>
                <a:t>커피</a:t>
              </a:r>
              <a:r>
                <a:rPr lang="en-US" altLang="ko-KR" sz="2800" b="1" dirty="0" smtClean="0"/>
                <a:t>)</a:t>
              </a:r>
              <a:r>
                <a:rPr lang="ko-KR" altLang="en-US" sz="2800" b="1" dirty="0" smtClean="0"/>
                <a:t> </a:t>
              </a:r>
              <a:endParaRPr lang="en-US" altLang="ko-KR" sz="2800" b="1" dirty="0" smtClean="0"/>
            </a:p>
            <a:p>
              <a:pPr algn="ctr"/>
              <a:r>
                <a:rPr lang="en-US" altLang="ko-KR" sz="2800" b="1" dirty="0"/>
                <a:t> </a:t>
              </a:r>
              <a:r>
                <a:rPr lang="en-US" altLang="ko-KR" sz="2800" b="1" dirty="0" smtClean="0"/>
                <a:t> </a:t>
              </a:r>
              <a:r>
                <a:rPr lang="ko-KR" altLang="en-US" sz="2800" b="1" dirty="0" smtClean="0"/>
                <a:t>줄이기</a:t>
              </a:r>
              <a:endParaRPr lang="en-US" altLang="ko-KR" sz="2800" b="1" dirty="0" smtClean="0"/>
            </a:p>
            <a:p>
              <a:pPr algn="ctr"/>
              <a:r>
                <a:rPr lang="ko-KR" altLang="en-US" sz="2000" dirty="0" smtClean="0"/>
                <a:t>  방광자극</a:t>
              </a:r>
              <a:r>
                <a:rPr lang="en-US" altLang="ko-KR" sz="2000" dirty="0" smtClean="0"/>
                <a:t> </a:t>
              </a:r>
              <a:r>
                <a:rPr lang="ko-KR" altLang="en-US" sz="2000" dirty="0" smtClean="0"/>
                <a:t>감소</a:t>
              </a:r>
              <a:endParaRPr lang="en-US" altLang="ko-KR" sz="2000" dirty="0" smtClean="0"/>
            </a:p>
            <a:p>
              <a:pPr algn="ctr"/>
              <a:r>
                <a:rPr lang="ko-KR" altLang="en-US" sz="2000" dirty="0" smtClean="0"/>
                <a:t>  이뇨자극 감소</a:t>
              </a:r>
              <a:endParaRPr lang="ko-KR" altLang="en-US" sz="2000" dirty="0"/>
            </a:p>
          </p:txBody>
        </p:sp>
        <p:sp>
          <p:nvSpPr>
            <p:cNvPr id="15" name="타원 14"/>
            <p:cNvSpPr/>
            <p:nvPr/>
          </p:nvSpPr>
          <p:spPr>
            <a:xfrm>
              <a:off x="2764541" y="1732710"/>
              <a:ext cx="3744416" cy="3546248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3600" dirty="0" err="1" smtClean="0">
                  <a:solidFill>
                    <a:schemeClr val="bg1"/>
                  </a:solidFill>
                </a:rPr>
                <a:t>요실금</a:t>
              </a:r>
              <a:r>
                <a:rPr lang="ko-KR" altLang="en-US" sz="3600" dirty="0" smtClean="0">
                  <a:solidFill>
                    <a:schemeClr val="bg1"/>
                  </a:solidFill>
                </a:rPr>
                <a:t> 완화 </a:t>
              </a:r>
              <a:endParaRPr lang="en-US" altLang="ko-KR" sz="3600" dirty="0" smtClean="0">
                <a:solidFill>
                  <a:schemeClr val="bg1"/>
                </a:solidFill>
              </a:endParaRPr>
            </a:p>
            <a:p>
              <a:r>
                <a:rPr lang="ko-KR" altLang="en-US" sz="3600" dirty="0" smtClean="0">
                  <a:solidFill>
                    <a:schemeClr val="bg1"/>
                  </a:solidFill>
                </a:rPr>
                <a:t>   </a:t>
              </a:r>
              <a:r>
                <a:rPr lang="en-US" altLang="ko-KR" sz="3600" dirty="0" smtClean="0">
                  <a:solidFill>
                    <a:schemeClr val="bg1"/>
                  </a:solidFill>
                </a:rPr>
                <a:t>project</a:t>
              </a:r>
            </a:p>
            <a:p>
              <a:r>
                <a:rPr lang="en-US" altLang="ko-KR" sz="2800" dirty="0" smtClean="0">
                  <a:solidFill>
                    <a:schemeClr val="bg1"/>
                  </a:solidFill>
                </a:rPr>
                <a:t>(</a:t>
              </a:r>
              <a:r>
                <a:rPr lang="ko-KR" altLang="en-US" sz="2800" dirty="0" smtClean="0">
                  <a:solidFill>
                    <a:schemeClr val="bg1"/>
                  </a:solidFill>
                </a:rPr>
                <a:t>생활습관 개선</a:t>
              </a:r>
              <a:r>
                <a:rPr lang="en-US" altLang="ko-KR" sz="2800" dirty="0">
                  <a:solidFill>
                    <a:schemeClr val="bg1"/>
                  </a:solidFill>
                </a:rPr>
                <a:t>)</a:t>
              </a:r>
              <a:endParaRPr lang="en-US" altLang="ko-KR" sz="2800" dirty="0" smtClean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863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0" y="634465"/>
            <a:ext cx="9168439" cy="5753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4917" y="-11866"/>
            <a:ext cx="6040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spc="-300" dirty="0">
                <a:solidFill>
                  <a:schemeClr val="tx2"/>
                </a:solidFill>
                <a:latin typeface="+mn-ea"/>
              </a:rPr>
              <a:t>4</a:t>
            </a:r>
            <a:r>
              <a:rPr lang="en-US" altLang="ko-KR" sz="3600" spc="-300" dirty="0" smtClean="0">
                <a:solidFill>
                  <a:schemeClr val="tx2"/>
                </a:solidFill>
                <a:latin typeface="+mn-ea"/>
              </a:rPr>
              <a:t>. </a:t>
            </a:r>
            <a:r>
              <a:rPr lang="ko-KR" altLang="en-US" sz="3600" spc="-300" dirty="0" smtClean="0">
                <a:solidFill>
                  <a:schemeClr val="tx2"/>
                </a:solidFill>
                <a:latin typeface="+mn-ea"/>
              </a:rPr>
              <a:t>대상자 선정</a:t>
            </a:r>
            <a:r>
              <a:rPr lang="en-US" altLang="ko-KR" sz="3600" spc="-300" dirty="0" smtClean="0">
                <a:solidFill>
                  <a:schemeClr val="tx2"/>
                </a:solidFill>
                <a:latin typeface="+mn-ea"/>
              </a:rPr>
              <a:t> </a:t>
            </a:r>
            <a:endParaRPr lang="ko-KR" altLang="en-US" sz="3600" spc="-300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2" name="그룹 1"/>
          <p:cNvGrpSpPr/>
          <p:nvPr/>
        </p:nvGrpSpPr>
        <p:grpSpPr>
          <a:xfrm>
            <a:off x="4478241" y="6387503"/>
            <a:ext cx="5094758" cy="461665"/>
            <a:chOff x="4478241" y="6387503"/>
            <a:chExt cx="5094758" cy="461665"/>
          </a:xfrm>
        </p:grpSpPr>
        <p:sp>
          <p:nvSpPr>
            <p:cNvPr id="23" name="TextBox 27"/>
            <p:cNvSpPr txBox="1"/>
            <p:nvPr/>
          </p:nvSpPr>
          <p:spPr>
            <a:xfrm>
              <a:off x="5028620" y="6387503"/>
              <a:ext cx="45443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2400" dirty="0" smtClean="0">
                  <a:solidFill>
                    <a:schemeClr val="bg1"/>
                  </a:solidFill>
                  <a:latin typeface="+mn-ea"/>
                </a:rPr>
                <a:t>가장큰사랑노인주간보호센터</a:t>
              </a:r>
              <a:endParaRPr lang="ko-KR" altLang="en-US" sz="2400" b="1" dirty="0">
                <a:solidFill>
                  <a:schemeClr val="bg1"/>
                </a:solidFill>
                <a:latin typeface="+mn-ea"/>
              </a:endParaRPr>
            </a:p>
          </p:txBody>
        </p:sp>
        <p:pic>
          <p:nvPicPr>
            <p:cNvPr id="1025" name="_x148083472" descr="EMB000027a0156a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583"/>
            <a:stretch/>
          </p:blipFill>
          <p:spPr bwMode="auto">
            <a:xfrm>
              <a:off x="4478241" y="6417583"/>
              <a:ext cx="550379" cy="40879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</p:grpSp>
      <p:graphicFrame>
        <p:nvGraphicFramePr>
          <p:cNvPr id="7" name="차트 6"/>
          <p:cNvGraphicFramePr/>
          <p:nvPr>
            <p:extLst>
              <p:ext uri="{D42A27DB-BD31-4B8C-83A1-F6EECF244321}">
                <p14:modId xmlns:p14="http://schemas.microsoft.com/office/powerpoint/2010/main" val="1769689217"/>
              </p:ext>
            </p:extLst>
          </p:nvPr>
        </p:nvGraphicFramePr>
        <p:xfrm>
          <a:off x="143508" y="634465"/>
          <a:ext cx="8856984" cy="57831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직사각형 8"/>
          <p:cNvSpPr/>
          <p:nvPr/>
        </p:nvSpPr>
        <p:spPr>
          <a:xfrm rot="18851964">
            <a:off x="2259846" y="5448934"/>
            <a:ext cx="1916839" cy="351832"/>
          </a:xfrm>
          <a:prstGeom prst="rect">
            <a:avLst/>
          </a:prstGeom>
          <a:noFill/>
          <a:ln>
            <a:solidFill>
              <a:schemeClr val="accent3">
                <a:alpha val="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400" dirty="0" smtClean="0">
                <a:solidFill>
                  <a:srgbClr val="0000FF"/>
                </a:solidFill>
              </a:rPr>
              <a:t>경미한 초기 </a:t>
            </a:r>
            <a:endParaRPr lang="en-US" altLang="ko-KR" sz="1400" dirty="0" smtClean="0">
              <a:solidFill>
                <a:srgbClr val="0000FF"/>
              </a:solidFill>
            </a:endParaRPr>
          </a:p>
          <a:p>
            <a:pPr algn="ctr"/>
            <a:r>
              <a:rPr lang="ko-KR" altLang="en-US" sz="1400" dirty="0" err="1" smtClean="0">
                <a:solidFill>
                  <a:srgbClr val="0000FF"/>
                </a:solidFill>
              </a:rPr>
              <a:t>요실금</a:t>
            </a:r>
            <a:r>
              <a:rPr lang="ko-KR" altLang="en-US" sz="1400" dirty="0" smtClean="0">
                <a:solidFill>
                  <a:srgbClr val="0000FF"/>
                </a:solidFill>
              </a:rPr>
              <a:t> 어르신</a:t>
            </a:r>
            <a:endParaRPr lang="ko-KR" altLang="en-US" sz="1400" dirty="0">
              <a:solidFill>
                <a:srgbClr val="0000FF"/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 rot="18851964">
            <a:off x="6592507" y="5202645"/>
            <a:ext cx="1634651" cy="351832"/>
          </a:xfrm>
          <a:prstGeom prst="rect">
            <a:avLst/>
          </a:prstGeom>
          <a:noFill/>
          <a:ln>
            <a:solidFill>
              <a:schemeClr val="accent3">
                <a:alpha val="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rgbClr val="0000FF"/>
                </a:solidFill>
              </a:rPr>
              <a:t>(3</a:t>
            </a:r>
            <a:r>
              <a:rPr lang="ko-KR" altLang="en-US" sz="1400" dirty="0" smtClean="0">
                <a:solidFill>
                  <a:srgbClr val="0000FF"/>
                </a:solidFill>
              </a:rPr>
              <a:t>명 선정</a:t>
            </a:r>
            <a:r>
              <a:rPr lang="en-US" altLang="ko-KR" sz="1400" dirty="0" smtClean="0">
                <a:solidFill>
                  <a:srgbClr val="0000FF"/>
                </a:solidFill>
              </a:rPr>
              <a:t>)</a:t>
            </a:r>
            <a:endParaRPr lang="ko-KR" alt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47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-36200" y="548679"/>
            <a:ext cx="9180199" cy="58388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4917" y="-11866"/>
            <a:ext cx="6040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spc="-300" dirty="0">
                <a:solidFill>
                  <a:schemeClr val="tx2"/>
                </a:solidFill>
                <a:latin typeface="+mn-ea"/>
              </a:rPr>
              <a:t>5</a:t>
            </a:r>
            <a:r>
              <a:rPr lang="en-US" altLang="ko-KR" sz="3600" spc="-300" dirty="0" smtClean="0">
                <a:solidFill>
                  <a:schemeClr val="tx2"/>
                </a:solidFill>
                <a:latin typeface="+mn-ea"/>
              </a:rPr>
              <a:t>. </a:t>
            </a:r>
            <a:r>
              <a:rPr lang="ko-KR" altLang="en-US" sz="3600" spc="-300" dirty="0" smtClean="0">
                <a:solidFill>
                  <a:schemeClr val="tx2"/>
                </a:solidFill>
                <a:latin typeface="+mn-ea"/>
              </a:rPr>
              <a:t>진행 과정</a:t>
            </a:r>
            <a:r>
              <a:rPr lang="en-US" altLang="ko-KR" sz="3600" spc="-300" dirty="0" smtClean="0">
                <a:solidFill>
                  <a:schemeClr val="tx2"/>
                </a:solidFill>
                <a:latin typeface="+mn-ea"/>
              </a:rPr>
              <a:t> </a:t>
            </a:r>
            <a:endParaRPr lang="ko-KR" altLang="en-US" sz="3600" spc="-300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2" name="그룹 1"/>
          <p:cNvGrpSpPr/>
          <p:nvPr/>
        </p:nvGrpSpPr>
        <p:grpSpPr>
          <a:xfrm>
            <a:off x="4478241" y="6387503"/>
            <a:ext cx="5094758" cy="461665"/>
            <a:chOff x="4478241" y="6387503"/>
            <a:chExt cx="5094758" cy="461665"/>
          </a:xfrm>
        </p:grpSpPr>
        <p:sp>
          <p:nvSpPr>
            <p:cNvPr id="23" name="TextBox 27"/>
            <p:cNvSpPr txBox="1"/>
            <p:nvPr/>
          </p:nvSpPr>
          <p:spPr>
            <a:xfrm>
              <a:off x="5028620" y="6387503"/>
              <a:ext cx="45443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2400" dirty="0" smtClean="0">
                  <a:solidFill>
                    <a:schemeClr val="bg1"/>
                  </a:solidFill>
                  <a:latin typeface="+mn-ea"/>
                </a:rPr>
                <a:t>가장큰사랑노인주간보호센터</a:t>
              </a:r>
              <a:endParaRPr lang="ko-KR" altLang="en-US" sz="2400" b="1" dirty="0">
                <a:solidFill>
                  <a:schemeClr val="bg1"/>
                </a:solidFill>
                <a:latin typeface="+mn-ea"/>
              </a:endParaRPr>
            </a:p>
          </p:txBody>
        </p:sp>
        <p:pic>
          <p:nvPicPr>
            <p:cNvPr id="1025" name="_x148083472" descr="EMB000027a0156a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583"/>
            <a:stretch/>
          </p:blipFill>
          <p:spPr bwMode="auto">
            <a:xfrm>
              <a:off x="4478241" y="6417583"/>
              <a:ext cx="550379" cy="40879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</p:grpSp>
      <p:sp>
        <p:nvSpPr>
          <p:cNvPr id="9" name="TextBox 8"/>
          <p:cNvSpPr txBox="1"/>
          <p:nvPr/>
        </p:nvSpPr>
        <p:spPr>
          <a:xfrm>
            <a:off x="188963" y="467872"/>
            <a:ext cx="50067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spc="-300" dirty="0" smtClean="0">
                <a:latin typeface="+mn-ea"/>
              </a:rPr>
              <a:t>      </a:t>
            </a:r>
          </a:p>
          <a:p>
            <a:pPr marL="457200" indent="-457200">
              <a:buAutoNum type="arabicPeriod"/>
            </a:pPr>
            <a:r>
              <a:rPr lang="ko-KR" altLang="en-US" sz="2400" b="1" spc="-300" dirty="0" smtClean="0">
                <a:latin typeface="+mn-ea"/>
              </a:rPr>
              <a:t>진행 과정 계획</a:t>
            </a:r>
            <a:endParaRPr lang="en-US" altLang="ko-KR" sz="2400" b="1" spc="-300" dirty="0" smtClean="0">
              <a:latin typeface="+mn-ea"/>
            </a:endParaRPr>
          </a:p>
          <a:p>
            <a:r>
              <a:rPr lang="ko-KR" altLang="en-US" sz="2400" b="1" spc="-300" dirty="0" smtClean="0">
                <a:latin typeface="+mn-ea"/>
              </a:rPr>
              <a:t>  </a:t>
            </a:r>
            <a:r>
              <a:rPr lang="en-US" altLang="ko-KR" sz="2400" b="1" spc="-300" dirty="0" smtClean="0">
                <a:latin typeface="+mn-ea"/>
              </a:rPr>
              <a:t>      </a:t>
            </a:r>
          </a:p>
          <a:p>
            <a:pPr marL="514350" indent="-514350">
              <a:buAutoNum type="arabicPeriod"/>
            </a:pPr>
            <a:endParaRPr lang="en-US" altLang="ko-KR" sz="2400" spc="-300" dirty="0" smtClean="0">
              <a:latin typeface="+mn-ea"/>
            </a:endParaRPr>
          </a:p>
          <a:p>
            <a:endParaRPr lang="en-US" altLang="ko-KR" sz="2400" spc="-300" dirty="0" smtClean="0">
              <a:latin typeface="+mn-ea"/>
            </a:endParaRPr>
          </a:p>
          <a:p>
            <a:endParaRPr lang="en-US" altLang="ko-KR" sz="2400" spc="-300" dirty="0">
              <a:latin typeface="+mn-ea"/>
            </a:endParaRPr>
          </a:p>
          <a:p>
            <a:endParaRPr lang="en-US" altLang="ko-KR" sz="2400" spc="-300" dirty="0" smtClean="0">
              <a:latin typeface="+mn-ea"/>
            </a:endParaRPr>
          </a:p>
          <a:p>
            <a:endParaRPr lang="en-US" altLang="ko-KR" sz="2400" spc="-300" dirty="0">
              <a:latin typeface="+mn-ea"/>
            </a:endParaRPr>
          </a:p>
          <a:p>
            <a:endParaRPr lang="en-US" altLang="ko-KR" sz="2400" spc="-300" dirty="0" smtClean="0">
              <a:latin typeface="+mn-ea"/>
            </a:endParaRPr>
          </a:p>
          <a:p>
            <a:r>
              <a:rPr lang="en-US" altLang="ko-KR" sz="2400" spc="-300" dirty="0" smtClean="0">
                <a:latin typeface="+mn-ea"/>
              </a:rPr>
              <a:t>    </a:t>
            </a:r>
          </a:p>
        </p:txBody>
      </p:sp>
      <p:sp>
        <p:nvSpPr>
          <p:cNvPr id="5" name="타원 4"/>
          <p:cNvSpPr/>
          <p:nvPr/>
        </p:nvSpPr>
        <p:spPr>
          <a:xfrm>
            <a:off x="27857" y="2060848"/>
            <a:ext cx="3146398" cy="3024336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/>
              <a:t>지속적인</a:t>
            </a:r>
            <a:endParaRPr lang="en-US" altLang="ko-KR" sz="2400" dirty="0" smtClean="0"/>
          </a:p>
          <a:p>
            <a:pPr algn="ctr"/>
            <a:r>
              <a:rPr lang="en-US" altLang="ko-KR" sz="2400" dirty="0" smtClean="0"/>
              <a:t>“</a:t>
            </a:r>
            <a:r>
              <a:rPr lang="ko-KR" altLang="en-US" sz="2400" dirty="0" smtClean="0"/>
              <a:t>교육</a:t>
            </a:r>
            <a:r>
              <a:rPr lang="en-US" altLang="ko-KR" sz="2400" dirty="0" smtClean="0"/>
              <a:t>”(</a:t>
            </a:r>
            <a:r>
              <a:rPr lang="ko-KR" altLang="en-US" sz="2400" dirty="0" smtClean="0"/>
              <a:t>수시</a:t>
            </a:r>
            <a:r>
              <a:rPr lang="en-US" altLang="ko-KR" sz="2400" dirty="0" smtClean="0"/>
              <a:t>)</a:t>
            </a:r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r>
              <a:rPr lang="ko-KR" altLang="en-US" dirty="0" smtClean="0"/>
              <a:t>전문적인</a:t>
            </a:r>
            <a:endParaRPr lang="en-US" altLang="ko-KR" dirty="0" smtClean="0"/>
          </a:p>
          <a:p>
            <a:pPr algn="ctr"/>
            <a:r>
              <a:rPr lang="en-US" altLang="ko-KR" b="1" dirty="0" smtClean="0">
                <a:solidFill>
                  <a:srgbClr val="FF0000"/>
                </a:solidFill>
              </a:rPr>
              <a:t>“</a:t>
            </a:r>
            <a:r>
              <a:rPr lang="ko-KR" altLang="en-US" b="1" dirty="0" smtClean="0">
                <a:solidFill>
                  <a:srgbClr val="FF0000"/>
                </a:solidFill>
              </a:rPr>
              <a:t>지식</a:t>
            </a:r>
            <a:r>
              <a:rPr lang="en-US" altLang="ko-KR" b="1" dirty="0" smtClean="0">
                <a:solidFill>
                  <a:srgbClr val="FF0000"/>
                </a:solidFill>
              </a:rPr>
              <a:t>” </a:t>
            </a:r>
            <a:r>
              <a:rPr lang="ko-KR" altLang="en-US" b="1" dirty="0" smtClean="0">
                <a:solidFill>
                  <a:srgbClr val="FF0000"/>
                </a:solidFill>
              </a:rPr>
              <a:t>전달</a:t>
            </a:r>
            <a:endParaRPr lang="en-US" altLang="ko-KR" b="1" dirty="0" smtClean="0">
              <a:solidFill>
                <a:srgbClr val="FF0000"/>
              </a:solidFill>
            </a:endParaRPr>
          </a:p>
          <a:p>
            <a:pPr algn="ctr"/>
            <a:r>
              <a:rPr lang="ko-KR" altLang="en-US" dirty="0" err="1" smtClean="0"/>
              <a:t>요실금</a:t>
            </a:r>
            <a:r>
              <a:rPr lang="ko-KR" altLang="en-US" dirty="0" smtClean="0"/>
              <a:t> 완화 </a:t>
            </a:r>
            <a:endParaRPr lang="en-US" altLang="ko-KR" dirty="0" smtClean="0"/>
          </a:p>
          <a:p>
            <a:pPr algn="ctr"/>
            <a:r>
              <a:rPr lang="en-US" altLang="ko-KR" b="1" dirty="0" smtClean="0">
                <a:solidFill>
                  <a:srgbClr val="FF0000"/>
                </a:solidFill>
              </a:rPr>
              <a:t>“</a:t>
            </a:r>
            <a:r>
              <a:rPr lang="ko-KR" altLang="en-US" b="1" dirty="0" smtClean="0">
                <a:solidFill>
                  <a:srgbClr val="FF0000"/>
                </a:solidFill>
              </a:rPr>
              <a:t>사례 내용</a:t>
            </a:r>
            <a:r>
              <a:rPr lang="en-US" altLang="ko-KR" b="1" dirty="0" smtClean="0">
                <a:solidFill>
                  <a:srgbClr val="FF0000"/>
                </a:solidFill>
              </a:rPr>
              <a:t>”</a:t>
            </a:r>
            <a:r>
              <a:rPr lang="ko-KR" altLang="en-US" b="1" dirty="0" smtClean="0">
                <a:solidFill>
                  <a:srgbClr val="FF0000"/>
                </a:solidFill>
              </a:rPr>
              <a:t> 전달</a:t>
            </a:r>
            <a:endParaRPr lang="en-US" altLang="ko-KR" b="1" dirty="0" smtClean="0">
              <a:solidFill>
                <a:srgbClr val="FF0000"/>
              </a:solidFill>
            </a:endParaRPr>
          </a:p>
          <a:p>
            <a:pPr algn="ctr"/>
            <a:r>
              <a:rPr lang="en-US" altLang="ko-KR" b="1" dirty="0" smtClean="0">
                <a:solidFill>
                  <a:srgbClr val="FF0000"/>
                </a:solidFill>
              </a:rPr>
              <a:t>(</a:t>
            </a:r>
            <a:r>
              <a:rPr lang="ko-KR" altLang="en-US" b="1" dirty="0" smtClean="0">
                <a:solidFill>
                  <a:srgbClr val="FF0000"/>
                </a:solidFill>
              </a:rPr>
              <a:t>인지</a:t>
            </a:r>
            <a:r>
              <a:rPr lang="en-US" altLang="ko-KR" b="1" dirty="0" smtClean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4" name="타원 13"/>
          <p:cNvSpPr/>
          <p:nvPr/>
        </p:nvSpPr>
        <p:spPr>
          <a:xfrm>
            <a:off x="3553058" y="755103"/>
            <a:ext cx="2037884" cy="190234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o-KR" altLang="en-US" sz="2400" dirty="0" smtClean="0"/>
              <a:t>어르신</a:t>
            </a:r>
            <a:endParaRPr lang="en-US" altLang="ko-KR" sz="2400" dirty="0"/>
          </a:p>
          <a:p>
            <a:r>
              <a:rPr lang="ko-KR" altLang="en-US" sz="2400" dirty="0" smtClean="0"/>
              <a:t>신뢰감</a:t>
            </a:r>
            <a:endParaRPr lang="en-US" altLang="ko-KR" sz="2400" dirty="0" smtClean="0"/>
          </a:p>
          <a:p>
            <a:pPr algn="ctr"/>
            <a:r>
              <a:rPr lang="en-US" altLang="ko-KR" sz="3200" b="1" dirty="0" smtClean="0">
                <a:solidFill>
                  <a:srgbClr val="FF0000"/>
                </a:solidFill>
              </a:rPr>
              <a:t>“</a:t>
            </a:r>
            <a:r>
              <a:rPr lang="ko-KR" altLang="en-US" sz="3200" b="1" dirty="0">
                <a:solidFill>
                  <a:srgbClr val="FF0000"/>
                </a:solidFill>
              </a:rPr>
              <a:t>상</a:t>
            </a:r>
            <a:r>
              <a:rPr lang="ko-KR" altLang="en-US" sz="3200" b="1" dirty="0" smtClean="0">
                <a:solidFill>
                  <a:srgbClr val="FF0000"/>
                </a:solidFill>
              </a:rPr>
              <a:t>승</a:t>
            </a:r>
            <a:r>
              <a:rPr lang="en-US" altLang="ko-KR" sz="3200" b="1" dirty="0" smtClean="0">
                <a:solidFill>
                  <a:srgbClr val="FF0000"/>
                </a:solidFill>
              </a:rPr>
              <a:t>”</a:t>
            </a:r>
          </a:p>
        </p:txBody>
      </p:sp>
      <p:sp>
        <p:nvSpPr>
          <p:cNvPr id="15" name="아래쪽 화살표 14"/>
          <p:cNvSpPr/>
          <p:nvPr/>
        </p:nvSpPr>
        <p:spPr>
          <a:xfrm>
            <a:off x="1714464" y="3031428"/>
            <a:ext cx="261413" cy="469579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아래쪽 화살표 15"/>
          <p:cNvSpPr/>
          <p:nvPr/>
        </p:nvSpPr>
        <p:spPr>
          <a:xfrm rot="10800000">
            <a:off x="5074530" y="1052736"/>
            <a:ext cx="261413" cy="751436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아래로 구부러진 화살표 7"/>
          <p:cNvSpPr/>
          <p:nvPr/>
        </p:nvSpPr>
        <p:spPr>
          <a:xfrm rot="19301796">
            <a:off x="2364699" y="1432359"/>
            <a:ext cx="1467916" cy="863048"/>
          </a:xfrm>
          <a:prstGeom prst="curvedDownArrow">
            <a:avLst>
              <a:gd name="adj1" fmla="val 20916"/>
              <a:gd name="adj2" fmla="val 50000"/>
              <a:gd name="adj3" fmla="val 26529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8" name="타원 17"/>
          <p:cNvSpPr/>
          <p:nvPr/>
        </p:nvSpPr>
        <p:spPr>
          <a:xfrm>
            <a:off x="3202322" y="2780928"/>
            <a:ext cx="3744416" cy="3462558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ko-KR" sz="2400" dirty="0" smtClean="0"/>
              <a:t>     </a:t>
            </a:r>
          </a:p>
          <a:p>
            <a:endParaRPr lang="en-US" altLang="ko-KR" sz="2400" dirty="0"/>
          </a:p>
          <a:p>
            <a:pPr algn="ctr"/>
            <a:r>
              <a:rPr lang="en-US" altLang="ko-KR" sz="2400" dirty="0" smtClean="0"/>
              <a:t> </a:t>
            </a:r>
            <a:r>
              <a:rPr lang="en-US" altLang="ko-KR" sz="2800" b="1" dirty="0" smtClean="0">
                <a:solidFill>
                  <a:srgbClr val="0000FF"/>
                </a:solidFill>
              </a:rPr>
              <a:t>“</a:t>
            </a:r>
            <a:r>
              <a:rPr lang="ko-KR" altLang="en-US" sz="2800" b="1" dirty="0">
                <a:solidFill>
                  <a:srgbClr val="0000FF"/>
                </a:solidFill>
              </a:rPr>
              <a:t>후</a:t>
            </a:r>
            <a:r>
              <a:rPr lang="ko-KR" altLang="en-US" sz="2800" b="1" dirty="0" smtClean="0">
                <a:solidFill>
                  <a:srgbClr val="0000FF"/>
                </a:solidFill>
              </a:rPr>
              <a:t>반기</a:t>
            </a:r>
            <a:r>
              <a:rPr lang="en-US" altLang="ko-KR" sz="2800" b="1" dirty="0" smtClean="0">
                <a:solidFill>
                  <a:srgbClr val="0000FF"/>
                </a:solidFill>
              </a:rPr>
              <a:t>”</a:t>
            </a:r>
          </a:p>
          <a:p>
            <a:r>
              <a:rPr lang="ko-KR" altLang="en-US" dirty="0" smtClean="0"/>
              <a:t>  카페인 줄이기 </a:t>
            </a:r>
            <a:endParaRPr lang="en-US" altLang="ko-KR" dirty="0"/>
          </a:p>
          <a:p>
            <a:r>
              <a:rPr lang="en-US" altLang="ko-KR" dirty="0" smtClean="0"/>
              <a:t>  </a:t>
            </a:r>
            <a:r>
              <a:rPr lang="ko-KR" altLang="en-US" dirty="0" smtClean="0"/>
              <a:t>수분섭취 량 증가</a:t>
            </a:r>
            <a:endParaRPr lang="en-US" altLang="ko-KR" dirty="0" smtClean="0"/>
          </a:p>
          <a:p>
            <a:r>
              <a:rPr lang="ko-KR" altLang="en-US" dirty="0" smtClean="0"/>
              <a:t>  </a:t>
            </a:r>
            <a:r>
              <a:rPr lang="ko-KR" altLang="en-US" dirty="0" err="1" smtClean="0"/>
              <a:t>케겔</a:t>
            </a:r>
            <a:r>
              <a:rPr lang="ko-KR" altLang="en-US" dirty="0" smtClean="0"/>
              <a:t> 운동 횟수 늘리기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dirty="0" smtClean="0"/>
              <a:t>  </a:t>
            </a:r>
            <a:r>
              <a:rPr lang="ko-KR" altLang="en-US" dirty="0" err="1" smtClean="0"/>
              <a:t>골반저근</a:t>
            </a:r>
            <a:r>
              <a:rPr lang="ko-KR" altLang="en-US" dirty="0" smtClean="0"/>
              <a:t> 운동 강화</a:t>
            </a:r>
            <a:endParaRPr lang="en-US" altLang="ko-KR" dirty="0" smtClean="0"/>
          </a:p>
          <a:p>
            <a:r>
              <a:rPr lang="ko-KR" altLang="en-US" dirty="0" smtClean="0"/>
              <a:t>  팬티 </a:t>
            </a:r>
            <a:r>
              <a:rPr lang="ko-KR" altLang="en-US" dirty="0"/>
              <a:t>안 휴지 안 </a:t>
            </a:r>
            <a:r>
              <a:rPr lang="ko-KR" altLang="en-US" dirty="0" smtClean="0"/>
              <a:t>대기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 smtClean="0"/>
              <a:t>  </a:t>
            </a:r>
            <a:r>
              <a:rPr lang="ko-KR" altLang="en-US" dirty="0" smtClean="0"/>
              <a:t>청결 유지 </a:t>
            </a:r>
            <a:endParaRPr lang="en-US" altLang="ko-KR" dirty="0" smtClean="0"/>
          </a:p>
          <a:p>
            <a:endParaRPr lang="en-US" altLang="ko-KR" sz="2400" dirty="0"/>
          </a:p>
          <a:p>
            <a:r>
              <a:rPr lang="ko-KR" altLang="en-US" sz="2000" b="1" dirty="0" smtClean="0">
                <a:solidFill>
                  <a:srgbClr val="FF0000"/>
                </a:solidFill>
              </a:rPr>
              <a:t>   </a:t>
            </a:r>
            <a:r>
              <a:rPr lang="ko-KR" altLang="en-US" sz="2000" b="1" dirty="0" err="1" smtClean="0">
                <a:solidFill>
                  <a:srgbClr val="FF0000"/>
                </a:solidFill>
              </a:rPr>
              <a:t>요실금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 완화 달성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/>
            </a:r>
            <a:br>
              <a:rPr lang="en-US" altLang="ko-KR" sz="2000" b="1" dirty="0" smtClean="0">
                <a:solidFill>
                  <a:srgbClr val="FF0000"/>
                </a:solidFill>
              </a:rPr>
            </a:br>
            <a:r>
              <a:rPr lang="en-US" altLang="ko-KR" sz="2000" b="1" dirty="0" smtClean="0">
                <a:solidFill>
                  <a:srgbClr val="FF0000"/>
                </a:solidFill>
              </a:rPr>
              <a:t>     (</a:t>
            </a:r>
            <a:r>
              <a:rPr lang="ko-KR" altLang="en-US" b="1" dirty="0" smtClean="0">
                <a:solidFill>
                  <a:srgbClr val="FF0000"/>
                </a:solidFill>
              </a:rPr>
              <a:t>생활습관 개선</a:t>
            </a:r>
            <a:r>
              <a:rPr lang="en-US" altLang="ko-KR" b="1" dirty="0" smtClean="0">
                <a:solidFill>
                  <a:srgbClr val="FF0000"/>
                </a:solidFill>
              </a:rPr>
              <a:t>)</a:t>
            </a:r>
          </a:p>
          <a:p>
            <a:endParaRPr lang="en-US" altLang="ko-KR" sz="2400" b="1" dirty="0"/>
          </a:p>
          <a:p>
            <a:endParaRPr lang="en-US" altLang="ko-KR" sz="2400" dirty="0"/>
          </a:p>
        </p:txBody>
      </p:sp>
      <p:sp>
        <p:nvSpPr>
          <p:cNvPr id="19" name="타원 18"/>
          <p:cNvSpPr/>
          <p:nvPr/>
        </p:nvSpPr>
        <p:spPr>
          <a:xfrm>
            <a:off x="6014391" y="701810"/>
            <a:ext cx="3022105" cy="2838444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ko-KR" sz="2400" dirty="0" smtClean="0"/>
              <a:t>    </a:t>
            </a:r>
          </a:p>
          <a:p>
            <a:endParaRPr lang="en-US" altLang="ko-KR" sz="2400" dirty="0"/>
          </a:p>
          <a:p>
            <a:endParaRPr lang="en-US" altLang="ko-KR" sz="2400" dirty="0" smtClean="0"/>
          </a:p>
          <a:p>
            <a:endParaRPr lang="en-US" altLang="ko-KR" sz="2400" dirty="0"/>
          </a:p>
          <a:p>
            <a:r>
              <a:rPr lang="en-US" altLang="ko-KR" sz="2400" dirty="0" smtClean="0"/>
              <a:t>   </a:t>
            </a:r>
            <a:r>
              <a:rPr lang="en-US" altLang="ko-KR" sz="2800" b="1" dirty="0" smtClean="0">
                <a:solidFill>
                  <a:srgbClr val="0000FF"/>
                </a:solidFill>
              </a:rPr>
              <a:t>“</a:t>
            </a:r>
            <a:r>
              <a:rPr lang="ko-KR" altLang="en-US" sz="2800" b="1" dirty="0">
                <a:solidFill>
                  <a:srgbClr val="0000FF"/>
                </a:solidFill>
              </a:rPr>
              <a:t>전</a:t>
            </a:r>
            <a:r>
              <a:rPr lang="ko-KR" altLang="en-US" sz="2800" b="1" dirty="0" smtClean="0">
                <a:solidFill>
                  <a:srgbClr val="0000FF"/>
                </a:solidFill>
              </a:rPr>
              <a:t>반기</a:t>
            </a:r>
            <a:r>
              <a:rPr lang="en-US" altLang="ko-KR" sz="2800" b="1" dirty="0" smtClean="0">
                <a:solidFill>
                  <a:srgbClr val="0000FF"/>
                </a:solidFill>
              </a:rPr>
              <a:t>”</a:t>
            </a:r>
            <a:endParaRPr lang="en-US" altLang="ko-KR" sz="2400" dirty="0" smtClean="0"/>
          </a:p>
          <a:p>
            <a:pPr algn="ctr"/>
            <a:r>
              <a:rPr lang="ko-KR" altLang="en-US" dirty="0" smtClean="0"/>
              <a:t> </a:t>
            </a:r>
            <a:r>
              <a:rPr lang="ko-KR" altLang="en-US" dirty="0" smtClean="0">
                <a:latin typeface="+mn-ea"/>
              </a:rPr>
              <a:t>카페인 줄이기</a:t>
            </a:r>
            <a:r>
              <a:rPr lang="en-US" altLang="ko-KR" dirty="0" smtClean="0">
                <a:latin typeface="+mn-ea"/>
              </a:rPr>
              <a:t/>
            </a:r>
            <a:br>
              <a:rPr lang="en-US" altLang="ko-KR" dirty="0" smtClean="0">
                <a:latin typeface="+mn-ea"/>
              </a:rPr>
            </a:br>
            <a:r>
              <a:rPr lang="en-US" altLang="ko-KR" dirty="0" smtClean="0">
                <a:latin typeface="+mn-ea"/>
              </a:rPr>
              <a:t>  </a:t>
            </a:r>
            <a:r>
              <a:rPr lang="ko-KR" altLang="en-US" dirty="0" smtClean="0">
                <a:latin typeface="+mn-ea"/>
              </a:rPr>
              <a:t>수분 섭취 유</a:t>
            </a:r>
            <a:r>
              <a:rPr lang="ko-KR" altLang="en-US" dirty="0">
                <a:latin typeface="+mn-ea"/>
              </a:rPr>
              <a:t>도</a:t>
            </a:r>
            <a:r>
              <a:rPr lang="en-US" altLang="ko-KR" dirty="0" smtClean="0">
                <a:latin typeface="+mn-ea"/>
              </a:rPr>
              <a:t> </a:t>
            </a:r>
            <a:br>
              <a:rPr lang="en-US" altLang="ko-KR" dirty="0" smtClean="0">
                <a:latin typeface="+mn-ea"/>
              </a:rPr>
            </a:br>
            <a:r>
              <a:rPr lang="ko-KR" altLang="en-US" dirty="0" smtClean="0">
                <a:latin typeface="+mn-ea"/>
              </a:rPr>
              <a:t>  운동 동작 숙지</a:t>
            </a:r>
            <a:endParaRPr lang="en-US" altLang="ko-KR" dirty="0" smtClean="0">
              <a:latin typeface="+mn-ea"/>
            </a:endParaRPr>
          </a:p>
          <a:p>
            <a:pPr algn="ctr"/>
            <a:r>
              <a:rPr lang="ko-KR" altLang="en-US" dirty="0" smtClean="0">
                <a:latin typeface="+mn-ea"/>
              </a:rPr>
              <a:t>  청결 관리 </a:t>
            </a:r>
            <a:endParaRPr lang="en-US" altLang="ko-KR" dirty="0" smtClean="0">
              <a:latin typeface="+mn-ea"/>
            </a:endParaRPr>
          </a:p>
          <a:p>
            <a:pPr algn="ctr"/>
            <a:r>
              <a:rPr lang="ko-KR" altLang="en-US" dirty="0" smtClean="0">
                <a:latin typeface="+mn-ea"/>
              </a:rPr>
              <a:t>  신체 활동</a:t>
            </a:r>
            <a:endParaRPr lang="en-US" altLang="ko-KR" dirty="0" smtClean="0">
              <a:latin typeface="+mn-ea"/>
            </a:endParaRPr>
          </a:p>
          <a:p>
            <a:pPr algn="ctr"/>
            <a:r>
              <a:rPr lang="en-US" altLang="ko-KR" dirty="0">
                <a:latin typeface="+mn-ea"/>
              </a:rPr>
              <a:t> </a:t>
            </a:r>
            <a:r>
              <a:rPr lang="en-US" altLang="ko-KR" dirty="0" smtClean="0">
                <a:latin typeface="+mn-ea"/>
              </a:rPr>
              <a:t>  </a:t>
            </a:r>
            <a:r>
              <a:rPr lang="ko-KR" altLang="en-US" dirty="0" smtClean="0">
                <a:latin typeface="+mn-ea"/>
              </a:rPr>
              <a:t>참여 유도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sz="1600" dirty="0" smtClean="0"/>
              <a:t/>
            </a:r>
            <a:br>
              <a:rPr lang="en-US" altLang="ko-KR" sz="1600" dirty="0" smtClean="0"/>
            </a:br>
            <a:r>
              <a:rPr lang="en-US" altLang="ko-KR" sz="1600" dirty="0" smtClean="0"/>
              <a:t> </a:t>
            </a:r>
            <a:r>
              <a:rPr lang="ko-KR" altLang="en-US" sz="1600" dirty="0" smtClean="0"/>
              <a:t> </a:t>
            </a:r>
            <a:endParaRPr lang="en-US" altLang="ko-KR" sz="2400" dirty="0"/>
          </a:p>
          <a:p>
            <a:endParaRPr lang="en-US" altLang="ko-KR" sz="2400" dirty="0" smtClean="0"/>
          </a:p>
          <a:p>
            <a:endParaRPr lang="en-US" altLang="ko-KR" sz="2400" dirty="0"/>
          </a:p>
          <a:p>
            <a:r>
              <a:rPr lang="en-US" altLang="ko-KR" sz="2400" dirty="0" smtClean="0"/>
              <a:t> </a:t>
            </a:r>
            <a:endParaRPr lang="en-US" altLang="ko-KR" sz="2400" dirty="0"/>
          </a:p>
        </p:txBody>
      </p:sp>
      <p:sp>
        <p:nvSpPr>
          <p:cNvPr id="17" name="아래로 구부러진 화살표 16"/>
          <p:cNvSpPr/>
          <p:nvPr/>
        </p:nvSpPr>
        <p:spPr>
          <a:xfrm rot="20634284">
            <a:off x="5356218" y="716083"/>
            <a:ext cx="1088157" cy="704803"/>
          </a:xfrm>
          <a:prstGeom prst="curved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1" name="왼쪽으로 구부러진 화살표 20"/>
          <p:cNvSpPr/>
          <p:nvPr/>
        </p:nvSpPr>
        <p:spPr>
          <a:xfrm rot="1674031">
            <a:off x="6970973" y="3574052"/>
            <a:ext cx="1482723" cy="2234202"/>
          </a:xfrm>
          <a:prstGeom prst="curvedLeftArrow">
            <a:avLst>
              <a:gd name="adj1" fmla="val 25000"/>
              <a:gd name="adj2" fmla="val 40568"/>
              <a:gd name="adj3" fmla="val 25000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6" name="아래쪽 화살표 25"/>
          <p:cNvSpPr/>
          <p:nvPr/>
        </p:nvSpPr>
        <p:spPr>
          <a:xfrm>
            <a:off x="4994335" y="4941168"/>
            <a:ext cx="261413" cy="471793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7293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0" y="622703"/>
            <a:ext cx="9153819" cy="5764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917" y="-11866"/>
            <a:ext cx="6040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spc="-300" dirty="0">
                <a:solidFill>
                  <a:schemeClr val="tx2"/>
                </a:solidFill>
                <a:latin typeface="+mn-ea"/>
              </a:rPr>
              <a:t>6</a:t>
            </a:r>
            <a:r>
              <a:rPr lang="en-US" altLang="ko-KR" sz="3600" spc="-300" dirty="0" smtClean="0">
                <a:solidFill>
                  <a:schemeClr val="tx2"/>
                </a:solidFill>
                <a:latin typeface="+mn-ea"/>
              </a:rPr>
              <a:t>. </a:t>
            </a:r>
            <a:r>
              <a:rPr lang="ko-KR" altLang="en-US" sz="3600" spc="-300" dirty="0" smtClean="0">
                <a:solidFill>
                  <a:schemeClr val="tx2"/>
                </a:solidFill>
                <a:latin typeface="+mn-ea"/>
              </a:rPr>
              <a:t>신체 활동</a:t>
            </a:r>
            <a:r>
              <a:rPr lang="en-US" altLang="ko-KR" sz="3600" spc="-300" dirty="0" smtClean="0">
                <a:solidFill>
                  <a:schemeClr val="tx2"/>
                </a:solidFill>
                <a:latin typeface="+mn-ea"/>
              </a:rPr>
              <a:t> </a:t>
            </a:r>
            <a:endParaRPr lang="ko-KR" altLang="en-US" sz="3600" spc="-300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2" name="그룹 1"/>
          <p:cNvGrpSpPr/>
          <p:nvPr/>
        </p:nvGrpSpPr>
        <p:grpSpPr>
          <a:xfrm>
            <a:off x="4478241" y="6387503"/>
            <a:ext cx="5094758" cy="461665"/>
            <a:chOff x="4478241" y="6387503"/>
            <a:chExt cx="5094758" cy="461665"/>
          </a:xfrm>
        </p:grpSpPr>
        <p:sp>
          <p:nvSpPr>
            <p:cNvPr id="23" name="TextBox 27"/>
            <p:cNvSpPr txBox="1"/>
            <p:nvPr/>
          </p:nvSpPr>
          <p:spPr>
            <a:xfrm>
              <a:off x="5028620" y="6387503"/>
              <a:ext cx="45443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2400" dirty="0" smtClean="0">
                  <a:solidFill>
                    <a:schemeClr val="bg1"/>
                  </a:solidFill>
                  <a:latin typeface="+mn-ea"/>
                </a:rPr>
                <a:t>가장큰사랑노인주간보호센터</a:t>
              </a:r>
              <a:endParaRPr lang="ko-KR" altLang="en-US" sz="2400" b="1" dirty="0">
                <a:solidFill>
                  <a:schemeClr val="bg1"/>
                </a:solidFill>
                <a:latin typeface="+mn-ea"/>
              </a:endParaRPr>
            </a:p>
          </p:txBody>
        </p:sp>
        <p:pic>
          <p:nvPicPr>
            <p:cNvPr id="1025" name="_x148083472" descr="EMB000027a0156a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583"/>
            <a:stretch/>
          </p:blipFill>
          <p:spPr bwMode="auto">
            <a:xfrm>
              <a:off x="4478241" y="6417583"/>
              <a:ext cx="550379" cy="40879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</p:grpSp>
      <p:grpSp>
        <p:nvGrpSpPr>
          <p:cNvPr id="4" name="그룹 3"/>
          <p:cNvGrpSpPr/>
          <p:nvPr/>
        </p:nvGrpSpPr>
        <p:grpSpPr>
          <a:xfrm>
            <a:off x="48717" y="687366"/>
            <a:ext cx="5220372" cy="2718027"/>
            <a:chOff x="48717" y="494949"/>
            <a:chExt cx="5220372" cy="2718027"/>
          </a:xfrm>
        </p:grpSpPr>
        <p:grpSp>
          <p:nvGrpSpPr>
            <p:cNvPr id="14" name="그룹 13"/>
            <p:cNvGrpSpPr/>
            <p:nvPr/>
          </p:nvGrpSpPr>
          <p:grpSpPr>
            <a:xfrm>
              <a:off x="48717" y="664879"/>
              <a:ext cx="5220372" cy="2548097"/>
              <a:chOff x="0" y="372755"/>
              <a:chExt cx="4997411" cy="1994158"/>
            </a:xfrm>
          </p:grpSpPr>
          <p:sp>
            <p:nvSpPr>
              <p:cNvPr id="19" name="직사각형 18"/>
              <p:cNvSpPr/>
              <p:nvPr/>
            </p:nvSpPr>
            <p:spPr>
              <a:xfrm>
                <a:off x="0" y="372756"/>
                <a:ext cx="4997411" cy="1994157"/>
              </a:xfrm>
              <a:prstGeom prst="rect">
                <a:avLst/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0" name="직사각형 19"/>
              <p:cNvSpPr/>
              <p:nvPr/>
            </p:nvSpPr>
            <p:spPr>
              <a:xfrm>
                <a:off x="0" y="372755"/>
                <a:ext cx="4997411" cy="199415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473117" tIns="516887" rIns="473117" bIns="99568" numCol="1" spcCol="1270" anchor="t" anchorCtr="0">
                <a:noAutofit/>
              </a:bodyPr>
              <a:lstStyle/>
              <a:p>
                <a:pPr marL="114300" lvl="1" indent="-114300" algn="l" defTabSz="62230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ko-KR" altLang="en-US" sz="1400" kern="1200" dirty="0" smtClean="0"/>
                  <a:t>남</a:t>
                </a:r>
                <a:r>
                  <a:rPr lang="en-US" altLang="ko-KR" sz="1400" kern="1200" dirty="0" smtClean="0"/>
                  <a:t>, </a:t>
                </a:r>
                <a:r>
                  <a:rPr lang="ko-KR" altLang="en-US" sz="1400" kern="1200" dirty="0" smtClean="0"/>
                  <a:t>여 어르신의 </a:t>
                </a:r>
                <a:r>
                  <a:rPr lang="ko-KR" altLang="en-US" sz="1400" dirty="0" err="1" smtClean="0"/>
                  <a:t>괄</a:t>
                </a:r>
                <a:r>
                  <a:rPr lang="ko-KR" altLang="en-US" sz="1400" dirty="0" err="1"/>
                  <a:t>약</a:t>
                </a:r>
                <a:r>
                  <a:rPr lang="ko-KR" altLang="en-US" sz="1400" kern="1200" dirty="0" err="1" smtClean="0"/>
                  <a:t>근을</a:t>
                </a:r>
                <a:r>
                  <a:rPr lang="ko-KR" altLang="en-US" sz="1400" kern="1200" dirty="0" smtClean="0"/>
                  <a:t> 튼튼</a:t>
                </a:r>
                <a:r>
                  <a:rPr lang="ko-KR" altLang="en-US" sz="1400" dirty="0" smtClean="0"/>
                  <a:t>하게 만드는 운동</a:t>
                </a:r>
                <a:r>
                  <a:rPr lang="en-US" altLang="ko-KR" sz="1400" dirty="0"/>
                  <a:t/>
                </a:r>
                <a:br>
                  <a:rPr lang="en-US" altLang="ko-KR" sz="1400" dirty="0"/>
                </a:br>
                <a:r>
                  <a:rPr lang="ko-KR" altLang="en-US" sz="1400" dirty="0" smtClean="0"/>
                  <a:t>복부나 엉덩이 근육 사용하지 않고 항문과 질</a:t>
                </a:r>
                <a:r>
                  <a:rPr lang="en-US" altLang="ko-KR" sz="1400" dirty="0" smtClean="0"/>
                  <a:t>, </a:t>
                </a:r>
                <a:r>
                  <a:rPr lang="ko-KR" altLang="en-US" sz="1400" dirty="0" smtClean="0"/>
                  <a:t>요도를 조이는 운동</a:t>
                </a:r>
                <a:endParaRPr lang="en-US" altLang="ko-KR" sz="1400" dirty="0"/>
              </a:p>
              <a:p>
                <a:pPr marL="0" lvl="1" algn="l" defTabSz="62230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en-US" altLang="ko-KR" sz="1400" dirty="0" smtClean="0"/>
                  <a:t>1. </a:t>
                </a:r>
                <a:r>
                  <a:rPr lang="ko-KR" altLang="en-US" sz="1400" dirty="0" smtClean="0"/>
                  <a:t>대소변 마려운 것을 참기나 방귀를 참듯 항문을 </a:t>
                </a:r>
                <a:endParaRPr lang="en-US" altLang="ko-KR" sz="1400" dirty="0" smtClean="0"/>
              </a:p>
              <a:p>
                <a:pPr marL="0" lvl="1" algn="l" defTabSz="62230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ko-KR" altLang="en-US" sz="1400" dirty="0" smtClean="0"/>
                  <a:t>   서서히 꽉 조인다</a:t>
                </a:r>
                <a:r>
                  <a:rPr lang="en-US" altLang="ko-KR" sz="1400" dirty="0" smtClean="0"/>
                  <a:t>.</a:t>
                </a:r>
              </a:p>
              <a:p>
                <a:pPr marL="0" lvl="1" algn="l" defTabSz="62230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en-US" altLang="ko-KR" sz="1400" dirty="0" smtClean="0"/>
                  <a:t>2. </a:t>
                </a:r>
                <a:r>
                  <a:rPr lang="ko-KR" altLang="en-US" sz="1400" dirty="0" smtClean="0"/>
                  <a:t>조인 사태로 </a:t>
                </a:r>
                <a:r>
                  <a:rPr lang="en-US" altLang="ko-KR" sz="1400" dirty="0" smtClean="0"/>
                  <a:t>10</a:t>
                </a:r>
                <a:r>
                  <a:rPr lang="ko-KR" altLang="en-US" sz="1400" dirty="0" smtClean="0"/>
                  <a:t>초 유지한다</a:t>
                </a:r>
                <a:r>
                  <a:rPr lang="en-US" altLang="ko-KR" sz="1400" dirty="0" smtClean="0"/>
                  <a:t>.</a:t>
                </a:r>
              </a:p>
              <a:p>
                <a:pPr marL="0" lvl="1" algn="l" defTabSz="62230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en-US" altLang="ko-KR" sz="1400" dirty="0" smtClean="0"/>
                  <a:t>3. </a:t>
                </a:r>
                <a:r>
                  <a:rPr lang="ko-KR" altLang="en-US" sz="1400" dirty="0" smtClean="0"/>
                  <a:t>조였던 항문을 서서히 푼 뒤 </a:t>
                </a:r>
                <a:r>
                  <a:rPr lang="en-US" altLang="ko-KR" sz="1400" dirty="0" smtClean="0"/>
                  <a:t>10</a:t>
                </a:r>
                <a:r>
                  <a:rPr lang="ko-KR" altLang="en-US" sz="1400" dirty="0" smtClean="0"/>
                  <a:t>초간 쉰다</a:t>
                </a:r>
                <a:r>
                  <a:rPr lang="en-US" altLang="ko-KR" sz="1400" dirty="0" smtClean="0"/>
                  <a:t>.</a:t>
                </a:r>
              </a:p>
              <a:p>
                <a:pPr marL="0" lvl="1" algn="l" defTabSz="62230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en-US" altLang="ko-KR" sz="1400" dirty="0" smtClean="0"/>
                  <a:t>4. 1</a:t>
                </a:r>
                <a:r>
                  <a:rPr lang="ko-KR" altLang="en-US" sz="1400" dirty="0" smtClean="0"/>
                  <a:t>초 간격으로 항문을 조였다 </a:t>
                </a:r>
                <a:r>
                  <a:rPr lang="ko-KR" altLang="en-US" sz="1400" dirty="0" err="1" smtClean="0"/>
                  <a:t>폈다를</a:t>
                </a:r>
                <a:r>
                  <a:rPr lang="ko-KR" altLang="en-US" sz="1400" dirty="0" smtClean="0"/>
                  <a:t> </a:t>
                </a:r>
                <a:r>
                  <a:rPr lang="en-US" altLang="ko-KR" sz="1400" dirty="0" smtClean="0"/>
                  <a:t>5</a:t>
                </a:r>
                <a:r>
                  <a:rPr lang="ko-KR" altLang="en-US" sz="1400" dirty="0" smtClean="0"/>
                  <a:t>번 반복한다</a:t>
                </a:r>
                <a:r>
                  <a:rPr lang="en-US" altLang="ko-KR" sz="1400" dirty="0" smtClean="0"/>
                  <a:t>.</a:t>
                </a:r>
              </a:p>
              <a:p>
                <a:pPr marL="0" lvl="1" algn="l" defTabSz="62230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en-US" altLang="ko-KR" sz="1400" dirty="0" smtClean="0"/>
                  <a:t>5. 10</a:t>
                </a:r>
                <a:r>
                  <a:rPr lang="ko-KR" altLang="en-US" sz="1400" dirty="0" smtClean="0"/>
                  <a:t>초간 쉬고 처음부터 다시 시작한다</a:t>
                </a:r>
                <a:r>
                  <a:rPr lang="en-US" altLang="ko-KR" sz="1400" dirty="0" smtClean="0"/>
                  <a:t>. (</a:t>
                </a:r>
                <a:r>
                  <a:rPr lang="ko-KR" altLang="en-US" sz="1400" dirty="0" smtClean="0"/>
                  <a:t>총 </a:t>
                </a:r>
                <a:r>
                  <a:rPr lang="en-US" altLang="ko-KR" sz="1400" dirty="0" smtClean="0"/>
                  <a:t>10</a:t>
                </a:r>
                <a:r>
                  <a:rPr lang="ko-KR" altLang="en-US" sz="1400" dirty="0" smtClean="0"/>
                  <a:t>회</a:t>
                </a:r>
                <a:r>
                  <a:rPr lang="en-US" altLang="ko-KR" sz="1400" dirty="0" smtClean="0"/>
                  <a:t>)</a:t>
                </a:r>
              </a:p>
              <a:p>
                <a:pPr marL="0" lvl="1" algn="l" defTabSz="62230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endParaRPr lang="en-US" altLang="ko-KR" sz="1400" dirty="0"/>
              </a:p>
              <a:p>
                <a:pPr marL="0" lvl="1" algn="l" defTabSz="62230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endParaRPr lang="en-US" altLang="ko-KR" sz="1400" dirty="0" smtClean="0"/>
              </a:p>
              <a:p>
                <a:pPr marL="0" lvl="1" algn="l" defTabSz="62230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endParaRPr lang="en-US" altLang="ko-KR" sz="1400" dirty="0"/>
              </a:p>
              <a:p>
                <a:pPr marL="0" lvl="1" algn="l" defTabSz="62230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endParaRPr lang="en-US" altLang="ko-KR" sz="1400" dirty="0" smtClean="0"/>
              </a:p>
              <a:p>
                <a:pPr marL="0" lvl="1" algn="l" defTabSz="62230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endParaRPr lang="en-US" altLang="ko-KR" sz="1400" dirty="0"/>
              </a:p>
              <a:p>
                <a:pPr marL="0" lvl="1" algn="l" defTabSz="62230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endParaRPr lang="en-US" altLang="ko-KR" sz="1400" dirty="0" smtClean="0"/>
              </a:p>
              <a:p>
                <a:pPr marL="0" lvl="1" algn="l" defTabSz="62230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endParaRPr lang="en-US" altLang="ko-KR" sz="1400" dirty="0"/>
              </a:p>
              <a:p>
                <a:pPr marL="0" lvl="1" algn="l" defTabSz="62230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endParaRPr lang="en-US" altLang="ko-KR" sz="1400" dirty="0" smtClean="0"/>
              </a:p>
              <a:p>
                <a:pPr marL="0" lvl="1" algn="l" defTabSz="62230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endParaRPr lang="en-US" altLang="ko-KR" sz="1400" dirty="0"/>
              </a:p>
              <a:p>
                <a:pPr marL="0" lvl="1" algn="l" defTabSz="62230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endParaRPr lang="en-US" altLang="ko-KR" sz="1400" dirty="0" smtClean="0"/>
              </a:p>
              <a:p>
                <a:pPr marL="0" lvl="1" algn="l" defTabSz="62230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endParaRPr lang="en-US" altLang="ko-KR" sz="1400" dirty="0"/>
              </a:p>
              <a:p>
                <a:pPr marL="0" lvl="1" algn="l" defTabSz="62230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endParaRPr lang="en-US" altLang="ko-KR" sz="1400" dirty="0" smtClean="0"/>
              </a:p>
              <a:p>
                <a:pPr marL="0" lvl="1" algn="l" defTabSz="62230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endParaRPr lang="en-US" altLang="ko-KR" sz="1400" dirty="0"/>
              </a:p>
              <a:p>
                <a:pPr marL="0" lvl="1" algn="l" defTabSz="62230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endParaRPr lang="en-US" altLang="ko-KR" sz="1400" dirty="0" smtClean="0"/>
              </a:p>
              <a:p>
                <a:pPr marL="0" lvl="1" algn="l" defTabSz="62230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en-US" altLang="ko-KR" sz="1400" dirty="0" smtClean="0"/>
                  <a:t> </a:t>
                </a:r>
                <a:br>
                  <a:rPr lang="en-US" altLang="ko-KR" sz="1400" dirty="0" smtClean="0"/>
                </a:br>
                <a:endParaRPr lang="ko-KR" altLang="en-US" sz="1400" kern="1200" dirty="0"/>
              </a:p>
            </p:txBody>
          </p:sp>
        </p:grpSp>
        <p:grpSp>
          <p:nvGrpSpPr>
            <p:cNvPr id="21" name="그룹 20"/>
            <p:cNvGrpSpPr/>
            <p:nvPr/>
          </p:nvGrpSpPr>
          <p:grpSpPr>
            <a:xfrm>
              <a:off x="102918" y="494949"/>
              <a:ext cx="4263032" cy="446704"/>
              <a:chOff x="210292" y="88848"/>
              <a:chExt cx="4263032" cy="446704"/>
            </a:xfrm>
          </p:grpSpPr>
          <p:sp>
            <p:nvSpPr>
              <p:cNvPr id="22" name="모서리가 둥근 직사각형 21"/>
              <p:cNvSpPr/>
              <p:nvPr/>
            </p:nvSpPr>
            <p:spPr>
              <a:xfrm>
                <a:off x="210292" y="88848"/>
                <a:ext cx="4263032" cy="446704"/>
              </a:xfrm>
              <a:prstGeom prst="roundRect">
                <a:avLst/>
              </a:prstGeom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4" name="모서리가 둥근 직사각형 4"/>
              <p:cNvSpPr/>
              <p:nvPr/>
            </p:nvSpPr>
            <p:spPr>
              <a:xfrm>
                <a:off x="232098" y="110654"/>
                <a:ext cx="4219420" cy="40309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61290" tIns="0" rIns="161290" bIns="0" numCol="1" spcCol="1270" anchor="ctr" anchorCtr="0">
                <a:noAutofit/>
              </a:bodyPr>
              <a:lstStyle/>
              <a:p>
                <a:pPr lvl="0" algn="l" defTabSz="80010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ko-KR" altLang="en-US" sz="1800" kern="1200" dirty="0" smtClean="0"/>
                  <a:t>   </a:t>
                </a:r>
                <a:r>
                  <a:rPr lang="en-US" altLang="ko-KR" sz="1800" kern="1200" dirty="0" smtClean="0"/>
                  <a:t>1. </a:t>
                </a:r>
                <a:r>
                  <a:rPr lang="ko-KR" altLang="en-US" dirty="0" err="1" smtClean="0"/>
                  <a:t>케겔</a:t>
                </a:r>
                <a:r>
                  <a:rPr lang="ko-KR" altLang="en-US" dirty="0" smtClean="0"/>
                  <a:t> 운동</a:t>
                </a:r>
                <a:r>
                  <a:rPr lang="ko-KR" altLang="en-US" sz="1800" kern="1200" dirty="0" smtClean="0"/>
                  <a:t> </a:t>
                </a:r>
                <a:r>
                  <a:rPr lang="en-US" altLang="ko-KR" sz="1800" kern="1200" dirty="0" smtClean="0"/>
                  <a:t>(</a:t>
                </a:r>
                <a:r>
                  <a:rPr lang="ko-KR" altLang="en-US" sz="1800" kern="1200" dirty="0" err="1" smtClean="0"/>
                  <a:t>골반저근</a:t>
                </a:r>
                <a:r>
                  <a:rPr lang="ko-KR" altLang="en-US" sz="1800" kern="1200" dirty="0" smtClean="0"/>
                  <a:t> 운동</a:t>
                </a:r>
                <a:r>
                  <a:rPr lang="en-US" altLang="ko-KR" sz="1800" kern="1200" dirty="0" smtClean="0"/>
                  <a:t>)</a:t>
                </a:r>
                <a:endParaRPr lang="ko-KR" altLang="en-US" sz="1800" kern="1200" dirty="0"/>
              </a:p>
            </p:txBody>
          </p:sp>
        </p:grpSp>
      </p:grpSp>
      <p:sp>
        <p:nvSpPr>
          <p:cNvPr id="25" name="TextBox 24"/>
          <p:cNvSpPr txBox="1"/>
          <p:nvPr/>
        </p:nvSpPr>
        <p:spPr>
          <a:xfrm>
            <a:off x="48717" y="3645024"/>
            <a:ext cx="91120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pc="-300" dirty="0" smtClean="0">
                <a:latin typeface="+mn-ea"/>
              </a:rPr>
              <a:t>내   용  </a:t>
            </a:r>
            <a:r>
              <a:rPr lang="en-US" altLang="ko-KR" spc="-300" dirty="0" smtClean="0">
                <a:latin typeface="+mn-ea"/>
              </a:rPr>
              <a:t>:</a:t>
            </a:r>
            <a:r>
              <a:rPr lang="en-US" altLang="ko-KR" dirty="0" smtClean="0"/>
              <a:t>. 1. </a:t>
            </a:r>
            <a:r>
              <a:rPr lang="ko-KR" altLang="en-US" dirty="0" err="1" smtClean="0"/>
              <a:t>사회복지사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요양보호사</a:t>
            </a:r>
            <a:r>
              <a:rPr lang="ko-KR" altLang="en-US" dirty="0" smtClean="0"/>
              <a:t> 전문적인 지식 습득</a:t>
            </a:r>
            <a:r>
              <a:rPr lang="en-US" altLang="ko-KR" dirty="0" smtClean="0"/>
              <a:t>, </a:t>
            </a:r>
            <a:r>
              <a:rPr lang="ko-KR" altLang="en-US" dirty="0" smtClean="0"/>
              <a:t>동작을 정확히 숙지</a:t>
            </a:r>
            <a:r>
              <a:rPr lang="en-US" altLang="ko-KR" dirty="0" smtClean="0"/>
              <a:t>.</a:t>
            </a:r>
          </a:p>
          <a:p>
            <a:endParaRPr lang="en-US" altLang="ko-KR" dirty="0" smtClean="0"/>
          </a:p>
          <a:p>
            <a:r>
              <a:rPr lang="en-US" altLang="ko-KR" dirty="0"/>
              <a:t> </a:t>
            </a:r>
            <a:r>
              <a:rPr lang="en-US" altLang="ko-KR" dirty="0" smtClean="0"/>
              <a:t>        2. </a:t>
            </a:r>
            <a:r>
              <a:rPr lang="ko-KR" altLang="en-US" dirty="0" err="1" smtClean="0"/>
              <a:t>요실금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케겔</a:t>
            </a:r>
            <a:r>
              <a:rPr lang="ko-KR" altLang="en-US" dirty="0" smtClean="0"/>
              <a:t> 운동 관련 내용 교육을 통해 적극 참여 할 수 있도록 함</a:t>
            </a:r>
            <a:r>
              <a:rPr lang="en-US" altLang="ko-KR" dirty="0" smtClean="0"/>
              <a:t>.</a:t>
            </a:r>
          </a:p>
          <a:p>
            <a:endParaRPr lang="en-US" altLang="ko-KR" dirty="0" smtClean="0"/>
          </a:p>
          <a:p>
            <a:r>
              <a:rPr lang="en-US" altLang="ko-KR" dirty="0"/>
              <a:t> </a:t>
            </a:r>
            <a:r>
              <a:rPr lang="en-US" altLang="ko-KR" dirty="0" smtClean="0"/>
              <a:t>        3. </a:t>
            </a:r>
            <a:r>
              <a:rPr lang="ko-KR" altLang="en-US" dirty="0" err="1" smtClean="0"/>
              <a:t>케겔</a:t>
            </a:r>
            <a:r>
              <a:rPr lang="ko-KR" altLang="en-US" dirty="0" smtClean="0"/>
              <a:t> 운동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골반저근</a:t>
            </a:r>
            <a:r>
              <a:rPr lang="ko-KR" altLang="en-US" dirty="0" smtClean="0"/>
              <a:t> 운동</a:t>
            </a:r>
            <a:r>
              <a:rPr lang="en-US" altLang="ko-KR" dirty="0" smtClean="0"/>
              <a:t>) </a:t>
            </a:r>
            <a:r>
              <a:rPr lang="ko-KR" altLang="en-US" dirty="0" smtClean="0"/>
              <a:t>방법을 이해 하실 수 있도록 수업 진행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en-US" altLang="ko-KR" dirty="0"/>
              <a:t> </a:t>
            </a:r>
            <a:r>
              <a:rPr lang="en-US" altLang="ko-KR" dirty="0" smtClean="0"/>
              <a:t>        4. </a:t>
            </a:r>
            <a:r>
              <a:rPr lang="ko-KR" altLang="en-US" dirty="0" smtClean="0"/>
              <a:t>정확한 골반근육 </a:t>
            </a:r>
            <a:r>
              <a:rPr lang="ko-KR" altLang="en-US" dirty="0"/>
              <a:t>확</a:t>
            </a:r>
            <a:r>
              <a:rPr lang="ko-KR" altLang="en-US" dirty="0" smtClean="0"/>
              <a:t>인 학습</a:t>
            </a:r>
            <a:r>
              <a:rPr lang="en-US" altLang="ko-KR" dirty="0" smtClean="0"/>
              <a:t>,</a:t>
            </a:r>
            <a:r>
              <a:rPr lang="ko-KR" altLang="en-US" dirty="0" smtClean="0"/>
              <a:t> 정확한 운동 숙지 후 횟수 늘려보기</a:t>
            </a:r>
            <a:endParaRPr lang="en-US" altLang="ko-KR" dirty="0" smtClean="0"/>
          </a:p>
          <a:p>
            <a:r>
              <a:rPr lang="en-US" altLang="ko-KR" dirty="0" smtClean="0"/>
              <a:t> </a:t>
            </a:r>
          </a:p>
          <a:p>
            <a:r>
              <a:rPr lang="ko-KR" altLang="en-US" spc="-300" dirty="0" smtClean="0">
                <a:latin typeface="+mn-ea"/>
              </a:rPr>
              <a:t>실   시  </a:t>
            </a:r>
            <a:r>
              <a:rPr lang="en-US" altLang="ko-KR" spc="-300" dirty="0" smtClean="0">
                <a:latin typeface="+mn-ea"/>
              </a:rPr>
              <a:t>:  </a:t>
            </a:r>
            <a:r>
              <a:rPr lang="ko-KR" altLang="en-US" spc="-300" dirty="0" smtClean="0">
                <a:latin typeface="+mn-ea"/>
              </a:rPr>
              <a:t>매일  오전</a:t>
            </a:r>
            <a:r>
              <a:rPr lang="en-US" altLang="ko-KR" spc="-300" dirty="0" smtClean="0">
                <a:latin typeface="+mn-ea"/>
              </a:rPr>
              <a:t>,  </a:t>
            </a:r>
            <a:r>
              <a:rPr lang="ko-KR" altLang="en-US" spc="-300" dirty="0" smtClean="0">
                <a:latin typeface="+mn-ea"/>
              </a:rPr>
              <a:t>오후</a:t>
            </a:r>
            <a:r>
              <a:rPr lang="en-US" altLang="ko-KR" spc="-300" dirty="0" smtClean="0">
                <a:latin typeface="+mn-ea"/>
              </a:rPr>
              <a:t>  - </a:t>
            </a:r>
            <a:r>
              <a:rPr lang="ko-KR" altLang="en-US" spc="-300" dirty="0" smtClean="0">
                <a:latin typeface="+mn-ea"/>
              </a:rPr>
              <a:t> </a:t>
            </a:r>
            <a:r>
              <a:rPr lang="en-US" altLang="ko-KR" spc="-300" dirty="0" smtClean="0">
                <a:latin typeface="+mn-ea"/>
              </a:rPr>
              <a:t>10</a:t>
            </a:r>
            <a:r>
              <a:rPr lang="ko-KR" altLang="en-US" spc="-300" dirty="0" smtClean="0">
                <a:latin typeface="+mn-ea"/>
              </a:rPr>
              <a:t>분 씩  </a:t>
            </a:r>
            <a:r>
              <a:rPr lang="en-US" altLang="ko-KR" spc="-300" dirty="0" smtClean="0">
                <a:latin typeface="+mn-ea"/>
              </a:rPr>
              <a:t>(</a:t>
            </a:r>
            <a:r>
              <a:rPr lang="en-US" altLang="ko-KR" spc="-300" dirty="0">
                <a:latin typeface="+mn-ea"/>
              </a:rPr>
              <a:t>1</a:t>
            </a:r>
            <a:r>
              <a:rPr lang="ko-KR" altLang="en-US" spc="-300" dirty="0" smtClean="0">
                <a:latin typeface="+mn-ea"/>
              </a:rPr>
              <a:t>일  </a:t>
            </a:r>
            <a:r>
              <a:rPr lang="en-US" altLang="ko-KR" spc="-300" dirty="0" smtClean="0">
                <a:latin typeface="+mn-ea"/>
              </a:rPr>
              <a:t>2</a:t>
            </a:r>
            <a:r>
              <a:rPr lang="ko-KR" altLang="en-US" spc="-300" dirty="0" smtClean="0">
                <a:latin typeface="+mn-ea"/>
              </a:rPr>
              <a:t>회</a:t>
            </a:r>
            <a:r>
              <a:rPr lang="en-US" altLang="ko-KR" spc="-300" dirty="0" smtClean="0">
                <a:latin typeface="+mn-ea"/>
              </a:rPr>
              <a:t> </a:t>
            </a:r>
            <a:r>
              <a:rPr lang="ko-KR" altLang="en-US" spc="-300" dirty="0" smtClean="0">
                <a:latin typeface="+mn-ea"/>
              </a:rPr>
              <a:t>전체 어르신 참여  </a:t>
            </a:r>
            <a:r>
              <a:rPr lang="en-US" altLang="ko-KR" spc="-300" dirty="0" smtClean="0">
                <a:latin typeface="+mn-ea"/>
              </a:rPr>
              <a:t>- </a:t>
            </a:r>
            <a:r>
              <a:rPr lang="ko-KR" altLang="en-US" spc="-300" dirty="0" smtClean="0">
                <a:latin typeface="+mn-ea"/>
              </a:rPr>
              <a:t>의자 사용</a:t>
            </a:r>
            <a:r>
              <a:rPr lang="en-US" altLang="ko-KR" spc="-300" dirty="0" smtClean="0">
                <a:latin typeface="+mn-ea"/>
              </a:rPr>
              <a:t>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0" t="27071" r="24218" b="26985"/>
          <a:stretch/>
        </p:blipFill>
        <p:spPr bwMode="auto">
          <a:xfrm>
            <a:off x="5222961" y="687366"/>
            <a:ext cx="3894721" cy="28009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342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0" y="611719"/>
            <a:ext cx="9148902" cy="5775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4917" y="-11866"/>
            <a:ext cx="6040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spc="-300" dirty="0">
                <a:solidFill>
                  <a:schemeClr val="tx2"/>
                </a:solidFill>
                <a:latin typeface="+mn-ea"/>
              </a:rPr>
              <a:t>7</a:t>
            </a:r>
            <a:r>
              <a:rPr lang="en-US" altLang="ko-KR" sz="3600" spc="-300" dirty="0" smtClean="0">
                <a:solidFill>
                  <a:schemeClr val="tx2"/>
                </a:solidFill>
                <a:latin typeface="+mn-ea"/>
              </a:rPr>
              <a:t>. </a:t>
            </a:r>
            <a:r>
              <a:rPr lang="ko-KR" altLang="en-US" sz="3600" spc="-300" dirty="0" smtClean="0">
                <a:solidFill>
                  <a:schemeClr val="tx2"/>
                </a:solidFill>
                <a:latin typeface="+mn-ea"/>
              </a:rPr>
              <a:t>신체 활동</a:t>
            </a:r>
            <a:r>
              <a:rPr lang="en-US" altLang="ko-KR" sz="3600" spc="-300" dirty="0" smtClean="0">
                <a:solidFill>
                  <a:schemeClr val="tx2"/>
                </a:solidFill>
                <a:latin typeface="+mn-ea"/>
              </a:rPr>
              <a:t> </a:t>
            </a:r>
            <a:endParaRPr lang="ko-KR" altLang="en-US" sz="3600" spc="-300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2" name="그룹 1"/>
          <p:cNvGrpSpPr/>
          <p:nvPr/>
        </p:nvGrpSpPr>
        <p:grpSpPr>
          <a:xfrm>
            <a:off x="4478241" y="6387503"/>
            <a:ext cx="5094758" cy="461665"/>
            <a:chOff x="4478241" y="6387503"/>
            <a:chExt cx="5094758" cy="461665"/>
          </a:xfrm>
        </p:grpSpPr>
        <p:sp>
          <p:nvSpPr>
            <p:cNvPr id="23" name="TextBox 27"/>
            <p:cNvSpPr txBox="1"/>
            <p:nvPr/>
          </p:nvSpPr>
          <p:spPr>
            <a:xfrm>
              <a:off x="5028620" y="6387503"/>
              <a:ext cx="45443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2400" dirty="0" smtClean="0">
                  <a:solidFill>
                    <a:schemeClr val="bg1"/>
                  </a:solidFill>
                  <a:latin typeface="+mn-ea"/>
                </a:rPr>
                <a:t>가장큰사랑노인주간보호센터</a:t>
              </a:r>
              <a:endParaRPr lang="ko-KR" altLang="en-US" sz="2400" b="1" dirty="0">
                <a:solidFill>
                  <a:schemeClr val="bg1"/>
                </a:solidFill>
                <a:latin typeface="+mn-ea"/>
              </a:endParaRPr>
            </a:p>
          </p:txBody>
        </p:sp>
        <p:pic>
          <p:nvPicPr>
            <p:cNvPr id="1025" name="_x148083472" descr="EMB000027a0156a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583"/>
            <a:stretch/>
          </p:blipFill>
          <p:spPr bwMode="auto">
            <a:xfrm>
              <a:off x="4478241" y="6417583"/>
              <a:ext cx="550379" cy="40879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</p:grpSp>
      <p:graphicFrame>
        <p:nvGraphicFramePr>
          <p:cNvPr id="6" name="다이어그램 5"/>
          <p:cNvGraphicFramePr/>
          <p:nvPr>
            <p:extLst>
              <p:ext uri="{D42A27DB-BD31-4B8C-83A1-F6EECF244321}">
                <p14:modId xmlns:p14="http://schemas.microsoft.com/office/powerpoint/2010/main" val="1946830613"/>
              </p:ext>
            </p:extLst>
          </p:nvPr>
        </p:nvGraphicFramePr>
        <p:xfrm>
          <a:off x="4917" y="557190"/>
          <a:ext cx="6096000" cy="2376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8" name="_x43112120" descr="EMB0000306013e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" t="13960" r="84653" b="59718"/>
          <a:stretch>
            <a:fillRect/>
          </a:stretch>
        </p:blipFill>
        <p:spPr bwMode="auto">
          <a:xfrm>
            <a:off x="4601152" y="472408"/>
            <a:ext cx="2643366" cy="262292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7" name="_x286356384" descr="EMB0000306013e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" t="14442" r="81714" b="52728"/>
          <a:stretch>
            <a:fillRect/>
          </a:stretch>
        </p:blipFill>
        <p:spPr bwMode="auto">
          <a:xfrm>
            <a:off x="6863368" y="116632"/>
            <a:ext cx="2232248" cy="222726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7504" y="3645024"/>
            <a:ext cx="911207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pc="-300" dirty="0" smtClean="0">
                <a:latin typeface="+mn-ea"/>
              </a:rPr>
              <a:t>내   용  </a:t>
            </a:r>
            <a:r>
              <a:rPr lang="en-US" altLang="ko-KR" spc="-300" dirty="0" smtClean="0">
                <a:latin typeface="+mn-ea"/>
              </a:rPr>
              <a:t>:</a:t>
            </a:r>
            <a:r>
              <a:rPr lang="en-US" altLang="ko-KR" dirty="0" smtClean="0"/>
              <a:t>. 1. </a:t>
            </a:r>
            <a:r>
              <a:rPr lang="ko-KR" altLang="en-US" dirty="0" err="1" smtClean="0"/>
              <a:t>사회복지사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요양보호사</a:t>
            </a:r>
            <a:r>
              <a:rPr lang="ko-KR" altLang="en-US" dirty="0" smtClean="0"/>
              <a:t> 전문적인 지식 습득</a:t>
            </a:r>
            <a:r>
              <a:rPr lang="en-US" altLang="ko-KR" dirty="0" smtClean="0"/>
              <a:t>, </a:t>
            </a:r>
            <a:r>
              <a:rPr lang="ko-KR" altLang="en-US" dirty="0" smtClean="0"/>
              <a:t>동작을 정확히 숙지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en-US" altLang="ko-KR" dirty="0"/>
              <a:t> </a:t>
            </a:r>
            <a:r>
              <a:rPr lang="en-US" altLang="ko-KR" dirty="0" smtClean="0"/>
              <a:t>        2. </a:t>
            </a:r>
            <a:r>
              <a:rPr lang="ko-KR" altLang="en-US" dirty="0" smtClean="0"/>
              <a:t>신체 건강 증진 및 </a:t>
            </a:r>
            <a:r>
              <a:rPr lang="en-US" altLang="ko-KR" sz="2000" b="1" dirty="0" smtClean="0">
                <a:solidFill>
                  <a:srgbClr val="0000FF"/>
                </a:solidFill>
              </a:rPr>
              <a:t>“</a:t>
            </a:r>
            <a:r>
              <a:rPr lang="ko-KR" altLang="en-US" sz="2000" b="1" dirty="0" err="1" smtClean="0">
                <a:solidFill>
                  <a:srgbClr val="0000FF"/>
                </a:solidFill>
              </a:rPr>
              <a:t>골반저근</a:t>
            </a:r>
            <a:r>
              <a:rPr lang="ko-KR" altLang="en-US" sz="2000" b="1" dirty="0" smtClean="0">
                <a:solidFill>
                  <a:srgbClr val="0000FF"/>
                </a:solidFill>
              </a:rPr>
              <a:t> 강화</a:t>
            </a:r>
            <a:r>
              <a:rPr lang="en-US" altLang="ko-KR" sz="2000" b="1" dirty="0" smtClean="0">
                <a:solidFill>
                  <a:srgbClr val="0000FF"/>
                </a:solidFill>
              </a:rPr>
              <a:t>”</a:t>
            </a:r>
            <a:r>
              <a:rPr lang="ko-KR" altLang="en-US" sz="2000" b="1" dirty="0" smtClean="0">
                <a:solidFill>
                  <a:srgbClr val="0000FF"/>
                </a:solidFill>
              </a:rPr>
              <a:t> </a:t>
            </a:r>
            <a:r>
              <a:rPr lang="ko-KR" altLang="en-US" dirty="0" smtClean="0"/>
              <a:t>시켜주는 동작을 정확히 숙지 </a:t>
            </a:r>
            <a:endParaRPr lang="en-US" altLang="ko-KR" dirty="0" smtClean="0"/>
          </a:p>
          <a:p>
            <a:r>
              <a:rPr lang="en-US" altLang="ko-KR" dirty="0"/>
              <a:t> </a:t>
            </a:r>
            <a:r>
              <a:rPr lang="en-US" altLang="ko-KR" dirty="0" smtClean="0"/>
              <a:t>           </a:t>
            </a:r>
            <a:r>
              <a:rPr lang="ko-KR" altLang="en-US" dirty="0" smtClean="0"/>
              <a:t>할 수 있도록 도움과 꾸준히 참여 할 수 있도록 진행</a:t>
            </a:r>
            <a:r>
              <a:rPr lang="en-US" altLang="ko-KR" dirty="0" smtClean="0"/>
              <a:t>.</a:t>
            </a:r>
          </a:p>
          <a:p>
            <a:endParaRPr lang="en-US" altLang="ko-KR" spc="-300" dirty="0">
              <a:latin typeface="+mn-ea"/>
            </a:endParaRPr>
          </a:p>
          <a:p>
            <a:r>
              <a:rPr lang="ko-KR" altLang="en-US" spc="-300" dirty="0" smtClean="0">
                <a:latin typeface="+mn-ea"/>
              </a:rPr>
              <a:t>실   시  </a:t>
            </a:r>
            <a:r>
              <a:rPr lang="en-US" altLang="ko-KR" spc="-300" dirty="0" smtClean="0">
                <a:latin typeface="+mn-ea"/>
              </a:rPr>
              <a:t>:  </a:t>
            </a:r>
            <a:r>
              <a:rPr lang="ko-KR" altLang="en-US" spc="-300" dirty="0" smtClean="0">
                <a:latin typeface="+mn-ea"/>
              </a:rPr>
              <a:t>화</a:t>
            </a:r>
            <a:r>
              <a:rPr lang="en-US" altLang="ko-KR" spc="-300" dirty="0" smtClean="0">
                <a:latin typeface="+mn-ea"/>
              </a:rPr>
              <a:t>,</a:t>
            </a:r>
            <a:r>
              <a:rPr lang="ko-KR" altLang="en-US" spc="-300" dirty="0" smtClean="0">
                <a:latin typeface="+mn-ea"/>
              </a:rPr>
              <a:t>  목</a:t>
            </a:r>
            <a:r>
              <a:rPr lang="en-US" altLang="ko-KR" spc="-300" dirty="0" smtClean="0">
                <a:latin typeface="+mn-ea"/>
              </a:rPr>
              <a:t>,</a:t>
            </a:r>
            <a:r>
              <a:rPr lang="ko-KR" altLang="en-US" spc="-300" dirty="0" smtClean="0">
                <a:latin typeface="+mn-ea"/>
              </a:rPr>
              <a:t>  토  오전 </a:t>
            </a:r>
            <a:r>
              <a:rPr lang="en-US" altLang="ko-KR" spc="-300" dirty="0" smtClean="0">
                <a:latin typeface="+mn-ea"/>
              </a:rPr>
              <a:t>10</a:t>
            </a:r>
            <a:r>
              <a:rPr lang="ko-KR" altLang="en-US" spc="-300" dirty="0" smtClean="0">
                <a:latin typeface="+mn-ea"/>
              </a:rPr>
              <a:t>시</a:t>
            </a:r>
            <a:r>
              <a:rPr lang="en-US" altLang="ko-KR" spc="-300" dirty="0" smtClean="0">
                <a:latin typeface="+mn-ea"/>
              </a:rPr>
              <a:t>30</a:t>
            </a:r>
            <a:r>
              <a:rPr lang="ko-KR" altLang="en-US" spc="-300" dirty="0" smtClean="0">
                <a:latin typeface="+mn-ea"/>
              </a:rPr>
              <a:t>분</a:t>
            </a:r>
            <a:r>
              <a:rPr lang="en-US" altLang="ko-KR" spc="-300" dirty="0" smtClean="0">
                <a:latin typeface="+mn-ea"/>
              </a:rPr>
              <a:t>~11</a:t>
            </a:r>
            <a:r>
              <a:rPr lang="ko-KR" altLang="en-US" spc="-300" dirty="0" smtClean="0">
                <a:latin typeface="+mn-ea"/>
              </a:rPr>
              <a:t>시</a:t>
            </a:r>
            <a:r>
              <a:rPr lang="en-US" altLang="ko-KR" spc="-300" dirty="0" smtClean="0">
                <a:latin typeface="+mn-ea"/>
              </a:rPr>
              <a:t>30</a:t>
            </a:r>
            <a:r>
              <a:rPr lang="ko-KR" altLang="en-US" spc="-300" dirty="0" smtClean="0">
                <a:latin typeface="+mn-ea"/>
              </a:rPr>
              <a:t>분   </a:t>
            </a:r>
            <a:r>
              <a:rPr lang="en-US" altLang="ko-KR" spc="-300" dirty="0" smtClean="0">
                <a:latin typeface="+mn-ea"/>
              </a:rPr>
              <a:t>/ </a:t>
            </a:r>
            <a:r>
              <a:rPr lang="ko-KR" altLang="en-US" spc="-300" dirty="0" smtClean="0">
                <a:latin typeface="+mn-ea"/>
              </a:rPr>
              <a:t>  </a:t>
            </a:r>
            <a:r>
              <a:rPr lang="en-US" altLang="ko-KR" spc="-300" dirty="0" smtClean="0">
                <a:latin typeface="+mn-ea"/>
              </a:rPr>
              <a:t>1</a:t>
            </a:r>
            <a:r>
              <a:rPr lang="ko-KR" altLang="en-US" spc="-300" dirty="0" smtClean="0">
                <a:latin typeface="+mn-ea"/>
              </a:rPr>
              <a:t>부</a:t>
            </a:r>
            <a:r>
              <a:rPr lang="en-US" altLang="ko-KR" spc="-300" dirty="0" smtClean="0">
                <a:latin typeface="+mn-ea"/>
              </a:rPr>
              <a:t>(30</a:t>
            </a:r>
            <a:r>
              <a:rPr lang="ko-KR" altLang="en-US" spc="-300" dirty="0" smtClean="0">
                <a:latin typeface="+mn-ea"/>
              </a:rPr>
              <a:t>분</a:t>
            </a:r>
            <a:r>
              <a:rPr lang="en-US" altLang="ko-KR" spc="-300" dirty="0" smtClean="0">
                <a:latin typeface="+mn-ea"/>
              </a:rPr>
              <a:t>),  2</a:t>
            </a:r>
            <a:r>
              <a:rPr lang="ko-KR" altLang="en-US" spc="-300" dirty="0" smtClean="0">
                <a:latin typeface="+mn-ea"/>
              </a:rPr>
              <a:t>부</a:t>
            </a:r>
            <a:r>
              <a:rPr lang="en-US" altLang="ko-KR" spc="-300" dirty="0" smtClean="0">
                <a:latin typeface="+mn-ea"/>
              </a:rPr>
              <a:t>(30</a:t>
            </a:r>
            <a:r>
              <a:rPr lang="ko-KR" altLang="en-US" spc="-300" dirty="0" smtClean="0">
                <a:latin typeface="+mn-ea"/>
              </a:rPr>
              <a:t>분</a:t>
            </a:r>
            <a:r>
              <a:rPr lang="en-US" altLang="ko-KR" spc="-300" dirty="0" smtClean="0">
                <a:latin typeface="+mn-ea"/>
              </a:rPr>
              <a:t>)</a:t>
            </a:r>
            <a:r>
              <a:rPr lang="ko-KR" altLang="en-US" spc="-300" dirty="0" smtClean="0">
                <a:latin typeface="+mn-ea"/>
              </a:rPr>
              <a:t>  </a:t>
            </a:r>
            <a:endParaRPr lang="en-US" altLang="ko-KR" spc="-300" dirty="0" smtClean="0">
              <a:latin typeface="+mn-ea"/>
            </a:endParaRPr>
          </a:p>
          <a:p>
            <a:r>
              <a:rPr lang="en-US" altLang="ko-KR" sz="2000" spc="-300" dirty="0">
                <a:latin typeface="+mn-ea"/>
              </a:rPr>
              <a:t> </a:t>
            </a:r>
            <a:r>
              <a:rPr lang="en-US" altLang="ko-KR" sz="2000" spc="-300" dirty="0" smtClean="0">
                <a:latin typeface="+mn-ea"/>
              </a:rPr>
              <a:t>               </a:t>
            </a:r>
            <a:r>
              <a:rPr lang="ko-KR" altLang="en-US" spc="-300" dirty="0" smtClean="0">
                <a:latin typeface="+mn-ea"/>
              </a:rPr>
              <a:t>입소자 어르신 모두 참여 할  수  있도록</a:t>
            </a:r>
            <a:r>
              <a:rPr lang="en-US" altLang="ko-KR" spc="-300" dirty="0">
                <a:latin typeface="+mn-ea"/>
              </a:rPr>
              <a:t> </a:t>
            </a:r>
            <a:r>
              <a:rPr lang="en-US" altLang="ko-KR" spc="-300" dirty="0" smtClean="0">
                <a:latin typeface="+mn-ea"/>
              </a:rPr>
              <a:t> </a:t>
            </a:r>
            <a:r>
              <a:rPr lang="ko-KR" altLang="en-US" spc="-300" dirty="0" smtClean="0">
                <a:latin typeface="+mn-ea"/>
              </a:rPr>
              <a:t>요일</a:t>
            </a:r>
            <a:r>
              <a:rPr lang="en-US" altLang="ko-KR" spc="-300" dirty="0" smtClean="0">
                <a:latin typeface="+mn-ea"/>
              </a:rPr>
              <a:t>,  </a:t>
            </a:r>
            <a:r>
              <a:rPr lang="ko-KR" altLang="en-US" spc="-300" dirty="0" smtClean="0">
                <a:latin typeface="+mn-ea"/>
              </a:rPr>
              <a:t>시간 </a:t>
            </a:r>
            <a:r>
              <a:rPr lang="en-US" altLang="ko-KR" spc="-300" dirty="0" smtClean="0">
                <a:latin typeface="+mn-ea"/>
              </a:rPr>
              <a:t>, </a:t>
            </a:r>
            <a:r>
              <a:rPr lang="ko-KR" altLang="en-US" spc="-300" dirty="0">
                <a:latin typeface="+mn-ea"/>
              </a:rPr>
              <a:t> </a:t>
            </a:r>
            <a:r>
              <a:rPr lang="ko-KR" altLang="en-US" spc="-300" dirty="0" smtClean="0">
                <a:latin typeface="+mn-ea"/>
              </a:rPr>
              <a:t>인원 계획함</a:t>
            </a:r>
            <a:r>
              <a:rPr lang="en-US" altLang="ko-KR" spc="-300" dirty="0" smtClean="0"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324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2835</TotalTime>
  <Words>1422</Words>
  <Application>Microsoft Office PowerPoint</Application>
  <PresentationFormat>화면 슬라이드 쇼(4:3)</PresentationFormat>
  <Paragraphs>359</Paragraphs>
  <Slides>20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20</vt:i4>
      </vt:variant>
    </vt:vector>
  </HeadingPairs>
  <TitlesOfParts>
    <vt:vector size="21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auney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auney</dc:creator>
  <cp:lastModifiedBy>user</cp:lastModifiedBy>
  <cp:revision>850</cp:revision>
  <cp:lastPrinted>2020-09-18T09:59:00Z</cp:lastPrinted>
  <dcterms:created xsi:type="dcterms:W3CDTF">2013-08-26T02:03:07Z</dcterms:created>
  <dcterms:modified xsi:type="dcterms:W3CDTF">2020-09-18T10:33:01Z</dcterms:modified>
</cp:coreProperties>
</file>