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3" r:id="rId4"/>
    <p:sldId id="275" r:id="rId5"/>
    <p:sldId id="259" r:id="rId6"/>
    <p:sldId id="277" r:id="rId7"/>
    <p:sldId id="276" r:id="rId8"/>
    <p:sldId id="279" r:id="rId9"/>
    <p:sldId id="258" r:id="rId10"/>
    <p:sldId id="280" r:id="rId11"/>
    <p:sldId id="265" r:id="rId12"/>
    <p:sldId id="267" r:id="rId13"/>
    <p:sldId id="271" r:id="rId14"/>
    <p:sldId id="269" r:id="rId15"/>
    <p:sldId id="270" r:id="rId16"/>
    <p:sldId id="272" r:id="rId17"/>
    <p:sldId id="281" r:id="rId18"/>
    <p:sldId id="284" r:id="rId19"/>
    <p:sldId id="282" r:id="rId20"/>
    <p:sldId id="28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3C4C8-6CBA-4365-B908-C9F6811E1AD5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C070-65AD-4D64-AB6D-15E334049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28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가족 참여를 높이기 위해 행사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개월 전 사전 안내</a:t>
            </a:r>
            <a:r>
              <a:rPr lang="en-US" altLang="ko-KR" dirty="0" smtClean="0"/>
              <a:t>(</a:t>
            </a:r>
            <a:r>
              <a:rPr lang="ko-KR" altLang="en-US" dirty="0" smtClean="0"/>
              <a:t>요양원 밴드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행사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주전 공식 초대장 발송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우편 및 </a:t>
            </a:r>
            <a:r>
              <a:rPr lang="ko-KR" altLang="en-US" dirty="0" err="1" smtClean="0"/>
              <a:t>카카오톡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3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체험활동 참여시간 약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예상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코너별</a:t>
            </a:r>
            <a:r>
              <a:rPr lang="ko-KR" altLang="en-US" dirty="0" smtClean="0"/>
              <a:t> 담당자 및 봉사자를 지정하여 배치 진행을 돕도록 함</a:t>
            </a:r>
            <a:endParaRPr lang="en-US" altLang="ko-KR" dirty="0" smtClean="0"/>
          </a:p>
          <a:p>
            <a:r>
              <a:rPr lang="ko-KR" altLang="en-US" dirty="0" smtClean="0"/>
              <a:t>참여 가족들과 어르신이 전체 코너를 순회하며 체험할 수 있도록 유도 </a:t>
            </a:r>
            <a:endParaRPr lang="en-US" altLang="ko-KR" dirty="0" smtClean="0"/>
          </a:p>
          <a:p>
            <a:r>
              <a:rPr lang="ko-KR" altLang="en-US" dirty="0" err="1" smtClean="0"/>
              <a:t>코너별</a:t>
            </a:r>
            <a:r>
              <a:rPr lang="ko-KR" altLang="en-US" dirty="0" smtClean="0"/>
              <a:t> 체험활동에 참여할 때마다 스티커를 부착해주어 전체 체험행사에 빠짐없이 참석할 수 있도록 유도함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3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체험활동 참여시간 약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예상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코너별</a:t>
            </a:r>
            <a:r>
              <a:rPr lang="ko-KR" altLang="en-US" dirty="0" smtClean="0"/>
              <a:t> 담당자 및 봉사자를 지정하여 배치 진행을 돕도록 함</a:t>
            </a:r>
            <a:endParaRPr lang="en-US" altLang="ko-KR" dirty="0" smtClean="0"/>
          </a:p>
          <a:p>
            <a:r>
              <a:rPr lang="ko-KR" altLang="en-US" dirty="0" err="1" smtClean="0"/>
              <a:t>코너별</a:t>
            </a:r>
            <a:r>
              <a:rPr lang="ko-KR" altLang="en-US" dirty="0" smtClean="0"/>
              <a:t> 체험활동에 참여할 때마다 스티커를 부착해주어 전체 체험행사에 빠짐없이 참석할 수 있도록 유도함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3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체험활동 참여시간 약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예상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코너별</a:t>
            </a:r>
            <a:r>
              <a:rPr lang="ko-KR" altLang="en-US" dirty="0" smtClean="0"/>
              <a:t> 담당자 및 봉사자를 지정하여 배치 진행을 돕도록 함</a:t>
            </a:r>
            <a:endParaRPr lang="en-US" altLang="ko-KR" dirty="0" smtClean="0"/>
          </a:p>
          <a:p>
            <a:r>
              <a:rPr lang="ko-KR" altLang="en-US" dirty="0" err="1" smtClean="0"/>
              <a:t>코너별</a:t>
            </a:r>
            <a:r>
              <a:rPr lang="ko-KR" altLang="en-US" dirty="0" smtClean="0"/>
              <a:t> 체험활동에 참여할 때마다 스티커를 부착해주어 전체 체험행사에 빠짐없이 참석할 수 있도록 유도함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3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체험활동 참여시간 약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예상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코너별</a:t>
            </a:r>
            <a:r>
              <a:rPr lang="ko-KR" altLang="en-US" dirty="0" smtClean="0"/>
              <a:t> 담당자 및 봉사자를 지정하여 배치 진행을 돕도록 함</a:t>
            </a:r>
            <a:endParaRPr lang="en-US" altLang="ko-KR" dirty="0" smtClean="0"/>
          </a:p>
          <a:p>
            <a:r>
              <a:rPr lang="ko-KR" altLang="en-US" dirty="0" err="1" smtClean="0"/>
              <a:t>코너별</a:t>
            </a:r>
            <a:r>
              <a:rPr lang="ko-KR" altLang="en-US" dirty="0" smtClean="0"/>
              <a:t> 체험활동에 참여할 때마다 스티커를 부착해주어 전체 체험행사에 빠짐없이 참석할 수 있도록 유도함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3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체험활동 참여시간 약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예상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코너별</a:t>
            </a:r>
            <a:r>
              <a:rPr lang="ko-KR" altLang="en-US" dirty="0" smtClean="0"/>
              <a:t> 담당자 및 봉사자를 지정하여 배치 진행을 돕도록 함</a:t>
            </a:r>
            <a:endParaRPr lang="en-US" altLang="ko-KR" dirty="0" smtClean="0"/>
          </a:p>
          <a:p>
            <a:r>
              <a:rPr lang="ko-KR" altLang="en-US" dirty="0" err="1" smtClean="0"/>
              <a:t>코너별</a:t>
            </a:r>
            <a:r>
              <a:rPr lang="ko-KR" altLang="en-US" dirty="0" smtClean="0"/>
              <a:t> 체험활동에 참여할 때마다 스티커를 부착해주어 전체 체험행사에 빠짐없이 참석할 수 있도록 유도함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070-65AD-4D64-AB6D-15E33404964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3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353B-58A1-471D-B147-2676377A60E7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18F3-5CC2-43FE-8FC6-3EC4EA4241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가족참여 프로그램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400800" cy="667512"/>
          </a:xfrm>
        </p:spPr>
        <p:txBody>
          <a:bodyPr/>
          <a:lstStyle/>
          <a:p>
            <a:pPr algn="r"/>
            <a:r>
              <a:rPr lang="en-US" altLang="ko-KR" b="1" dirty="0" smtClean="0"/>
              <a:t>“</a:t>
            </a:r>
            <a:r>
              <a:rPr lang="ko-KR" altLang="en-US" b="1" dirty="0" smtClean="0"/>
              <a:t>가족과 함께하는 가을운동회</a:t>
            </a:r>
            <a:r>
              <a:rPr lang="en-US" altLang="ko-KR" b="1" dirty="0" smtClean="0"/>
              <a:t>”</a:t>
            </a:r>
            <a:endParaRPr lang="ko-KR" altLang="en-US" b="1" dirty="0"/>
          </a:p>
        </p:txBody>
      </p:sp>
      <p:sp>
        <p:nvSpPr>
          <p:cNvPr id="4" name="부제목 2"/>
          <p:cNvSpPr txBox="1">
            <a:spLocks/>
          </p:cNvSpPr>
          <p:nvPr/>
        </p:nvSpPr>
        <p:spPr bwMode="gray">
          <a:xfrm>
            <a:off x="395536" y="332656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i="0" dirty="0" smtClean="0"/>
              <a:t>2020</a:t>
            </a:r>
            <a:r>
              <a:rPr lang="ko-KR" altLang="en-US" b="1" i="0" dirty="0" smtClean="0"/>
              <a:t>년 장기요양 급여제공 우수사례 선정대회</a:t>
            </a:r>
            <a:endParaRPr lang="ko-KR" altLang="en-US" b="1" i="0" dirty="0"/>
          </a:p>
        </p:txBody>
      </p:sp>
      <p:sp>
        <p:nvSpPr>
          <p:cNvPr id="5" name="부제목 2"/>
          <p:cNvSpPr txBox="1">
            <a:spLocks/>
          </p:cNvSpPr>
          <p:nvPr/>
        </p:nvSpPr>
        <p:spPr bwMode="gray">
          <a:xfrm>
            <a:off x="2411760" y="5301208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b="1" i="0" dirty="0" smtClean="0"/>
              <a:t> </a:t>
            </a:r>
            <a:endParaRPr lang="ko-KR" altLang="en-US" b="1" i="0" dirty="0"/>
          </a:p>
        </p:txBody>
      </p:sp>
    </p:spTree>
    <p:extLst>
      <p:ext uri="{BB962C8B-B14F-4D97-AF65-F5344CB8AC3E}">
        <p14:creationId xmlns:p14="http://schemas.microsoft.com/office/powerpoint/2010/main" val="14588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진행</a:t>
            </a:r>
            <a:endParaRPr lang="ko-KR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6376"/>
            <a:ext cx="362320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8670" y="143389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사전 안내문 발송</a:t>
            </a:r>
            <a:endParaRPr lang="ko-KR" altLang="en-US" sz="24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42" y="2276498"/>
            <a:ext cx="3998000" cy="4525962"/>
          </a:xfrm>
        </p:spPr>
      </p:pic>
      <p:sp>
        <p:nvSpPr>
          <p:cNvPr id="5" name="TextBox 4"/>
          <p:cNvSpPr txBox="1"/>
          <p:nvPr/>
        </p:nvSpPr>
        <p:spPr>
          <a:xfrm>
            <a:off x="827584" y="1895556"/>
            <a:ext cx="16610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행사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개월 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895556"/>
            <a:ext cx="16610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행사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 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19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19’ </a:t>
            </a:r>
            <a:r>
              <a:rPr lang="ko-KR" altLang="en-US" dirty="0"/>
              <a:t>하반기 가족참여 </a:t>
            </a:r>
            <a:r>
              <a:rPr lang="ko-KR" altLang="en-US" dirty="0" smtClean="0"/>
              <a:t>프로그램 진행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66181"/>
            <a:ext cx="5688632" cy="49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8670" y="143389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행사장 배치도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5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2693458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 사진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행사장 입구 현수막 설치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행사 전 프로그램 안내</a:t>
            </a:r>
          </a:p>
        </p:txBody>
      </p:sp>
      <p:pic>
        <p:nvPicPr>
          <p:cNvPr id="9" name="내용 개체 틀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9985" cy="2664229"/>
          </a:xfrm>
        </p:spPr>
      </p:pic>
    </p:spTree>
    <p:extLst>
      <p:ext uri="{BB962C8B-B14F-4D97-AF65-F5344CB8AC3E}">
        <p14:creationId xmlns:p14="http://schemas.microsoft.com/office/powerpoint/2010/main" val="33146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 사진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267744" y="1860954"/>
            <a:ext cx="4040188" cy="6397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요양원 프로그램 체험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040188" cy="2020094"/>
          </a:xfrm>
        </p:spPr>
      </p:pic>
      <p:pic>
        <p:nvPicPr>
          <p:cNvPr id="14" name="내용 개체 틀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41775" cy="2020887"/>
          </a:xfrm>
        </p:spPr>
      </p:pic>
    </p:spTree>
    <p:extLst>
      <p:ext uri="{BB962C8B-B14F-4D97-AF65-F5344CB8AC3E}">
        <p14:creationId xmlns:p14="http://schemas.microsoft.com/office/powerpoint/2010/main" val="902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 사진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57200" y="2150552"/>
            <a:ext cx="4040188" cy="6397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요리활동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파전 부치기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645025" y="2150552"/>
            <a:ext cx="4041775" cy="639762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요리활동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김밥 말기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" name="내용 개체 틀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60750"/>
            <a:ext cx="4041775" cy="2020887"/>
          </a:xfrm>
        </p:spPr>
      </p:pic>
      <p:pic>
        <p:nvPicPr>
          <p:cNvPr id="17" name="내용 개체 틀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1147"/>
            <a:ext cx="4040188" cy="2020094"/>
          </a:xfrm>
        </p:spPr>
      </p:pic>
    </p:spTree>
    <p:extLst>
      <p:ext uri="{BB962C8B-B14F-4D97-AF65-F5344CB8AC3E}">
        <p14:creationId xmlns:p14="http://schemas.microsoft.com/office/powerpoint/2010/main" val="1985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 사진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740942" y="1769068"/>
            <a:ext cx="4320480" cy="49574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7080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추억의 가족사진 찍기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99404"/>
            <a:ext cx="2380890" cy="1741764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42" y="2132856"/>
            <a:ext cx="2993187" cy="2160240"/>
          </a:xfrm>
        </p:spPr>
      </p:pic>
      <p:pic>
        <p:nvPicPr>
          <p:cNvPr id="12" name="내용 개체 틀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9512" y="4419076"/>
            <a:ext cx="3116318" cy="2159504"/>
          </a:xfrm>
          <a:prstGeom prst="rect">
            <a:avLst/>
          </a:prstGeom>
        </p:spPr>
      </p:pic>
      <p:pic>
        <p:nvPicPr>
          <p:cNvPr id="13" name="내용 개체 틀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54990" y="4419076"/>
            <a:ext cx="3037489" cy="2186118"/>
          </a:xfrm>
          <a:prstGeom prst="rect">
            <a:avLst/>
          </a:prstGeom>
        </p:spPr>
      </p:pic>
      <p:pic>
        <p:nvPicPr>
          <p:cNvPr id="3074" name="Picture 2" descr="D:\사진\20191005가족모임\IMG_05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54568"/>
            <a:ext cx="2380890" cy="15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 사진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219256" cy="6397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참여 가족 단체 사진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427168" cy="4157747"/>
          </a:xfrm>
        </p:spPr>
      </p:pic>
    </p:spTree>
    <p:extLst>
      <p:ext uri="{BB962C8B-B14F-4D97-AF65-F5344CB8AC3E}">
        <p14:creationId xmlns:p14="http://schemas.microsoft.com/office/powerpoint/2010/main" val="35412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19’ </a:t>
            </a:r>
            <a:r>
              <a:rPr lang="ko-KR" altLang="en-US" dirty="0"/>
              <a:t>하반기 가족참여 </a:t>
            </a:r>
            <a:r>
              <a:rPr lang="ko-KR" altLang="en-US" dirty="0" smtClean="0"/>
              <a:t>프로그램 결과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참여 가족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 </a:t>
            </a:r>
            <a:r>
              <a:rPr lang="en-US" altLang="ko-KR" b="1" u="sng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 </a:t>
            </a:r>
            <a:r>
              <a:rPr lang="ko-KR" altLang="en-US" b="1" u="sng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가정  </a:t>
            </a:r>
            <a:r>
              <a:rPr lang="en-US" altLang="ko-KR" b="1" u="sng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55</a:t>
            </a:r>
            <a:r>
              <a:rPr lang="ko-KR" altLang="en-US" b="1" u="sng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en-US" altLang="ko-KR" b="1" u="sng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◆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자원봉사자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(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성인 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◆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행사 진행 시간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약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19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19’ </a:t>
            </a:r>
            <a:r>
              <a:rPr lang="ko-KR" altLang="en-US" dirty="0"/>
              <a:t>하반기 가족참여 </a:t>
            </a:r>
            <a:r>
              <a:rPr lang="ko-KR" altLang="en-US" dirty="0" smtClean="0"/>
              <a:t>프로그램 결과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801368"/>
            <a:ext cx="8229600" cy="49400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참여가족  만족도조사  결과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544" y="2636912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▶가족모임의 날짜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토요일 오후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의 적절성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7544" y="4365104"/>
            <a:ext cx="8200902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83568" y="3417603"/>
            <a:ext cx="3456384" cy="299429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만  족</a:t>
            </a:r>
            <a:r>
              <a:rPr lang="en-US" altLang="ko-KR" dirty="0" smtClean="0">
                <a:solidFill>
                  <a:schemeClr val="tx1"/>
                </a:solidFill>
              </a:rPr>
              <a:t>(100%)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71669" y="3842220"/>
            <a:ext cx="45719" cy="299429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17411" y="38072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불만족</a:t>
            </a:r>
            <a:r>
              <a:rPr lang="en-US" altLang="ko-KR" dirty="0"/>
              <a:t>( </a:t>
            </a:r>
            <a:r>
              <a:rPr lang="en-US" altLang="ko-KR" dirty="0" smtClean="0"/>
              <a:t>0% )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80014" y="2636912"/>
            <a:ext cx="3888432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▶프로그램 종류와 내용의 적절성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96038" y="3407644"/>
            <a:ext cx="3456384" cy="299429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만  족</a:t>
            </a:r>
            <a:r>
              <a:rPr lang="en-US" altLang="ko-KR" dirty="0" smtClean="0">
                <a:solidFill>
                  <a:schemeClr val="tx1"/>
                </a:solidFill>
              </a:rPr>
              <a:t>(100%)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996038" y="3835009"/>
            <a:ext cx="45719" cy="299429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058098" y="38072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불만족</a:t>
            </a:r>
            <a:r>
              <a:rPr lang="en-US" altLang="ko-KR" dirty="0"/>
              <a:t>( </a:t>
            </a:r>
            <a:r>
              <a:rPr lang="en-US" altLang="ko-KR" dirty="0" smtClean="0"/>
              <a:t>0% )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18774" y="441421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▶가장 즐거웠던 체험활동은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16" name="직사각형 15"/>
          <p:cNvSpPr/>
          <p:nvPr/>
        </p:nvSpPr>
        <p:spPr>
          <a:xfrm>
            <a:off x="683568" y="4895628"/>
            <a:ext cx="3456384" cy="29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7080 </a:t>
            </a:r>
            <a:r>
              <a:rPr lang="ko-KR" altLang="en-US" sz="1600" dirty="0" smtClean="0">
                <a:solidFill>
                  <a:schemeClr val="tx1"/>
                </a:solidFill>
              </a:rPr>
              <a:t>가족사진 찍기</a:t>
            </a:r>
            <a:r>
              <a:rPr lang="en-US" altLang="ko-KR" sz="1600" dirty="0" smtClean="0">
                <a:solidFill>
                  <a:schemeClr val="tx1"/>
                </a:solidFill>
              </a:rPr>
              <a:t>(8</a:t>
            </a:r>
            <a:r>
              <a:rPr lang="ko-KR" altLang="en-US" sz="1600" dirty="0" smtClean="0">
                <a:solidFill>
                  <a:schemeClr val="tx1"/>
                </a:solidFill>
              </a:rPr>
              <a:t>명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671669" y="5347457"/>
            <a:ext cx="1596166" cy="2994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672612" y="6238020"/>
            <a:ext cx="1235092" cy="2994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2506" y="5327894"/>
            <a:ext cx="2232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 파전 부치기</a:t>
            </a:r>
            <a:r>
              <a:rPr lang="en-US" altLang="ko-KR" sz="1600" dirty="0" smtClean="0"/>
              <a:t>(4</a:t>
            </a:r>
            <a:r>
              <a:rPr lang="ko-KR" altLang="en-US" sz="1600" dirty="0" smtClean="0"/>
              <a:t>명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671669" y="5813871"/>
            <a:ext cx="2256737" cy="356166"/>
            <a:chOff x="671669" y="5813871"/>
            <a:chExt cx="2256737" cy="356166"/>
          </a:xfrm>
        </p:grpSpPr>
        <p:sp>
          <p:nvSpPr>
            <p:cNvPr id="18" name="직사각형 17"/>
            <p:cNvSpPr/>
            <p:nvPr/>
          </p:nvSpPr>
          <p:spPr>
            <a:xfrm>
              <a:off x="671669" y="5813871"/>
              <a:ext cx="1236035" cy="2994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endParaRPr lang="ko-KR" alt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158" y="583148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 </a:t>
              </a:r>
              <a:r>
                <a:rPr lang="ko-KR" altLang="en-US" sz="1600" dirty="0"/>
                <a:t>김밥 말기 </a:t>
              </a:r>
              <a:r>
                <a:rPr lang="en-US" altLang="ko-KR" sz="1600" dirty="0"/>
                <a:t>(3</a:t>
              </a:r>
              <a:r>
                <a:rPr lang="ko-KR" altLang="en-US" sz="1600" dirty="0"/>
                <a:t>명</a:t>
              </a:r>
              <a:r>
                <a:rPr lang="en-US" altLang="ko-KR" sz="1600" dirty="0"/>
                <a:t>)</a:t>
              </a:r>
              <a:endParaRPr lang="ko-KR" altLang="en-US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7535" y="621726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투호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고리던지기 </a:t>
            </a:r>
            <a:r>
              <a:rPr lang="en-US" altLang="ko-KR" sz="1600" dirty="0"/>
              <a:t>(3</a:t>
            </a:r>
            <a:r>
              <a:rPr lang="ko-KR" altLang="en-US" sz="1600" dirty="0"/>
              <a:t>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4969884" y="4895628"/>
            <a:ext cx="2256737" cy="356166"/>
            <a:chOff x="671669" y="5813871"/>
            <a:chExt cx="2256737" cy="356166"/>
          </a:xfrm>
        </p:grpSpPr>
        <p:sp>
          <p:nvSpPr>
            <p:cNvPr id="25" name="직사각형 24"/>
            <p:cNvSpPr/>
            <p:nvPr/>
          </p:nvSpPr>
          <p:spPr>
            <a:xfrm>
              <a:off x="671669" y="5813871"/>
              <a:ext cx="1236035" cy="2994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endParaRPr lang="ko-KR" alt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158" y="583148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 낚시놀이 </a:t>
              </a:r>
              <a:r>
                <a:rPr lang="en-US" altLang="ko-KR" sz="1600" dirty="0"/>
                <a:t>(3</a:t>
              </a:r>
              <a:r>
                <a:rPr lang="ko-KR" altLang="en-US" sz="1600" dirty="0"/>
                <a:t>명</a:t>
              </a:r>
              <a:r>
                <a:rPr lang="en-US" altLang="ko-KR" sz="1600" dirty="0"/>
                <a:t>)</a:t>
              </a:r>
              <a:endParaRPr lang="ko-KR" altLang="en-US" sz="1600" dirty="0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970886" y="5352080"/>
            <a:ext cx="862423" cy="2994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997041" y="5327894"/>
            <a:ext cx="231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퍼즐맞추기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(2</a:t>
            </a:r>
            <a:r>
              <a:rPr lang="ko-KR" altLang="en-US" sz="1600" dirty="0" smtClean="0"/>
              <a:t>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37" name="직사각형 36"/>
          <p:cNvSpPr/>
          <p:nvPr/>
        </p:nvSpPr>
        <p:spPr>
          <a:xfrm>
            <a:off x="4965879" y="5813871"/>
            <a:ext cx="867432" cy="2994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986100" y="579430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해적룰렛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(2</a:t>
            </a:r>
            <a:r>
              <a:rPr lang="ko-KR" altLang="en-US" sz="1600" dirty="0" smtClean="0"/>
              <a:t>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43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19’ </a:t>
            </a:r>
            <a:r>
              <a:rPr lang="ko-KR" altLang="en-US" dirty="0"/>
              <a:t>하반기 가족참여 </a:t>
            </a:r>
            <a:r>
              <a:rPr lang="ko-KR" altLang="en-US" dirty="0" smtClean="0"/>
              <a:t>프로그램 평가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02445" y="1772816"/>
            <a:ext cx="8229600" cy="4526280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>
                <a:ea typeface="굴림" panose="020B0600000101010101" pitchFamily="50" charset="-127"/>
              </a:rPr>
              <a:t>◆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총 평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2492896"/>
            <a:ext cx="8640960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● 가족 참여 프로그램을 토요일 오후에 개최하여 많은 가족이 참여함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● 자녀와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손자녀들이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요양원에서 진행하는 프로그램을 어르신과 함께 체험함              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으로서 프로그램의 중요성을 인지하고 이해도를 높임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● 가족이 함께하는 가을운동회의 각종 체험부스 운영을 통해 어르신과 가족들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에게 오래 기억될 추억의 시간을 제공함 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● 가족과 분리되어 생활하는 어르신과 가족들에게 함께 할 수 있는 시간을 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통해 서로에 대한 미안함과 감사함을 표하는 시간이 되었다고 함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●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다수의 자원봉사자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지역민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 행사진행의 각 코너를 담당하여 봉사의 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보람과 요양원에 대한 이해를 높임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8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979712" y="1556792"/>
            <a:ext cx="6336704" cy="511256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기존 가족모임에 대한 고찰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- 19’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상반기 가족모임 개요</a:t>
            </a:r>
            <a:endParaRPr lang="en-US" altLang="ko-KR" sz="2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- 19</a:t>
            </a: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상반기 가족모임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평가</a:t>
            </a:r>
            <a:endParaRPr lang="en-US" altLang="ko-KR" sz="2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19’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하반기 가족참여 프로그램 기획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목적</a:t>
            </a:r>
            <a:endParaRPr lang="en-US" altLang="ko-KR" sz="2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목표</a:t>
            </a:r>
            <a:endParaRPr lang="en-US" altLang="ko-KR" sz="2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-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프로그램 체험하기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가족과 함께 </a:t>
            </a:r>
            <a:r>
              <a:rPr lang="ko-KR" altLang="en-US" sz="26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추억만들기</a:t>
            </a:r>
            <a:endParaRPr lang="en-US" altLang="ko-KR" sz="2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-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참가예상 인원 및 진행인력 </a:t>
            </a:r>
            <a:endParaRPr lang="en-US" altLang="ko-KR" sz="2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19’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하반기 가족참여 프로그램 진행과정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초대장</a:t>
            </a:r>
            <a:endParaRPr lang="en-US" altLang="ko-KR" sz="2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행사장 배치도</a:t>
            </a:r>
            <a:endParaRPr lang="en-US" altLang="ko-KR" sz="2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en-US" altLang="ko-KR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행사진행 사진</a:t>
            </a:r>
            <a:endParaRPr lang="en-US" altLang="ko-KR" sz="2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결과 및 평가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6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660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6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 bwMode="gray">
          <a:xfrm>
            <a:off x="323528" y="5389792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i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은빛고은요양원</a:t>
            </a:r>
            <a:endParaRPr lang="en-US" altLang="ko-KR" b="1" i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800" b="1" i="0" dirty="0" smtClean="0"/>
              <a:t>전남 영광군 </a:t>
            </a:r>
            <a:r>
              <a:rPr lang="ko-KR" altLang="en-US" sz="1800" b="1" i="0" dirty="0" err="1" smtClean="0"/>
              <a:t>영광읍</a:t>
            </a:r>
            <a:r>
              <a:rPr lang="ko-KR" altLang="en-US" sz="1800" b="1" i="0" dirty="0" smtClean="0"/>
              <a:t> </a:t>
            </a:r>
            <a:r>
              <a:rPr lang="ko-KR" altLang="en-US" sz="1800" b="1" i="0" dirty="0" err="1" smtClean="0"/>
              <a:t>함영로</a:t>
            </a:r>
            <a:r>
              <a:rPr lang="en-US" altLang="ko-KR" sz="1800" b="1" i="0" dirty="0" smtClean="0"/>
              <a:t>9</a:t>
            </a:r>
            <a:r>
              <a:rPr lang="ko-KR" altLang="en-US" sz="1800" b="1" i="0" dirty="0" smtClean="0"/>
              <a:t>길 </a:t>
            </a:r>
            <a:r>
              <a:rPr lang="en-US" altLang="ko-KR" sz="1800" b="1" i="0" dirty="0" smtClean="0"/>
              <a:t>35-2</a:t>
            </a:r>
          </a:p>
          <a:p>
            <a:r>
              <a:rPr lang="en-US" altLang="ko-KR" sz="1800" b="1" i="0" dirty="0" smtClean="0"/>
              <a:t>061-351-1532</a:t>
            </a:r>
            <a:endParaRPr lang="ko-KR" altLang="en-US" sz="1800" b="1" i="0" dirty="0"/>
          </a:p>
        </p:txBody>
      </p:sp>
    </p:spTree>
    <p:extLst>
      <p:ext uri="{BB962C8B-B14F-4D97-AF65-F5344CB8AC3E}">
        <p14:creationId xmlns:p14="http://schemas.microsoft.com/office/powerpoint/2010/main" val="31248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04056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’ 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상반기 가족모임 개요</a:t>
            </a: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dirty="0"/>
              <a:t>  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noFill/>
        </p:spPr>
        <p:txBody>
          <a:bodyPr/>
          <a:lstStyle/>
          <a:p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기존 가족모임 </a:t>
            </a:r>
            <a:r>
              <a:rPr lang="en-US" altLang="ko-K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(19’</a:t>
            </a:r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상반기</a:t>
            </a:r>
            <a:r>
              <a:rPr lang="en-US" altLang="ko-K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고찰</a:t>
            </a:r>
            <a:endParaRPr lang="ko-KR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775098" y="2276872"/>
            <a:ext cx="7632848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17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일      시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2019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년 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6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26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수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)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14:00</a:t>
            </a:r>
          </a:p>
          <a:p>
            <a:pPr fontAlgn="base">
              <a:lnSpc>
                <a:spcPts val="1700"/>
              </a:lnSpc>
            </a:pPr>
            <a:endParaRPr lang="ko-KR" altLang="en-US" sz="2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모임형식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정신의학과전문의 </a:t>
            </a:r>
            <a:r>
              <a:rPr lang="ko-KR" altLang="en-US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초청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강의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및 보호자 간담회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강의주제 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노인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우울증과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치매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’</a:t>
            </a:r>
          </a:p>
          <a:p>
            <a:pPr fontAlgn="base">
              <a:lnSpc>
                <a:spcPts val="17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</a:t>
            </a:r>
            <a:endParaRPr lang="en-US" altLang="ko-KR" sz="2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참여가족 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</a:t>
            </a:r>
            <a:r>
              <a:rPr lang="en-US" altLang="ko-KR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5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가족  </a:t>
            </a:r>
            <a:r>
              <a:rPr lang="en-US" altLang="ko-KR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8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명</a:t>
            </a: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endParaRPr lang="en-US" altLang="ko-KR" sz="2000" b="1" u="sng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1700"/>
              </a:lnSpc>
            </a:pPr>
            <a:endParaRPr lang="en-US" altLang="ko-KR" sz="2000" b="1" u="sng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en-US" altLang="ko-KR" sz="2000" b="1" u="sng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>
              <a:lnSpc>
                <a:spcPts val="2000"/>
              </a:lnSpc>
            </a:pPr>
            <a:endParaRPr lang="ko-KR" altLang="en-US" sz="2000" b="1" u="sng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Picture 3" descr="C:\Users\jungc\Downloads\b_hhbUd018svc6tcw602819vw_dp8s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41" y="4149080"/>
            <a:ext cx="4898362" cy="24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108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’ 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상반기 가족모임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평가</a:t>
            </a: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dirty="0"/>
              <a:t>  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noFill/>
        </p:spPr>
        <p:txBody>
          <a:bodyPr/>
          <a:lstStyle/>
          <a:p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기존 가족모임 </a:t>
            </a:r>
            <a:r>
              <a:rPr lang="en-US" altLang="ko-K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(19’</a:t>
            </a:r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상반기</a:t>
            </a:r>
            <a:r>
              <a:rPr lang="en-US" altLang="ko-K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고찰</a:t>
            </a:r>
            <a:endParaRPr lang="ko-KR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755576" y="2564904"/>
            <a:ext cx="7632848" cy="38884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전문가를 초청하여 강의를 진행하여 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노인우울증과 치매에        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대하여 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이해하는데 도움이 됨 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가족모임이 </a:t>
            </a:r>
            <a:r>
              <a:rPr lang="ko-KR" altLang="en-US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평일에 진행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되어 농번기와 생업 등으로 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가족들의 </a:t>
            </a:r>
            <a:r>
              <a:rPr lang="ko-KR" altLang="en-US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참여가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저조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하였음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endParaRPr lang="ko-KR" altLang="en-US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가족이 편안하게 참여할 수 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있도록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가족모임 날짜를 </a:t>
            </a:r>
            <a:endParaRPr lang="en-US" altLang="ko-KR" sz="2000" b="1" u="sng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주말로 변경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해 줄 것을 가족들께서 건의함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endParaRPr lang="ko-KR" altLang="en-US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어르신과 가족이 함께 </a:t>
            </a:r>
            <a:r>
              <a:rPr lang="ko-KR" altLang="en-US" sz="2000" b="1" u="sng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참여할 수 있는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프로그램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준비 </a:t>
            </a:r>
            <a:endParaRPr lang="en-US" altLang="ko-KR" sz="20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되었으면 좋겠다는 요구가 있었음</a:t>
            </a:r>
            <a:endParaRPr lang="ko-KR" altLang="en-US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82824"/>
          </a:xfrm>
        </p:spPr>
        <p:txBody>
          <a:bodyPr/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목 적</a:t>
            </a: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기획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46379" y="2780928"/>
            <a:ext cx="7632848" cy="27363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>
                <a:solidFill>
                  <a:schemeClr val="tx1"/>
                </a:solidFill>
              </a:rPr>
              <a:t>기관운영 및 급여제공 과정 등의 정보를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공유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fontAlgn="base"/>
            <a:endParaRPr lang="en-US" altLang="ko-KR" sz="2000" b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가족들의 </a:t>
            </a:r>
            <a:r>
              <a:rPr lang="ko-KR" altLang="en-US" sz="2000" b="1" dirty="0">
                <a:solidFill>
                  <a:schemeClr val="tx1"/>
                </a:solidFill>
              </a:rPr>
              <a:t>의견을 수렴하여 서비스 계획에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반영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fontAlgn="base"/>
            <a:endParaRPr lang="en-US" altLang="ko-KR" sz="2000" b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가족과 </a:t>
            </a:r>
            <a:r>
              <a:rPr lang="ko-KR" altLang="en-US" sz="2000" b="1" dirty="0">
                <a:solidFill>
                  <a:schemeClr val="tx1"/>
                </a:solidFill>
              </a:rPr>
              <a:t>기관 간에 협조관계를 유지하여 서비스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만족도 향상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목 표</a:t>
            </a: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기획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46378" y="2564904"/>
            <a:ext cx="7758070" cy="38884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가족 참여도를 높인다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어르신들에게 진행되는 프로그램을 가족과 경험하고 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부모님을 격려 지지할 수 있도록 한다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.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함께하는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체험프로그램을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통해 가족들의 미안함을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해소한다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풍요롭고 즐거운 기억으로 남아있는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가을운동회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라는 명칭을            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통해 참여 가족들에게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추억을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만드는 시간을 제공한다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가족들의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삶에 정서적 환기와 활기를 갖게 한다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2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어르신에게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제공되는 서비스에 대한 의견을 수렴하여 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서비스의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수준을 향상한다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가족과 기관간에 신뢰감과 유대감을 높여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어르신의 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/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삶의 </a:t>
            </a:r>
            <a:r>
              <a:rPr lang="ko-KR" altLang="en-US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질을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향상에 기여한다</a:t>
            </a:r>
            <a:r>
              <a:rPr lang="en-US" altLang="ko-KR" sz="2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2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8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42864"/>
          </a:xfrm>
        </p:spPr>
        <p:txBody>
          <a:bodyPr/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프로그램 체험하기</a:t>
            </a: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◆ 가족과 함께 추억 만들기</a:t>
            </a: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기획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46379" y="2276872"/>
            <a:ext cx="763284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윷놀이                      ▶ 낚시놀이</a:t>
            </a:r>
            <a:endParaRPr lang="en-US" altLang="ko-KR" sz="24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퍼즐 맞추기               ▶ 고리던지기</a:t>
            </a:r>
            <a:endParaRPr lang="en-US" altLang="ko-KR" sz="24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투호놀이                   ▶ </a:t>
            </a:r>
            <a:r>
              <a:rPr lang="ko-KR" altLang="en-US" sz="24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해적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룰랫</a:t>
            </a:r>
            <a:endParaRPr lang="en-US" altLang="ko-KR" sz="24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846379" y="4581128"/>
            <a:ext cx="763284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해물파전 부치기</a:t>
            </a:r>
            <a:endParaRPr lang="en-US" altLang="ko-KR" sz="24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김밥 말아 나누기</a:t>
            </a:r>
            <a:endParaRPr lang="en-US" altLang="ko-KR" sz="24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달고나 만들기    </a:t>
            </a:r>
            <a:endParaRPr lang="en-US" altLang="ko-KR" sz="24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7080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추억의 가족사진 찍기</a:t>
            </a:r>
            <a:endParaRPr lang="en-US" altLang="ko-KR" sz="20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82824"/>
          </a:xfrm>
        </p:spPr>
        <p:txBody>
          <a:bodyPr/>
          <a:lstStyle/>
          <a:p>
            <a:pPr marL="0" indent="0" fontAlgn="base">
              <a:buNone/>
            </a:pP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◆ 참가 예상 인원 및 진행 인력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기획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46379" y="2564904"/>
            <a:ext cx="7830078" cy="29523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▶ 가족 참가자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20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가족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50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명</a:t>
            </a:r>
            <a:endParaRPr lang="en-US" altLang="ko-KR" sz="24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endParaRPr lang="en-US" altLang="ko-KR" sz="24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▶ 진행 인력</a:t>
            </a:r>
            <a:endParaRPr lang="en-US" altLang="ko-KR" sz="24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fontAlgn="base"/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 -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직원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16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명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프로그램 체험 진행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)</a:t>
            </a:r>
          </a:p>
          <a:p>
            <a:pPr fontAlgn="base"/>
            <a:r>
              <a:rPr lang="en-US" altLang="ko-KR" sz="24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-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자원봉사자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성인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10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명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요리활동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)</a:t>
            </a:r>
          </a:p>
          <a:p>
            <a:pPr fontAlgn="base"/>
            <a:r>
              <a:rPr lang="en-US" altLang="ko-KR" sz="24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                     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학생 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10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명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프로그램 보조</a:t>
            </a:r>
            <a:r>
              <a:rPr lang="en-US" altLang="ko-KR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)</a:t>
            </a: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                      </a:t>
            </a:r>
            <a:r>
              <a: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※</a:t>
            </a:r>
            <a:r>
              <a: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가족 </a:t>
            </a:r>
            <a:r>
              <a:rPr lang="ko-KR" altLang="en-US" b="1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미참석</a:t>
            </a:r>
            <a:r>
              <a: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어르신 </a:t>
            </a:r>
            <a:r>
              <a: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</a:t>
            </a:r>
            <a:r>
              <a: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일 손자손녀 활동          </a:t>
            </a:r>
            <a:endParaRPr lang="en-US" altLang="ko-KR" sz="1600" b="1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로 말린 두루마리 모양 3"/>
          <p:cNvSpPr/>
          <p:nvPr/>
        </p:nvSpPr>
        <p:spPr>
          <a:xfrm>
            <a:off x="212388" y="332656"/>
            <a:ext cx="8712968" cy="612068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44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● 일시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2019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년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10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월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5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일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(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토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) </a:t>
            </a: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14:30~16:00</a:t>
            </a:r>
          </a:p>
          <a:p>
            <a:pPr fontAlgn="base"/>
            <a:endParaRPr lang="ko-KR" altLang="en-US" sz="2400" b="1" dirty="0"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  <a:p>
            <a:pPr marL="0" indent="0" fontAlgn="base">
              <a:buNone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         ● 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장소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: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요양원 앞마당 및 </a:t>
            </a:r>
            <a:r>
              <a:rPr lang="ko-KR" altLang="en-US" sz="2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Tahoma" panose="020B0604030504040204" pitchFamily="34" charset="0"/>
              </a:rPr>
              <a:t>프로그램실</a:t>
            </a:r>
            <a:endParaRPr lang="ko-KR" altLang="en-US" sz="2400" b="1" dirty="0">
              <a:latin typeface="굴림" panose="020B0600000101010101" pitchFamily="50" charset="-127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4072" y="1556792"/>
            <a:ext cx="8229600" cy="2304256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2019</a:t>
            </a:r>
            <a:r>
              <a:rPr lang="ko-KR" altLang="en-US" dirty="0" smtClean="0">
                <a:solidFill>
                  <a:schemeClr val="tx1"/>
                </a:solidFill>
              </a:rPr>
              <a:t>년 하반기 가족모임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가족과 함께 </a:t>
            </a:r>
            <a:r>
              <a:rPr lang="ko-KR" altLang="en-US" dirty="0" err="1" smtClean="0">
                <a:solidFill>
                  <a:schemeClr val="tx1"/>
                </a:solidFill>
              </a:rPr>
              <a:t>하는가을운동회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 smtClean="0"/>
              <a:t>19’ </a:t>
            </a:r>
            <a:r>
              <a:rPr lang="ko-KR" altLang="en-US" dirty="0" smtClean="0"/>
              <a:t>하반기 가족참여 프로그램 진행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9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TM10237564[[fn=자연 테마]]</Template>
  <TotalTime>1725</TotalTime>
  <Words>992</Words>
  <Application>Microsoft Office PowerPoint</Application>
  <PresentationFormat>화면 슬라이드 쇼(4:3)</PresentationFormat>
  <Paragraphs>198</Paragraphs>
  <Slides>20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HY견고딕</vt:lpstr>
      <vt:lpstr>HY헤드라인M</vt:lpstr>
      <vt:lpstr>굴림</vt:lpstr>
      <vt:lpstr>맑은 고딕</vt:lpstr>
      <vt:lpstr>Arial</vt:lpstr>
      <vt:lpstr>Tahoma</vt:lpstr>
      <vt:lpstr>Wingdings</vt:lpstr>
      <vt:lpstr>New_Natural01</vt:lpstr>
      <vt:lpstr>가족참여 프로그램</vt:lpstr>
      <vt:lpstr>목 차</vt:lpstr>
      <vt:lpstr>기존 가족모임 (19’상반기) 에 대한 고찰</vt:lpstr>
      <vt:lpstr>기존 가족모임 (19’상반기) 에 대한 고찰</vt:lpstr>
      <vt:lpstr>19’ 하반기 가족참여 프로그램 기획</vt:lpstr>
      <vt:lpstr>19’ 하반기 가족참여 프로그램 기획</vt:lpstr>
      <vt:lpstr>19’ 하반기 가족참여 프로그램 기획</vt:lpstr>
      <vt:lpstr>19’ 하반기 가족참여 프로그램 기획</vt:lpstr>
      <vt:lpstr>2019년 하반기 가족모임  ‘가족과 함께 하는가을운동회’</vt:lpstr>
      <vt:lpstr>19’ 하반기 가족참여 프로그램 진행</vt:lpstr>
      <vt:lpstr>19’ 하반기 가족참여 프로그램 진행</vt:lpstr>
      <vt:lpstr>행사 사진</vt:lpstr>
      <vt:lpstr>행사 사진</vt:lpstr>
      <vt:lpstr>행사 사진</vt:lpstr>
      <vt:lpstr>행사 사진</vt:lpstr>
      <vt:lpstr>행사 사진</vt:lpstr>
      <vt:lpstr>19’ 하반기 가족참여 프로그램 결과</vt:lpstr>
      <vt:lpstr>19’ 하반기 가족참여 프로그램 결과</vt:lpstr>
      <vt:lpstr>19’ 하반기 가족참여 프로그램 평가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가족참여 프로그램</dc:title>
  <dc:creator>jungchihyun@gmail.com</dc:creator>
  <cp:lastModifiedBy>USER</cp:lastModifiedBy>
  <cp:revision>52</cp:revision>
  <dcterms:created xsi:type="dcterms:W3CDTF">2020-08-19T05:13:46Z</dcterms:created>
  <dcterms:modified xsi:type="dcterms:W3CDTF">2020-10-21T01:25:37Z</dcterms:modified>
</cp:coreProperties>
</file>