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85650" cy="6854825"/>
  <p:notesSz cx="6854825" cy="9140825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1" hangingPunct="1">
      <a:defRPr kumimoji="1"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1" hangingPunct="1">
      <a:defRPr kumimoji="1"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1" hangingPunct="1">
      <a:defRPr kumimoji="1"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1" hangingPunct="1">
      <a:defRPr kumimoji="1"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6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28838"/>
            <a:ext cx="1035685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7213" y="3884613"/>
            <a:ext cx="8531225" cy="175101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82E64-95C3-41F5-87A7-F974827B1767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1C34F-91AE-46DA-9603-00AB8E6AD74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7613" y="273050"/>
            <a:ext cx="2743200" cy="58531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8013" y="273050"/>
            <a:ext cx="8077200" cy="58531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94F64-30EB-4641-A1B0-8C1590331325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28838"/>
            <a:ext cx="1035685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7213" y="3884613"/>
            <a:ext cx="8531225" cy="175101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801C7-850C-48AE-99EC-5787C6F4A2F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E4EFB-C66E-434D-BF6B-9887D4297DA4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2025" y="4405313"/>
            <a:ext cx="10358438" cy="13604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2025" y="2905125"/>
            <a:ext cx="10358438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337AF-620C-43EA-9367-336399AECE74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8013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6679D-7830-47ED-AFD5-ECA367FE9BF9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64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3213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3288"/>
            <a:ext cx="5383213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89663" y="1535113"/>
            <a:ext cx="5386387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89663" y="2173288"/>
            <a:ext cx="5386387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84E29-66CC-4022-B532-F4A19A55685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344F3-9F0C-4920-BE01-F77D195F1294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7EEEF-EC18-4A41-8D82-3C374445338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084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4088" y="273050"/>
            <a:ext cx="6811962" cy="58499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08438" cy="468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37270-B77C-472B-8AED-D799D9EBED2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AD9719-F001-47FD-BEF0-24C0C17811E9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188" y="4799013"/>
            <a:ext cx="7310437" cy="5651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0437" cy="4113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188" y="5364163"/>
            <a:ext cx="731043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B0ACA-20CC-4CAF-BDC3-0ED41E90EEC2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7EE7A-24FE-4D22-8F68-D20617B4E991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7613" y="273050"/>
            <a:ext cx="2743200" cy="58531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8013" y="273050"/>
            <a:ext cx="8077200" cy="58531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C9A99-F3D7-48E2-90B1-AD4FB8398856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2025" y="4405313"/>
            <a:ext cx="10358438" cy="13604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2025" y="2905125"/>
            <a:ext cx="10358438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9B6A3-FFA0-4BAD-B85F-074A7228AF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8013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3408F-1D41-4894-8E6D-EE5A84F211A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64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3213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3288"/>
            <a:ext cx="5383213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89663" y="1535113"/>
            <a:ext cx="5386387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89663" y="2173288"/>
            <a:ext cx="5386387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C99F3-D993-4E4A-9B0D-525202DB4654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D8932-5F02-4AF1-B0E1-DD4DC34AC2F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D2E85-9CCD-45C4-AC1F-55DB0A1B2D46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084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4088" y="273050"/>
            <a:ext cx="6811962" cy="58499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08438" cy="468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CAB00-332E-4EF9-8E46-1A5B330F2EA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188" y="4799013"/>
            <a:ext cx="7310437" cy="5651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0437" cy="4113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188" y="5364163"/>
            <a:ext cx="731043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8C860-67CF-4A62-97C3-15E155D6E541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1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13" y="273050"/>
            <a:ext cx="10972800" cy="114300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89966" tIns="46769" rIns="89966" bIns="46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>
                <a:sym typeface="굴림" pitchFamily="50" charset="-127"/>
              </a:rPr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13" y="1600200"/>
            <a:ext cx="10972800" cy="452596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89966" tIns="46769" rIns="89966" bIns="46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>
                <a:sym typeface="굴림" pitchFamily="50" charset="-127"/>
              </a:rPr>
              <a:t>마스터 텍스트 스타일을 편집합니다</a:t>
            </a:r>
          </a:p>
          <a:p>
            <a:pPr lvl="1"/>
            <a:r>
              <a:rPr lang="ko-KR" altLang="en-US" smtClean="0">
                <a:sym typeface="굴림" pitchFamily="50" charset="-127"/>
              </a:rPr>
              <a:t>둘째 수준</a:t>
            </a:r>
          </a:p>
          <a:p>
            <a:pPr lvl="2"/>
            <a:r>
              <a:rPr lang="ko-KR" altLang="en-US" smtClean="0">
                <a:sym typeface="굴림" pitchFamily="50" charset="-127"/>
              </a:rPr>
              <a:t>셋째 수준</a:t>
            </a:r>
          </a:p>
          <a:p>
            <a:pPr lvl="3"/>
            <a:r>
              <a:rPr lang="ko-KR" altLang="en-US" smtClean="0">
                <a:sym typeface="굴림" pitchFamily="50" charset="-127"/>
              </a:rPr>
              <a:t>넷째 수준</a:t>
            </a:r>
          </a:p>
          <a:p>
            <a:pPr lvl="4"/>
            <a:r>
              <a:rPr lang="ko-KR" altLang="en-US" smtClean="0">
                <a:sym typeface="굴림" pitchFamily="50" charset="-127"/>
              </a:rPr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13" y="6213475"/>
            <a:ext cx="2844800" cy="503238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49263" indent="-449263" algn="ctr">
              <a:lnSpc>
                <a:spcPct val="110000"/>
              </a:lnSpc>
              <a:defRPr sz="1400"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013" y="6213475"/>
            <a:ext cx="3860800" cy="503238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49263" indent="-449263" algn="ctr">
              <a:lnSpc>
                <a:spcPct val="110000"/>
              </a:lnSpc>
              <a:defRPr sz="1400"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013" y="6213475"/>
            <a:ext cx="2844800" cy="503238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49263" indent="-449263" algn="ctr">
              <a:lnSpc>
                <a:spcPct val="110000"/>
              </a:lnSpc>
              <a:defRPr sz="1400">
                <a:latin typeface="+mn-lt"/>
                <a:ea typeface="+mn-ea"/>
              </a:defRPr>
            </a:lvl1pPr>
          </a:lstStyle>
          <a:p>
            <a:fld id="{12F79E81-CFB3-4D56-BD7F-C69433AEFFB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굴림" pitchFamily="50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itchFamily="50" charset="-127"/>
          <a:ea typeface="굴림" pitchFamily="50" charset="-127"/>
          <a:sym typeface="굴림" pitchFamily="50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itchFamily="50" charset="-127"/>
          <a:ea typeface="굴림" pitchFamily="50" charset="-127"/>
          <a:sym typeface="굴림" pitchFamily="50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itchFamily="50" charset="-127"/>
          <a:ea typeface="굴림" pitchFamily="50" charset="-127"/>
          <a:sym typeface="굴림" pitchFamily="50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itchFamily="50" charset="-127"/>
          <a:ea typeface="굴림" pitchFamily="50" charset="-127"/>
          <a:sym typeface="굴림" pitchFamily="50" charset="-127"/>
        </a:defRPr>
      </a:lvl5pPr>
      <a:lvl6pPr marL="4572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itchFamily="50" charset="-127"/>
          <a:ea typeface="굴림" pitchFamily="50" charset="-127"/>
          <a:sym typeface="굴림" pitchFamily="50" charset="-127"/>
        </a:defRPr>
      </a:lvl6pPr>
      <a:lvl7pPr marL="9144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itchFamily="50" charset="-127"/>
          <a:ea typeface="굴림" pitchFamily="50" charset="-127"/>
          <a:sym typeface="굴림" pitchFamily="50" charset="-127"/>
        </a:defRPr>
      </a:lvl7pPr>
      <a:lvl8pPr marL="13716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itchFamily="50" charset="-127"/>
          <a:ea typeface="굴림" pitchFamily="50" charset="-127"/>
          <a:sym typeface="굴림" pitchFamily="50" charset="-127"/>
        </a:defRPr>
      </a:lvl8pPr>
      <a:lvl9pPr marL="18288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itchFamily="50" charset="-127"/>
          <a:ea typeface="굴림" pitchFamily="50" charset="-127"/>
          <a:sym typeface="굴림" pitchFamily="50" charset="-127"/>
        </a:defRPr>
      </a:lvl9pPr>
    </p:titleStyle>
    <p:bodyStyle>
      <a:lvl1pPr marL="342900" indent="-342900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굴림" pitchFamily="50" charset="-127"/>
        </a:defRPr>
      </a:lvl1pPr>
      <a:lvl2pPr marL="742950" indent="-28575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굴림" pitchFamily="50" charset="-127"/>
        </a:defRPr>
      </a:lvl2pPr>
      <a:lvl3pPr marL="11430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굴림" pitchFamily="50" charset="-127"/>
        </a:defRPr>
      </a:lvl3pPr>
      <a:lvl4pPr marL="16002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굴림" pitchFamily="50" charset="-127"/>
        </a:defRPr>
      </a:lvl4pPr>
      <a:lvl5pPr marL="20574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굴림" pitchFamily="50" charset="-127"/>
        </a:defRPr>
      </a:lvl5pPr>
      <a:lvl6pPr marL="25146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굴림" pitchFamily="50" charset="-127"/>
        </a:defRPr>
      </a:lvl6pPr>
      <a:lvl7pPr marL="29718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굴림" pitchFamily="50" charset="-127"/>
        </a:defRPr>
      </a:lvl7pPr>
      <a:lvl8pPr marL="34290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굴림" pitchFamily="50" charset="-127"/>
        </a:defRPr>
      </a:lvl8pPr>
      <a:lvl9pPr marL="38862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굴림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1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08013" y="273050"/>
            <a:ext cx="10972800" cy="114300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89966" tIns="46769" rIns="89966" bIns="46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>
                <a:sym typeface="굴림" pitchFamily="50" charset="-127"/>
              </a:rPr>
              <a:t>마스터 제목 스타일 편집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13" y="1600200"/>
            <a:ext cx="10972800" cy="452596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89966" tIns="46769" rIns="89966" bIns="46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>
                <a:sym typeface="굴림" pitchFamily="50" charset="-127"/>
              </a:rPr>
              <a:t>마스터 텍스트 스타일을 편집합니다</a:t>
            </a:r>
          </a:p>
          <a:p>
            <a:pPr lvl="1"/>
            <a:r>
              <a:rPr lang="ko-KR" altLang="en-US" smtClean="0">
                <a:sym typeface="굴림" pitchFamily="50" charset="-127"/>
              </a:rPr>
              <a:t>둘째 수준</a:t>
            </a:r>
          </a:p>
          <a:p>
            <a:pPr lvl="2"/>
            <a:r>
              <a:rPr lang="ko-KR" altLang="en-US" smtClean="0">
                <a:sym typeface="굴림" pitchFamily="50" charset="-127"/>
              </a:rPr>
              <a:t>셋째 수준</a:t>
            </a:r>
          </a:p>
          <a:p>
            <a:pPr lvl="3"/>
            <a:r>
              <a:rPr lang="ko-KR" altLang="en-US" smtClean="0">
                <a:sym typeface="굴림" pitchFamily="50" charset="-127"/>
              </a:rPr>
              <a:t>넷째 수준</a:t>
            </a:r>
          </a:p>
          <a:p>
            <a:pPr lvl="4"/>
            <a:r>
              <a:rPr lang="ko-KR" altLang="en-US" smtClean="0">
                <a:sym typeface="굴림" pitchFamily="50" charset="-127"/>
              </a:rPr>
              <a:t>다섯째 수준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13" y="6213475"/>
            <a:ext cx="2844800" cy="503238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49263" indent="-449263" algn="ctr">
              <a:lnSpc>
                <a:spcPct val="110000"/>
              </a:lnSpc>
              <a:defRPr sz="1400"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013" y="6213475"/>
            <a:ext cx="3860800" cy="503238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49263" indent="-449263" algn="ctr">
              <a:lnSpc>
                <a:spcPct val="110000"/>
              </a:lnSpc>
              <a:defRPr sz="1400"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013" y="6213475"/>
            <a:ext cx="2844800" cy="503238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49263" indent="-449263" algn="ctr">
              <a:lnSpc>
                <a:spcPct val="110000"/>
              </a:lnSpc>
              <a:defRPr sz="1400">
                <a:latin typeface="+mn-lt"/>
                <a:ea typeface="+mn-ea"/>
              </a:defRPr>
            </a:lvl1pPr>
          </a:lstStyle>
          <a:p>
            <a:fld id="{2BE498C5-317A-43C2-931A-DFA0FC11E9B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굴림" pitchFamily="50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itchFamily="50" charset="-127"/>
          <a:ea typeface="굴림" pitchFamily="50" charset="-127"/>
          <a:sym typeface="굴림" pitchFamily="50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itchFamily="50" charset="-127"/>
          <a:ea typeface="굴림" pitchFamily="50" charset="-127"/>
          <a:sym typeface="굴림" pitchFamily="50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itchFamily="50" charset="-127"/>
          <a:ea typeface="굴림" pitchFamily="50" charset="-127"/>
          <a:sym typeface="굴림" pitchFamily="50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itchFamily="50" charset="-127"/>
          <a:ea typeface="굴림" pitchFamily="50" charset="-127"/>
          <a:sym typeface="굴림" pitchFamily="50" charset="-127"/>
        </a:defRPr>
      </a:lvl5pPr>
      <a:lvl6pPr marL="4572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itchFamily="50" charset="-127"/>
          <a:ea typeface="굴림" pitchFamily="50" charset="-127"/>
          <a:sym typeface="굴림" pitchFamily="50" charset="-127"/>
        </a:defRPr>
      </a:lvl6pPr>
      <a:lvl7pPr marL="9144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itchFamily="50" charset="-127"/>
          <a:ea typeface="굴림" pitchFamily="50" charset="-127"/>
          <a:sym typeface="굴림" pitchFamily="50" charset="-127"/>
        </a:defRPr>
      </a:lvl7pPr>
      <a:lvl8pPr marL="13716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itchFamily="50" charset="-127"/>
          <a:ea typeface="굴림" pitchFamily="50" charset="-127"/>
          <a:sym typeface="굴림" pitchFamily="50" charset="-127"/>
        </a:defRPr>
      </a:lvl8pPr>
      <a:lvl9pPr marL="18288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itchFamily="50" charset="-127"/>
          <a:ea typeface="굴림" pitchFamily="50" charset="-127"/>
          <a:sym typeface="굴림" pitchFamily="50" charset="-127"/>
        </a:defRPr>
      </a:lvl9pPr>
    </p:titleStyle>
    <p:bodyStyle>
      <a:lvl1pPr marL="342900" indent="-342900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굴림" pitchFamily="50" charset="-127"/>
        </a:defRPr>
      </a:lvl1pPr>
      <a:lvl2pPr marL="742950" indent="-28575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굴림" pitchFamily="50" charset="-127"/>
        </a:defRPr>
      </a:lvl2pPr>
      <a:lvl3pPr marL="11430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굴림" pitchFamily="50" charset="-127"/>
        </a:defRPr>
      </a:lvl3pPr>
      <a:lvl4pPr marL="16002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굴림" pitchFamily="50" charset="-127"/>
        </a:defRPr>
      </a:lvl4pPr>
      <a:lvl5pPr marL="20574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굴림" pitchFamily="50" charset="-127"/>
        </a:defRPr>
      </a:lvl5pPr>
      <a:lvl6pPr marL="25146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굴림" pitchFamily="50" charset="-127"/>
        </a:defRPr>
      </a:lvl6pPr>
      <a:lvl7pPr marL="29718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굴림" pitchFamily="50" charset="-127"/>
        </a:defRPr>
      </a:lvl7pPr>
      <a:lvl8pPr marL="34290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굴림" pitchFamily="50" charset="-127"/>
        </a:defRPr>
      </a:lvl8pPr>
      <a:lvl9pPr marL="38862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굴림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12185650" cy="6854825"/>
          </a:xfrm>
          <a:prstGeom prst="rect">
            <a:avLst/>
          </a:prstGeom>
          <a:solidFill>
            <a:srgbClr val="EBE4AD"/>
          </a:solidFill>
          <a:ln w="12613" cmpd="sng">
            <a:solidFill>
              <a:srgbClr val="FFF7CC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3077" name="Freeform 5"/>
          <p:cNvSpPr>
            <a:spLocks noChangeArrowheads="1"/>
          </p:cNvSpPr>
          <p:nvPr/>
        </p:nvSpPr>
        <p:spPr bwMode="auto">
          <a:xfrm>
            <a:off x="4949817" y="1427148"/>
            <a:ext cx="649287" cy="801687"/>
          </a:xfrm>
          <a:custGeom>
            <a:avLst/>
            <a:gdLst/>
            <a:ahLst/>
            <a:cxnLst>
              <a:cxn ang="0">
                <a:pos x="328" y="0"/>
              </a:cxn>
              <a:cxn ang="0">
                <a:pos x="85" y="170"/>
              </a:cxn>
              <a:cxn ang="0">
                <a:pos x="103" y="396"/>
              </a:cxn>
              <a:cxn ang="0">
                <a:pos x="297" y="164"/>
              </a:cxn>
              <a:cxn ang="0">
                <a:pos x="200" y="450"/>
              </a:cxn>
              <a:cxn ang="0">
                <a:pos x="425" y="347"/>
              </a:cxn>
              <a:cxn ang="0">
                <a:pos x="328" y="0"/>
              </a:cxn>
              <a:cxn ang="0">
                <a:pos x="328" y="0"/>
              </a:cxn>
              <a:cxn ang="0">
                <a:pos x="24" y="475"/>
              </a:cxn>
              <a:cxn ang="0">
                <a:pos x="61" y="505"/>
              </a:cxn>
              <a:cxn ang="0">
                <a:pos x="285" y="249"/>
              </a:cxn>
              <a:cxn ang="0">
                <a:pos x="24" y="475"/>
              </a:cxn>
              <a:cxn ang="0">
                <a:pos x="24" y="475"/>
              </a:cxn>
            </a:cxnLst>
            <a:rect l="0" t="0" r="r" b="b"/>
            <a:pathLst>
              <a:path w="461" h="536">
                <a:moveTo>
                  <a:pt x="328" y="0"/>
                </a:moveTo>
                <a:cubicBezTo>
                  <a:pt x="249" y="140"/>
                  <a:pt x="182" y="73"/>
                  <a:pt x="85" y="170"/>
                </a:cubicBezTo>
                <a:cubicBezTo>
                  <a:pt x="0" y="256"/>
                  <a:pt x="30" y="359"/>
                  <a:pt x="103" y="396"/>
                </a:cubicBezTo>
                <a:cubicBezTo>
                  <a:pt x="170" y="359"/>
                  <a:pt x="243" y="280"/>
                  <a:pt x="297" y="164"/>
                </a:cubicBezTo>
                <a:cubicBezTo>
                  <a:pt x="297" y="164"/>
                  <a:pt x="346" y="310"/>
                  <a:pt x="200" y="450"/>
                </a:cubicBezTo>
                <a:cubicBezTo>
                  <a:pt x="273" y="536"/>
                  <a:pt x="389" y="481"/>
                  <a:pt x="425" y="347"/>
                </a:cubicBezTo>
                <a:cubicBezTo>
                  <a:pt x="461" y="201"/>
                  <a:pt x="364" y="55"/>
                  <a:pt x="328" y="0"/>
                </a:cubicBezTo>
                <a:lnTo>
                  <a:pt x="328" y="0"/>
                </a:lnTo>
                <a:close/>
                <a:moveTo>
                  <a:pt x="24" y="475"/>
                </a:moveTo>
                <a:cubicBezTo>
                  <a:pt x="24" y="475"/>
                  <a:pt x="30" y="505"/>
                  <a:pt x="61" y="505"/>
                </a:cubicBezTo>
                <a:cubicBezTo>
                  <a:pt x="91" y="505"/>
                  <a:pt x="219" y="432"/>
                  <a:pt x="285" y="249"/>
                </a:cubicBezTo>
                <a:cubicBezTo>
                  <a:pt x="182" y="426"/>
                  <a:pt x="37" y="475"/>
                  <a:pt x="24" y="475"/>
                </a:cubicBezTo>
                <a:lnTo>
                  <a:pt x="24" y="475"/>
                </a:lnTo>
                <a:close/>
              </a:path>
            </a:pathLst>
          </a:custGeom>
          <a:solidFill>
            <a:srgbClr val="ADEBB4">
              <a:alpha val="50000"/>
            </a:srgbClr>
          </a:solidFill>
          <a:ln w="25282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3078" name="Freeform 6"/>
          <p:cNvSpPr>
            <a:spLocks noChangeArrowheads="1"/>
          </p:cNvSpPr>
          <p:nvPr/>
        </p:nvSpPr>
        <p:spPr bwMode="auto">
          <a:xfrm>
            <a:off x="5592759" y="1141396"/>
            <a:ext cx="649287" cy="801687"/>
          </a:xfrm>
          <a:custGeom>
            <a:avLst/>
            <a:gdLst/>
            <a:ahLst/>
            <a:cxnLst>
              <a:cxn ang="0">
                <a:pos x="328" y="0"/>
              </a:cxn>
              <a:cxn ang="0">
                <a:pos x="85" y="171"/>
              </a:cxn>
              <a:cxn ang="0">
                <a:pos x="103" y="396"/>
              </a:cxn>
              <a:cxn ang="0">
                <a:pos x="297" y="165"/>
              </a:cxn>
              <a:cxn ang="0">
                <a:pos x="200" y="451"/>
              </a:cxn>
              <a:cxn ang="0">
                <a:pos x="425" y="347"/>
              </a:cxn>
              <a:cxn ang="0">
                <a:pos x="328" y="0"/>
              </a:cxn>
              <a:cxn ang="0">
                <a:pos x="328" y="0"/>
              </a:cxn>
              <a:cxn ang="0">
                <a:pos x="24" y="475"/>
              </a:cxn>
              <a:cxn ang="0">
                <a:pos x="61" y="505"/>
              </a:cxn>
              <a:cxn ang="0">
                <a:pos x="285" y="250"/>
              </a:cxn>
              <a:cxn ang="0">
                <a:pos x="24" y="475"/>
              </a:cxn>
              <a:cxn ang="0">
                <a:pos x="24" y="475"/>
              </a:cxn>
            </a:cxnLst>
            <a:rect l="0" t="0" r="r" b="b"/>
            <a:pathLst>
              <a:path w="461" h="536">
                <a:moveTo>
                  <a:pt x="328" y="0"/>
                </a:moveTo>
                <a:cubicBezTo>
                  <a:pt x="249" y="140"/>
                  <a:pt x="182" y="73"/>
                  <a:pt x="85" y="171"/>
                </a:cubicBezTo>
                <a:cubicBezTo>
                  <a:pt x="0" y="256"/>
                  <a:pt x="30" y="359"/>
                  <a:pt x="103" y="396"/>
                </a:cubicBezTo>
                <a:cubicBezTo>
                  <a:pt x="170" y="359"/>
                  <a:pt x="243" y="280"/>
                  <a:pt x="297" y="165"/>
                </a:cubicBezTo>
                <a:cubicBezTo>
                  <a:pt x="297" y="165"/>
                  <a:pt x="346" y="311"/>
                  <a:pt x="200" y="451"/>
                </a:cubicBezTo>
                <a:cubicBezTo>
                  <a:pt x="273" y="536"/>
                  <a:pt x="388" y="481"/>
                  <a:pt x="425" y="347"/>
                </a:cubicBezTo>
                <a:cubicBezTo>
                  <a:pt x="461" y="201"/>
                  <a:pt x="364" y="55"/>
                  <a:pt x="328" y="0"/>
                </a:cubicBezTo>
                <a:lnTo>
                  <a:pt x="328" y="0"/>
                </a:lnTo>
                <a:close/>
                <a:moveTo>
                  <a:pt x="24" y="475"/>
                </a:moveTo>
                <a:cubicBezTo>
                  <a:pt x="24" y="475"/>
                  <a:pt x="30" y="505"/>
                  <a:pt x="61" y="505"/>
                </a:cubicBezTo>
                <a:cubicBezTo>
                  <a:pt x="91" y="505"/>
                  <a:pt x="218" y="432"/>
                  <a:pt x="285" y="250"/>
                </a:cubicBezTo>
                <a:cubicBezTo>
                  <a:pt x="182" y="426"/>
                  <a:pt x="36" y="475"/>
                  <a:pt x="24" y="475"/>
                </a:cubicBezTo>
                <a:lnTo>
                  <a:pt x="24" y="475"/>
                </a:lnTo>
                <a:close/>
              </a:path>
            </a:pathLst>
          </a:custGeom>
          <a:solidFill>
            <a:srgbClr val="B0DF42"/>
          </a:solidFill>
          <a:ln w="25282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white">
          <a:xfrm>
            <a:off x="4021123" y="4856172"/>
            <a:ext cx="3514725" cy="5715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ko-KR" altLang="en-US" sz="3200" b="1" dirty="0" err="1">
                <a:solidFill>
                  <a:srgbClr val="2B2D63"/>
                </a:solidFill>
                <a:latin typeface="Calibri" pitchFamily="34" charset="0"/>
                <a:ea typeface="맑은 고딕" pitchFamily="50" charset="-127"/>
              </a:rPr>
              <a:t>해인데이케어센터</a:t>
            </a:r>
            <a:r>
              <a:rPr lang="ko-KR" altLang="en-US" sz="3200" b="1" dirty="0">
                <a:solidFill>
                  <a:srgbClr val="2B2D63"/>
                </a:solidFill>
                <a:latin typeface="Calibri" pitchFamily="34" charset="0"/>
                <a:ea typeface="굴림" pitchFamily="50" charset="-127"/>
              </a:rPr>
              <a:t> </a:t>
            </a:r>
          </a:p>
        </p:txBody>
      </p:sp>
      <p:sp>
        <p:nvSpPr>
          <p:cNvPr id="3080" name="Freeform 8"/>
          <p:cNvSpPr>
            <a:spLocks noChangeArrowheads="1"/>
          </p:cNvSpPr>
          <p:nvPr/>
        </p:nvSpPr>
        <p:spPr bwMode="auto">
          <a:xfrm>
            <a:off x="5235569" y="641330"/>
            <a:ext cx="649287" cy="801688"/>
          </a:xfrm>
          <a:custGeom>
            <a:avLst/>
            <a:gdLst/>
            <a:ahLst/>
            <a:cxnLst>
              <a:cxn ang="0">
                <a:pos x="328" y="0"/>
              </a:cxn>
              <a:cxn ang="0">
                <a:pos x="85" y="170"/>
              </a:cxn>
              <a:cxn ang="0">
                <a:pos x="103" y="395"/>
              </a:cxn>
              <a:cxn ang="0">
                <a:pos x="297" y="164"/>
              </a:cxn>
              <a:cxn ang="0">
                <a:pos x="200" y="450"/>
              </a:cxn>
              <a:cxn ang="0">
                <a:pos x="425" y="346"/>
              </a:cxn>
              <a:cxn ang="0">
                <a:pos x="328" y="0"/>
              </a:cxn>
              <a:cxn ang="0">
                <a:pos x="328" y="0"/>
              </a:cxn>
              <a:cxn ang="0">
                <a:pos x="24" y="474"/>
              </a:cxn>
              <a:cxn ang="0">
                <a:pos x="61" y="505"/>
              </a:cxn>
              <a:cxn ang="0">
                <a:pos x="285" y="249"/>
              </a:cxn>
              <a:cxn ang="0">
                <a:pos x="24" y="474"/>
              </a:cxn>
              <a:cxn ang="0">
                <a:pos x="24" y="474"/>
              </a:cxn>
            </a:cxnLst>
            <a:rect l="0" t="0" r="r" b="b"/>
            <a:pathLst>
              <a:path w="461" h="535">
                <a:moveTo>
                  <a:pt x="328" y="0"/>
                </a:moveTo>
                <a:cubicBezTo>
                  <a:pt x="249" y="140"/>
                  <a:pt x="182" y="73"/>
                  <a:pt x="85" y="170"/>
                </a:cubicBezTo>
                <a:cubicBezTo>
                  <a:pt x="0" y="255"/>
                  <a:pt x="30" y="359"/>
                  <a:pt x="103" y="395"/>
                </a:cubicBezTo>
                <a:cubicBezTo>
                  <a:pt x="170" y="359"/>
                  <a:pt x="243" y="279"/>
                  <a:pt x="297" y="164"/>
                </a:cubicBezTo>
                <a:cubicBezTo>
                  <a:pt x="297" y="164"/>
                  <a:pt x="346" y="310"/>
                  <a:pt x="200" y="450"/>
                </a:cubicBezTo>
                <a:cubicBezTo>
                  <a:pt x="273" y="535"/>
                  <a:pt x="389" y="480"/>
                  <a:pt x="425" y="346"/>
                </a:cubicBezTo>
                <a:cubicBezTo>
                  <a:pt x="461" y="200"/>
                  <a:pt x="364" y="54"/>
                  <a:pt x="328" y="0"/>
                </a:cubicBezTo>
                <a:lnTo>
                  <a:pt x="328" y="0"/>
                </a:lnTo>
                <a:close/>
                <a:moveTo>
                  <a:pt x="24" y="474"/>
                </a:moveTo>
                <a:cubicBezTo>
                  <a:pt x="24" y="474"/>
                  <a:pt x="30" y="505"/>
                  <a:pt x="61" y="505"/>
                </a:cubicBezTo>
                <a:cubicBezTo>
                  <a:pt x="91" y="505"/>
                  <a:pt x="219" y="432"/>
                  <a:pt x="285" y="249"/>
                </a:cubicBezTo>
                <a:cubicBezTo>
                  <a:pt x="182" y="426"/>
                  <a:pt x="37" y="474"/>
                  <a:pt x="24" y="474"/>
                </a:cubicBezTo>
                <a:lnTo>
                  <a:pt x="24" y="474"/>
                </a:lnTo>
                <a:close/>
              </a:path>
            </a:pathLst>
          </a:custGeom>
          <a:solidFill>
            <a:srgbClr val="2C9014"/>
          </a:solidFill>
          <a:ln w="25282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white">
          <a:xfrm>
            <a:off x="449223" y="2427280"/>
            <a:ext cx="11264576" cy="92330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코로나</a:t>
            </a:r>
            <a:r>
              <a:rPr lang="en-US" altLang="ko-KR" sz="5400" b="1" dirty="0" smtClean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-19</a:t>
            </a:r>
            <a:r>
              <a:rPr lang="ko-KR" altLang="en-US" sz="5400" b="1" dirty="0" smtClean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와</a:t>
            </a:r>
            <a:r>
              <a:rPr lang="ko-KR" altLang="en-US" sz="5400" b="1" dirty="0" smtClean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5400" b="1" dirty="0">
                <a:solidFill>
                  <a:srgbClr val="289B6E"/>
                </a:solidFill>
                <a:latin typeface="Calibri" pitchFamily="34" charset="0"/>
                <a:ea typeface="맑은 고딕" pitchFamily="50" charset="-127"/>
              </a:rPr>
              <a:t>일상</a:t>
            </a:r>
            <a:r>
              <a:rPr lang="ko-KR" altLang="en-US" sz="5400" b="1" dirty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을 함께하는 </a:t>
            </a:r>
            <a:r>
              <a:rPr lang="ko-KR" altLang="en-US" sz="5400" b="1" dirty="0" smtClean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어르신</a:t>
            </a:r>
            <a:endParaRPr lang="ko-KR" altLang="en-US" sz="5400" b="1" dirty="0">
              <a:solidFill>
                <a:srgbClr val="00B050"/>
              </a:solidFill>
              <a:latin typeface="Calibri" pitchFamily="34" charset="0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12185650" cy="6854825"/>
          </a:xfrm>
          <a:prstGeom prst="rect">
            <a:avLst/>
          </a:prstGeom>
          <a:solidFill>
            <a:srgbClr val="EBE4AD"/>
          </a:solidFill>
          <a:ln w="12613" cmpd="sng">
            <a:solidFill>
              <a:srgbClr val="4F1707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white">
          <a:xfrm>
            <a:off x="523875" y="6435725"/>
            <a:ext cx="1595438" cy="2921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ko-KR" altLang="en-US" sz="1400" b="1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해인데이케어센터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white">
          <a:xfrm>
            <a:off x="10448925" y="6467475"/>
            <a:ext cx="1085850" cy="2984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100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Page Number </a:t>
            </a:r>
            <a:r>
              <a:rPr lang="en-US" altLang="ko-KR" sz="1400" b="1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10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white">
          <a:xfrm>
            <a:off x="92033" y="141264"/>
            <a:ext cx="3390900" cy="6159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en-US" altLang="ko-KR" sz="3500" b="1" dirty="0">
                <a:solidFill>
                  <a:srgbClr val="595959"/>
                </a:solidFill>
                <a:latin typeface="Calibri" pitchFamily="34" charset="0"/>
                <a:ea typeface="굴림" pitchFamily="50" charset="-127"/>
              </a:rPr>
              <a:t>4. </a:t>
            </a:r>
            <a:r>
              <a:rPr lang="ko-KR" altLang="en-US" sz="3500" b="1" dirty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프로그램 내용</a:t>
            </a: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2" cstate="print"/>
          <a:srcRect l="24068" r="14792"/>
          <a:stretch>
            <a:fillRect/>
          </a:stretch>
        </p:blipFill>
        <p:spPr bwMode="auto">
          <a:xfrm>
            <a:off x="4202113" y="1435100"/>
            <a:ext cx="3298825" cy="21685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 cstate="print"/>
          <a:srcRect l="23106" r="12051" b="5405"/>
          <a:stretch>
            <a:fillRect/>
          </a:stretch>
        </p:blipFill>
        <p:spPr bwMode="auto">
          <a:xfrm>
            <a:off x="4206875" y="3594100"/>
            <a:ext cx="3284538" cy="241617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9588" y="1716088"/>
            <a:ext cx="574675" cy="41751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6500" y="1539875"/>
            <a:ext cx="538163" cy="27781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72150" y="1519238"/>
            <a:ext cx="573088" cy="37465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5413" y="1609725"/>
            <a:ext cx="560387" cy="49371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97438" y="2187575"/>
            <a:ext cx="533400" cy="27781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70563" y="2136775"/>
            <a:ext cx="574675" cy="395288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62563" y="2598738"/>
            <a:ext cx="542925" cy="27940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2308" name="Rectangle 20"/>
          <p:cNvSpPr>
            <a:spLocks noChangeArrowheads="1"/>
          </p:cNvSpPr>
          <p:nvPr/>
        </p:nvSpPr>
        <p:spPr bwMode="white">
          <a:xfrm>
            <a:off x="234909" y="712768"/>
            <a:ext cx="3643337" cy="4462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pPr algn="ctr"/>
            <a:r>
              <a:rPr lang="en-US" altLang="ko-KR" sz="2300" b="1" dirty="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(1)</a:t>
            </a:r>
            <a:r>
              <a:rPr lang="en-US" altLang="ko-KR" sz="23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23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사회적응훈련 프로그램</a:t>
            </a:r>
          </a:p>
        </p:txBody>
      </p:sp>
      <p:pic>
        <p:nvPicPr>
          <p:cNvPr id="12309" name="Picture 21"/>
          <p:cNvPicPr>
            <a:picLocks noChangeAspect="1" noChangeArrowheads="1"/>
          </p:cNvPicPr>
          <p:nvPr/>
        </p:nvPicPr>
        <p:blipFill>
          <a:blip r:embed="rId11" cstate="print"/>
          <a:srcRect l="4602" r="5251"/>
          <a:stretch>
            <a:fillRect/>
          </a:stretch>
        </p:blipFill>
        <p:spPr bwMode="auto">
          <a:xfrm>
            <a:off x="930275" y="1465263"/>
            <a:ext cx="3287713" cy="216217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grpSp>
        <p:nvGrpSpPr>
          <p:cNvPr id="12310" name="Group 22"/>
          <p:cNvGrpSpPr>
            <a:grpSpLocks/>
          </p:cNvGrpSpPr>
          <p:nvPr/>
        </p:nvGrpSpPr>
        <p:grpSpPr bwMode="auto">
          <a:xfrm>
            <a:off x="922338" y="1516063"/>
            <a:ext cx="3284537" cy="4491037"/>
            <a:chOff x="581" y="955"/>
            <a:chExt cx="2069" cy="2829"/>
          </a:xfrm>
        </p:grpSpPr>
        <p:sp>
          <p:nvSpPr>
            <p:cNvPr id="12311" name="Rectangle 23"/>
            <p:cNvSpPr>
              <a:spLocks noChangeArrowheads="1"/>
            </p:cNvSpPr>
            <p:nvPr/>
          </p:nvSpPr>
          <p:spPr bwMode="auto">
            <a:xfrm>
              <a:off x="581" y="2274"/>
              <a:ext cx="2069" cy="1510"/>
            </a:xfrm>
            <a:prstGeom prst="rect">
              <a:avLst/>
            </a:prstGeom>
            <a:solidFill>
              <a:srgbClr val="FFFFFF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2312" name="Rectangle 24"/>
            <p:cNvSpPr>
              <a:spLocks noChangeArrowheads="1"/>
            </p:cNvSpPr>
            <p:nvPr/>
          </p:nvSpPr>
          <p:spPr bwMode="white">
            <a:xfrm>
              <a:off x="621" y="2956"/>
              <a:ext cx="2006" cy="6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pPr algn="ctr"/>
              <a:r>
                <a:rPr lang="ko-KR" altLang="en-US" sz="1500" b="1" dirty="0" err="1" smtClean="0">
                  <a:solidFill>
                    <a:srgbClr val="808080"/>
                  </a:solidFill>
                  <a:latin typeface="Calibri" pitchFamily="34" charset="0"/>
                  <a:ea typeface="맑은 고딕" pitchFamily="50" charset="-127"/>
                </a:rPr>
                <a:t>해인은행</a:t>
              </a:r>
              <a:r>
                <a:rPr lang="ko-KR" altLang="en-US" sz="1500" b="1" dirty="0" smtClean="0">
                  <a:solidFill>
                    <a:srgbClr val="808080"/>
                  </a:solidFill>
                  <a:latin typeface="Calibri" pitchFamily="34" charset="0"/>
                  <a:ea typeface="맑은 고딕" pitchFamily="50" charset="-127"/>
                </a:rPr>
                <a:t> 활동에서 </a:t>
              </a:r>
              <a:r>
                <a:rPr lang="ko-KR" altLang="en-US" sz="1500" b="1" dirty="0">
                  <a:solidFill>
                    <a:srgbClr val="808080"/>
                  </a:solidFill>
                  <a:latin typeface="Calibri" pitchFamily="34" charset="0"/>
                  <a:ea typeface="맑은 고딕" pitchFamily="50" charset="-127"/>
                </a:rPr>
                <a:t>어르신들이 입</a:t>
              </a:r>
              <a:r>
                <a:rPr lang="en-US" altLang="ko-KR" sz="1500" b="1" dirty="0">
                  <a:solidFill>
                    <a:srgbClr val="808080"/>
                  </a:solidFill>
                  <a:latin typeface="바탕"/>
                  <a:ea typeface="굴림" pitchFamily="50" charset="-127"/>
                </a:rPr>
                <a:t>·</a:t>
              </a:r>
              <a:r>
                <a:rPr lang="ko-KR" altLang="en-US" sz="1500" b="1" dirty="0">
                  <a:solidFill>
                    <a:srgbClr val="808080"/>
                  </a:solidFill>
                  <a:latin typeface="Calibri" pitchFamily="34" charset="0"/>
                  <a:ea typeface="맑은 고딕" pitchFamily="50" charset="-127"/>
                </a:rPr>
                <a:t>출금통장을 만들어 금액을 예금하며 일상생활과 사회생활에 필요한 기술을 유지할 수 있었음</a:t>
              </a:r>
              <a:r>
                <a:rPr lang="en-US" altLang="ko-KR" sz="1500" b="1" dirty="0">
                  <a:solidFill>
                    <a:srgbClr val="808080"/>
                  </a:solidFill>
                  <a:latin typeface="Calibri" pitchFamily="34" charset="0"/>
                  <a:ea typeface="굴림" pitchFamily="50" charset="-127"/>
                </a:rPr>
                <a:t>.</a:t>
              </a:r>
            </a:p>
          </p:txBody>
        </p:sp>
        <p:sp>
          <p:nvSpPr>
            <p:cNvPr id="12313" name="Rectangle 25"/>
            <p:cNvSpPr>
              <a:spLocks noChangeArrowheads="1"/>
            </p:cNvSpPr>
            <p:nvPr/>
          </p:nvSpPr>
          <p:spPr bwMode="white">
            <a:xfrm>
              <a:off x="1183" y="2384"/>
              <a:ext cx="892" cy="2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1417" tIns="45708" rIns="91417" bIns="45708">
              <a:spAutoFit/>
            </a:bodyPr>
            <a:lstStyle/>
            <a:p>
              <a:pPr algn="ctr"/>
              <a:r>
                <a:rPr lang="ko-KR" altLang="en-US" b="1" dirty="0" err="1">
                  <a:solidFill>
                    <a:srgbClr val="00B050"/>
                  </a:solidFill>
                  <a:latin typeface="Calibri" pitchFamily="34" charset="0"/>
                  <a:ea typeface="맑은 고딕" pitchFamily="50" charset="-127"/>
                </a:rPr>
                <a:t>해인은행</a:t>
              </a:r>
              <a:endParaRPr lang="ko-KR" altLang="en-US" b="1" dirty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endParaRPr>
            </a:p>
          </p:txBody>
        </p:sp>
        <p:grpSp>
          <p:nvGrpSpPr>
            <p:cNvPr id="12314" name="Group 26"/>
            <p:cNvGrpSpPr>
              <a:grpSpLocks/>
            </p:cNvGrpSpPr>
            <p:nvPr/>
          </p:nvGrpSpPr>
          <p:grpSpPr bwMode="auto">
            <a:xfrm>
              <a:off x="1144" y="2726"/>
              <a:ext cx="943" cy="189"/>
              <a:chOff x="1144" y="2726"/>
              <a:chExt cx="943" cy="189"/>
            </a:xfrm>
          </p:grpSpPr>
          <p:sp>
            <p:nvSpPr>
              <p:cNvPr id="12315" name="Rectangle 27"/>
              <p:cNvSpPr>
                <a:spLocks noChangeArrowheads="1"/>
              </p:cNvSpPr>
              <p:nvPr/>
            </p:nvSpPr>
            <p:spPr bwMode="auto">
              <a:xfrm>
                <a:off x="1144" y="2726"/>
                <a:ext cx="221" cy="189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404040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2316" name="Rectangle 28"/>
              <p:cNvSpPr>
                <a:spLocks noChangeArrowheads="1"/>
              </p:cNvSpPr>
              <p:nvPr/>
            </p:nvSpPr>
            <p:spPr bwMode="auto">
              <a:xfrm>
                <a:off x="1324" y="2726"/>
                <a:ext cx="221" cy="189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404040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2317" name="Rectangle 29"/>
              <p:cNvSpPr>
                <a:spLocks noChangeArrowheads="1"/>
              </p:cNvSpPr>
              <p:nvPr/>
            </p:nvSpPr>
            <p:spPr bwMode="auto">
              <a:xfrm>
                <a:off x="1505" y="2726"/>
                <a:ext cx="221" cy="189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404040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2318" name="Rectangle 30"/>
              <p:cNvSpPr>
                <a:spLocks noChangeArrowheads="1"/>
              </p:cNvSpPr>
              <p:nvPr/>
            </p:nvSpPr>
            <p:spPr bwMode="auto">
              <a:xfrm>
                <a:off x="1685" y="2726"/>
                <a:ext cx="221" cy="189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BFBFBF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2319" name="Rectangle 31"/>
              <p:cNvSpPr>
                <a:spLocks noChangeArrowheads="1"/>
              </p:cNvSpPr>
              <p:nvPr/>
            </p:nvSpPr>
            <p:spPr bwMode="auto">
              <a:xfrm>
                <a:off x="1865" y="2726"/>
                <a:ext cx="222" cy="189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BFBFBF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</p:grpSp>
        <p:sp>
          <p:nvSpPr>
            <p:cNvPr id="12320" name="Rectangle 32"/>
            <p:cNvSpPr>
              <a:spLocks noChangeArrowheads="1"/>
            </p:cNvSpPr>
            <p:nvPr/>
          </p:nvSpPr>
          <p:spPr bwMode="white">
            <a:xfrm>
              <a:off x="1324" y="2119"/>
              <a:ext cx="565" cy="164"/>
            </a:xfrm>
            <a:prstGeom prst="rect">
              <a:avLst/>
            </a:prstGeom>
            <a:solidFill>
              <a:srgbClr val="B27D49"/>
            </a:solidFill>
            <a:ln>
              <a:noFill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pPr algn="ctr"/>
              <a:r>
                <a:rPr lang="en-US" altLang="ko-KR" sz="1100" b="1">
                  <a:solidFill>
                    <a:srgbClr val="FFFFFF"/>
                  </a:solidFill>
                  <a:latin typeface="Calibri" pitchFamily="34" charset="0"/>
                  <a:ea typeface="굴림" pitchFamily="50" charset="-127"/>
                </a:rPr>
                <a:t>2020.08.23</a:t>
              </a:r>
            </a:p>
          </p:txBody>
        </p:sp>
        <p:sp>
          <p:nvSpPr>
            <p:cNvPr id="12324" name="AutoShape 36"/>
            <p:cNvSpPr>
              <a:spLocks noChangeArrowheads="1"/>
            </p:cNvSpPr>
            <p:nvPr/>
          </p:nvSpPr>
          <p:spPr bwMode="auto">
            <a:xfrm>
              <a:off x="1919" y="1055"/>
              <a:ext cx="220" cy="233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D55816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2325" name="AutoShape 37"/>
            <p:cNvSpPr>
              <a:spLocks noChangeArrowheads="1"/>
            </p:cNvSpPr>
            <p:nvPr/>
          </p:nvSpPr>
          <p:spPr bwMode="auto">
            <a:xfrm>
              <a:off x="622" y="955"/>
              <a:ext cx="297" cy="278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D55816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2326" name="AutoShape 38"/>
            <p:cNvSpPr>
              <a:spLocks noChangeArrowheads="1"/>
            </p:cNvSpPr>
            <p:nvPr/>
          </p:nvSpPr>
          <p:spPr bwMode="auto">
            <a:xfrm>
              <a:off x="2194" y="1559"/>
              <a:ext cx="275" cy="303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D55816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</p:grpSp>
      <p:sp>
        <p:nvSpPr>
          <p:cNvPr id="12327" name="Rectangle 39"/>
          <p:cNvSpPr>
            <a:spLocks noChangeArrowheads="1"/>
          </p:cNvSpPr>
          <p:nvPr/>
        </p:nvSpPr>
        <p:spPr bwMode="white">
          <a:xfrm>
            <a:off x="722314" y="6030913"/>
            <a:ext cx="10299734" cy="3231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pPr algn="ctr"/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굴림" pitchFamily="50" charset="-127"/>
                <a:cs typeface="Calibri" pitchFamily="34" charset="0"/>
              </a:rPr>
              <a:t>※</a:t>
            </a:r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 dirty="0" err="1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손소독</a:t>
            </a:r>
            <a:r>
              <a:rPr lang="en-US" altLang="ko-KR" sz="1500" b="1" dirty="0">
                <a:solidFill>
                  <a:srgbClr val="FF0000"/>
                </a:solidFill>
                <a:latin typeface="바탕"/>
                <a:ea typeface="굴림" pitchFamily="50" charset="-127"/>
                <a:cs typeface="Calibri" pitchFamily="34" charset="0"/>
              </a:rPr>
              <a:t>·</a:t>
            </a:r>
            <a:r>
              <a:rPr lang="ko-KR" altLang="en-US" sz="1500" b="1" dirty="0" err="1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거리두기</a:t>
            </a:r>
            <a:r>
              <a:rPr lang="en-US" altLang="ko-KR" sz="1500" b="1" dirty="0">
                <a:solidFill>
                  <a:srgbClr val="FF0000"/>
                </a:solidFill>
                <a:latin typeface="바탕"/>
                <a:ea typeface="맑은 고딕" pitchFamily="50" charset="-127"/>
              </a:rPr>
              <a:t>·</a:t>
            </a:r>
            <a:r>
              <a:rPr lang="ko-KR" altLang="en-US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마스크 착용 등 </a:t>
            </a:r>
            <a:r>
              <a:rPr lang="ko-KR" altLang="en-US" sz="15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이용자 </a:t>
            </a:r>
            <a:r>
              <a:rPr lang="ko-KR" altLang="en-US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및 종사자 모두 방역예방수칙을 철저히 지키며 프로그램을 진행하였습니다</a:t>
            </a:r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.</a:t>
            </a:r>
          </a:p>
        </p:txBody>
      </p:sp>
      <p:pic>
        <p:nvPicPr>
          <p:cNvPr id="12328" name="Picture 40"/>
          <p:cNvPicPr>
            <a:picLocks noChangeAspect="1" noChangeArrowheads="1"/>
          </p:cNvPicPr>
          <p:nvPr/>
        </p:nvPicPr>
        <p:blipFill>
          <a:blip r:embed="rId12" cstate="print"/>
          <a:srcRect l="18852" r="12700"/>
          <a:stretch>
            <a:fillRect/>
          </a:stretch>
        </p:blipFill>
        <p:spPr bwMode="auto">
          <a:xfrm>
            <a:off x="7905750" y="1403350"/>
            <a:ext cx="3308350" cy="22066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grpSp>
        <p:nvGrpSpPr>
          <p:cNvPr id="12329" name="Group 41"/>
          <p:cNvGrpSpPr>
            <a:grpSpLocks/>
          </p:cNvGrpSpPr>
          <p:nvPr/>
        </p:nvGrpSpPr>
        <p:grpSpPr bwMode="auto">
          <a:xfrm>
            <a:off x="7923213" y="1431925"/>
            <a:ext cx="3282950" cy="4572000"/>
            <a:chOff x="4991" y="902"/>
            <a:chExt cx="2068" cy="2880"/>
          </a:xfrm>
        </p:grpSpPr>
        <p:sp>
          <p:nvSpPr>
            <p:cNvPr id="12330" name="Rectangle 42"/>
            <p:cNvSpPr>
              <a:spLocks noChangeArrowheads="1"/>
            </p:cNvSpPr>
            <p:nvPr/>
          </p:nvSpPr>
          <p:spPr bwMode="auto">
            <a:xfrm>
              <a:off x="4991" y="2272"/>
              <a:ext cx="2068" cy="1510"/>
            </a:xfrm>
            <a:prstGeom prst="rect">
              <a:avLst/>
            </a:prstGeom>
            <a:solidFill>
              <a:srgbClr val="FFFFFF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2331" name="Rectangle 43"/>
            <p:cNvSpPr>
              <a:spLocks noChangeArrowheads="1"/>
            </p:cNvSpPr>
            <p:nvPr/>
          </p:nvSpPr>
          <p:spPr bwMode="white">
            <a:xfrm>
              <a:off x="5025" y="2932"/>
              <a:ext cx="2006" cy="77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pPr algn="ctr"/>
              <a:r>
                <a:rPr lang="ko-KR" altLang="en-US" sz="1500" b="1" dirty="0">
                  <a:solidFill>
                    <a:srgbClr val="808080"/>
                  </a:solidFill>
                  <a:latin typeface="Calibri" pitchFamily="34" charset="0"/>
                  <a:ea typeface="맑은 고딕" pitchFamily="50" charset="-127"/>
                </a:rPr>
                <a:t>함께 차를 마시며 어르신들 간 대화를 통해 친밀한 관계를 </a:t>
              </a:r>
            </a:p>
            <a:p>
              <a:pPr algn="ctr"/>
              <a:r>
                <a:rPr lang="ko-KR" altLang="en-US" sz="1500" b="1" dirty="0">
                  <a:solidFill>
                    <a:srgbClr val="808080"/>
                  </a:solidFill>
                  <a:latin typeface="Calibri" pitchFamily="34" charset="0"/>
                  <a:ea typeface="맑은 고딕" pitchFamily="50" charset="-127"/>
                </a:rPr>
                <a:t>형성할 수 있었으며 다방에 대한 추억을 나누며 기억회상능력을 향상할 수 있었음</a:t>
              </a:r>
              <a:r>
                <a:rPr lang="en-US" altLang="ko-KR" sz="1500" b="1" dirty="0">
                  <a:solidFill>
                    <a:srgbClr val="808080"/>
                  </a:solidFill>
                  <a:latin typeface="Calibri" pitchFamily="34" charset="0"/>
                  <a:ea typeface="굴림" pitchFamily="50" charset="-127"/>
                </a:rPr>
                <a:t>.</a:t>
              </a:r>
            </a:p>
          </p:txBody>
        </p:sp>
        <p:grpSp>
          <p:nvGrpSpPr>
            <p:cNvPr id="12332" name="Group 44"/>
            <p:cNvGrpSpPr>
              <a:grpSpLocks/>
            </p:cNvGrpSpPr>
            <p:nvPr/>
          </p:nvGrpSpPr>
          <p:grpSpPr bwMode="auto">
            <a:xfrm>
              <a:off x="5559" y="2720"/>
              <a:ext cx="943" cy="187"/>
              <a:chOff x="5559" y="2720"/>
              <a:chExt cx="943" cy="187"/>
            </a:xfrm>
          </p:grpSpPr>
          <p:sp>
            <p:nvSpPr>
              <p:cNvPr id="12333" name="Rectangle 45"/>
              <p:cNvSpPr>
                <a:spLocks noChangeArrowheads="1"/>
              </p:cNvSpPr>
              <p:nvPr/>
            </p:nvSpPr>
            <p:spPr bwMode="auto">
              <a:xfrm>
                <a:off x="5559" y="2720"/>
                <a:ext cx="222" cy="187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B27D49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2334" name="Rectangle 46"/>
              <p:cNvSpPr>
                <a:spLocks noChangeArrowheads="1"/>
              </p:cNvSpPr>
              <p:nvPr/>
            </p:nvSpPr>
            <p:spPr bwMode="auto">
              <a:xfrm>
                <a:off x="5740" y="2720"/>
                <a:ext cx="221" cy="187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B27D49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2335" name="Rectangle 47"/>
              <p:cNvSpPr>
                <a:spLocks noChangeArrowheads="1"/>
              </p:cNvSpPr>
              <p:nvPr/>
            </p:nvSpPr>
            <p:spPr bwMode="auto">
              <a:xfrm>
                <a:off x="5920" y="2720"/>
                <a:ext cx="222" cy="187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B27D49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2336" name="Rectangle 48"/>
              <p:cNvSpPr>
                <a:spLocks noChangeArrowheads="1"/>
              </p:cNvSpPr>
              <p:nvPr/>
            </p:nvSpPr>
            <p:spPr bwMode="auto">
              <a:xfrm>
                <a:off x="6101" y="2720"/>
                <a:ext cx="221" cy="187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 dirty="0">
                    <a:solidFill>
                      <a:srgbClr val="B27D49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2340" name="Rectangle 52"/>
              <p:cNvSpPr>
                <a:spLocks noChangeArrowheads="1"/>
              </p:cNvSpPr>
              <p:nvPr/>
            </p:nvSpPr>
            <p:spPr bwMode="auto">
              <a:xfrm>
                <a:off x="6281" y="2720"/>
                <a:ext cx="221" cy="187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A6A6A6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</p:grpSp>
        <p:sp>
          <p:nvSpPr>
            <p:cNvPr id="12341" name="AutoShape 53"/>
            <p:cNvSpPr>
              <a:spLocks noChangeArrowheads="1"/>
            </p:cNvSpPr>
            <p:nvPr/>
          </p:nvSpPr>
          <p:spPr bwMode="auto">
            <a:xfrm>
              <a:off x="5260" y="902"/>
              <a:ext cx="219" cy="233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D55816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2342" name="Rectangle 54"/>
            <p:cNvSpPr>
              <a:spLocks noChangeArrowheads="1"/>
            </p:cNvSpPr>
            <p:nvPr/>
          </p:nvSpPr>
          <p:spPr bwMode="white">
            <a:xfrm>
              <a:off x="5760" y="2117"/>
              <a:ext cx="584" cy="160"/>
            </a:xfrm>
            <a:prstGeom prst="rect">
              <a:avLst/>
            </a:prstGeom>
            <a:solidFill>
              <a:srgbClr val="B27D49"/>
            </a:solidFill>
            <a:ln>
              <a:noFill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pPr algn="ctr"/>
              <a:r>
                <a:rPr lang="en-US" altLang="ko-KR" sz="1100" b="1">
                  <a:solidFill>
                    <a:srgbClr val="FFFFFF"/>
                  </a:solidFill>
                  <a:latin typeface="Calibri" pitchFamily="34" charset="0"/>
                  <a:ea typeface="굴림" pitchFamily="50" charset="-127"/>
                </a:rPr>
                <a:t>2020.08.30</a:t>
              </a:r>
            </a:p>
          </p:txBody>
        </p:sp>
        <p:sp>
          <p:nvSpPr>
            <p:cNvPr id="12343" name="Rectangle 55"/>
            <p:cNvSpPr>
              <a:spLocks noChangeArrowheads="1"/>
            </p:cNvSpPr>
            <p:nvPr/>
          </p:nvSpPr>
          <p:spPr bwMode="white">
            <a:xfrm>
              <a:off x="5638" y="2429"/>
              <a:ext cx="995" cy="2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17" tIns="45708" rIns="91417" bIns="45708">
              <a:spAutoFit/>
            </a:bodyPr>
            <a:lstStyle/>
            <a:p>
              <a:pPr algn="ctr"/>
              <a:r>
                <a:rPr lang="ko-KR" altLang="en-US" b="1" dirty="0" err="1">
                  <a:solidFill>
                    <a:srgbClr val="00B050"/>
                  </a:solidFill>
                  <a:latin typeface="Calibri" pitchFamily="34" charset="0"/>
                  <a:ea typeface="맑은 고딕" pitchFamily="50" charset="-127"/>
                </a:rPr>
                <a:t>해인다방</a:t>
              </a:r>
              <a:endParaRPr lang="ko-KR" altLang="en-US" b="1" dirty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endParaRPr>
            </a:p>
          </p:txBody>
        </p:sp>
        <p:sp>
          <p:nvSpPr>
            <p:cNvPr id="12344" name="AutoShape 56"/>
            <p:cNvSpPr>
              <a:spLocks noChangeArrowheads="1"/>
            </p:cNvSpPr>
            <p:nvPr/>
          </p:nvSpPr>
          <p:spPr bwMode="auto">
            <a:xfrm>
              <a:off x="6629" y="1100"/>
              <a:ext cx="338" cy="394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D55816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12185650" cy="6854825"/>
          </a:xfrm>
          <a:prstGeom prst="rect">
            <a:avLst/>
          </a:prstGeom>
          <a:solidFill>
            <a:srgbClr val="EBE4AD"/>
          </a:solidFill>
          <a:ln w="12613" cmpd="sng">
            <a:solidFill>
              <a:srgbClr val="4F1707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white">
          <a:xfrm>
            <a:off x="523875" y="6435725"/>
            <a:ext cx="1595438" cy="2921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ko-KR" altLang="en-US" sz="1400" b="1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해인데이케어센터</a:t>
            </a: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 cstate="print"/>
          <a:srcRect l="12123" r="12123"/>
          <a:stretch>
            <a:fillRect/>
          </a:stretch>
        </p:blipFill>
        <p:spPr bwMode="auto">
          <a:xfrm>
            <a:off x="912813" y="1344613"/>
            <a:ext cx="3284537" cy="2170112"/>
          </a:xfrm>
          <a:prstGeom prst="rect">
            <a:avLst/>
          </a:prstGeom>
          <a:solidFill>
            <a:srgbClr val="D9D9D9"/>
          </a:solidFill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922338" y="3524250"/>
            <a:ext cx="3284537" cy="2397125"/>
          </a:xfrm>
          <a:prstGeom prst="rect">
            <a:avLst/>
          </a:prstGeom>
          <a:solidFill>
            <a:srgbClr val="FFFFFF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white">
          <a:xfrm>
            <a:off x="1100138" y="4530725"/>
            <a:ext cx="2927350" cy="1227138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어르신들이 신나는 음악과 조명등에 맞추어 춤을 추며 어르신들의 신체적 스트레스와 긴장을 완화시키고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어르신들 간의 친밀도를 향상할 수 있었음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.</a:t>
            </a:r>
          </a:p>
        </p:txBody>
      </p:sp>
      <p:grpSp>
        <p:nvGrpSpPr>
          <p:cNvPr id="13321" name="Group 9"/>
          <p:cNvGrpSpPr>
            <a:grpSpLocks/>
          </p:cNvGrpSpPr>
          <p:nvPr/>
        </p:nvGrpSpPr>
        <p:grpSpPr bwMode="auto">
          <a:xfrm>
            <a:off x="1816100" y="4241800"/>
            <a:ext cx="1497013" cy="300038"/>
            <a:chOff x="1144" y="2672"/>
            <a:chExt cx="943" cy="189"/>
          </a:xfrm>
        </p:grpSpPr>
        <p:sp>
          <p:nvSpPr>
            <p:cNvPr id="13322" name="Rectangle 10"/>
            <p:cNvSpPr>
              <a:spLocks noChangeArrowheads="1"/>
            </p:cNvSpPr>
            <p:nvPr/>
          </p:nvSpPr>
          <p:spPr bwMode="auto">
            <a:xfrm>
              <a:off x="1144" y="2672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3323" name="Rectangle 11"/>
            <p:cNvSpPr>
              <a:spLocks noChangeArrowheads="1"/>
            </p:cNvSpPr>
            <p:nvPr/>
          </p:nvSpPr>
          <p:spPr bwMode="auto">
            <a:xfrm>
              <a:off x="1324" y="2672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3324" name="Rectangle 12"/>
            <p:cNvSpPr>
              <a:spLocks noChangeArrowheads="1"/>
            </p:cNvSpPr>
            <p:nvPr/>
          </p:nvSpPr>
          <p:spPr bwMode="auto">
            <a:xfrm>
              <a:off x="1505" y="2672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3325" name="Rectangle 13"/>
            <p:cNvSpPr>
              <a:spLocks noChangeArrowheads="1"/>
            </p:cNvSpPr>
            <p:nvPr/>
          </p:nvSpPr>
          <p:spPr bwMode="auto">
            <a:xfrm>
              <a:off x="1685" y="2672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FBFBF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3326" name="Rectangle 14"/>
            <p:cNvSpPr>
              <a:spLocks noChangeArrowheads="1"/>
            </p:cNvSpPr>
            <p:nvPr/>
          </p:nvSpPr>
          <p:spPr bwMode="auto">
            <a:xfrm>
              <a:off x="1865" y="2672"/>
              <a:ext cx="222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FBFBF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</p:grpSp>
      <p:sp>
        <p:nvSpPr>
          <p:cNvPr id="13327" name="Rectangle 15"/>
          <p:cNvSpPr>
            <a:spLocks noChangeArrowheads="1"/>
          </p:cNvSpPr>
          <p:nvPr/>
        </p:nvSpPr>
        <p:spPr bwMode="white">
          <a:xfrm>
            <a:off x="10448925" y="6467475"/>
            <a:ext cx="10858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100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Page Number </a:t>
            </a:r>
            <a:r>
              <a:rPr lang="en-US" altLang="ko-KR" sz="1400" b="1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11</a:t>
            </a:r>
          </a:p>
        </p:txBody>
      </p:sp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7967663" y="3521075"/>
            <a:ext cx="3282950" cy="2397125"/>
          </a:xfrm>
          <a:prstGeom prst="rect">
            <a:avLst/>
          </a:prstGeom>
          <a:solidFill>
            <a:srgbClr val="FFFFFF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white">
          <a:xfrm>
            <a:off x="8078788" y="4578350"/>
            <a:ext cx="3051175" cy="998538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주문표를 보고 해인어르신들이 원하는 음료를 주문 후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다과와 함께 드시며 어르신들 간 관계를 형성하고 유지할 수 있었음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.</a:t>
            </a: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8869363" y="4232275"/>
            <a:ext cx="352425" cy="29686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lIns="91417" tIns="45708" rIns="91417" bIns="45708">
            <a:spAutoFit/>
          </a:bodyPr>
          <a:lstStyle/>
          <a:p>
            <a:r>
              <a:rPr lang="en-US" altLang="ko-KR" sz="1400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</a:t>
            </a:r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9156700" y="4232275"/>
            <a:ext cx="350838" cy="29686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lIns="91417" tIns="45708" rIns="91417" bIns="45708">
            <a:spAutoFit/>
          </a:bodyPr>
          <a:lstStyle/>
          <a:p>
            <a:r>
              <a:rPr lang="en-US" altLang="ko-KR" sz="1400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</a:t>
            </a: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9442450" y="4232275"/>
            <a:ext cx="352425" cy="29686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lIns="91417" tIns="45708" rIns="91417" bIns="45708">
            <a:spAutoFit/>
          </a:bodyPr>
          <a:lstStyle/>
          <a:p>
            <a:r>
              <a:rPr lang="en-US" altLang="ko-KR" sz="1400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</a:t>
            </a:r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9729788" y="4232275"/>
            <a:ext cx="350837" cy="29686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lIns="91417" tIns="45708" rIns="91417" bIns="45708">
            <a:spAutoFit/>
          </a:bodyPr>
          <a:lstStyle/>
          <a:p>
            <a:r>
              <a:rPr lang="en-US" altLang="ko-KR" sz="1400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</a:t>
            </a:r>
          </a:p>
        </p:txBody>
      </p:sp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10015538" y="4232275"/>
            <a:ext cx="350837" cy="29686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lIns="91417" tIns="45708" rIns="91417" bIns="45708">
            <a:spAutoFit/>
          </a:bodyPr>
          <a:lstStyle/>
          <a:p>
            <a:r>
              <a:rPr lang="en-US" altLang="ko-KR" sz="1400">
                <a:solidFill>
                  <a:srgbClr val="A6A6A6"/>
                </a:solidFill>
                <a:latin typeface="Calibri" pitchFamily="34" charset="0"/>
                <a:ea typeface="굴림" pitchFamily="50" charset="-127"/>
              </a:rPr>
              <a:t></a:t>
            </a:r>
          </a:p>
        </p:txBody>
      </p:sp>
      <p:pic>
        <p:nvPicPr>
          <p:cNvPr id="13338" name="Picture 26"/>
          <p:cNvPicPr>
            <a:picLocks noChangeAspect="1" noChangeArrowheads="1"/>
          </p:cNvPicPr>
          <p:nvPr/>
        </p:nvPicPr>
        <p:blipFill>
          <a:blip r:embed="rId3"/>
          <a:srcRect l="11394" t="5756" b="5756"/>
          <a:stretch>
            <a:fillRect/>
          </a:stretch>
        </p:blipFill>
        <p:spPr bwMode="auto">
          <a:xfrm>
            <a:off x="901700" y="1344613"/>
            <a:ext cx="3295650" cy="2170112"/>
          </a:xfrm>
          <a:prstGeom prst="rect">
            <a:avLst/>
          </a:prstGeom>
          <a:solidFill>
            <a:srgbClr val="D9D9D9"/>
          </a:solidFill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3339" name="Rectangle 27"/>
          <p:cNvSpPr>
            <a:spLocks noChangeArrowheads="1"/>
          </p:cNvSpPr>
          <p:nvPr/>
        </p:nvSpPr>
        <p:spPr bwMode="white">
          <a:xfrm>
            <a:off x="2143125" y="3278188"/>
            <a:ext cx="841375" cy="242887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r>
              <a:rPr lang="en-US" altLang="ko-KR" sz="1000">
                <a:solidFill>
                  <a:srgbClr val="FFFFFF"/>
                </a:solidFill>
                <a:latin typeface="Calibri" pitchFamily="34" charset="0"/>
                <a:ea typeface="굴림" pitchFamily="50" charset="-127"/>
              </a:rPr>
              <a:t>2020.07.12</a:t>
            </a: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white">
          <a:xfrm>
            <a:off x="1806545" y="3784602"/>
            <a:ext cx="1723502" cy="4616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ko-KR" altLang="en-US" b="1" dirty="0" err="1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해인춤마당</a:t>
            </a:r>
            <a:endParaRPr lang="ko-KR" altLang="en-US" b="1" dirty="0">
              <a:solidFill>
                <a:srgbClr val="00B050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13341" name="Rectangle 29"/>
          <p:cNvSpPr>
            <a:spLocks noChangeArrowheads="1"/>
          </p:cNvSpPr>
          <p:nvPr/>
        </p:nvSpPr>
        <p:spPr bwMode="white">
          <a:xfrm>
            <a:off x="2120900" y="3287713"/>
            <a:ext cx="898525" cy="260350"/>
          </a:xfrm>
          <a:prstGeom prst="rect">
            <a:avLst/>
          </a:prstGeom>
          <a:solidFill>
            <a:srgbClr val="B27D49"/>
          </a:solidFill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en-US" altLang="ko-KR" sz="1100" b="1">
                <a:solidFill>
                  <a:srgbClr val="FFFFFF"/>
                </a:solidFill>
                <a:latin typeface="Calibri" pitchFamily="34" charset="0"/>
                <a:ea typeface="굴림" pitchFamily="50" charset="-127"/>
              </a:rPr>
              <a:t>2020.09.06</a:t>
            </a:r>
          </a:p>
        </p:txBody>
      </p:sp>
      <p:sp>
        <p:nvSpPr>
          <p:cNvPr id="13342" name="Rectangle 30"/>
          <p:cNvSpPr>
            <a:spLocks noChangeArrowheads="1"/>
          </p:cNvSpPr>
          <p:nvPr/>
        </p:nvSpPr>
        <p:spPr bwMode="white">
          <a:xfrm>
            <a:off x="8950345" y="3784602"/>
            <a:ext cx="1639920" cy="4616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pPr algn="ctr"/>
            <a:r>
              <a:rPr lang="ko-KR" altLang="en-US" b="1" dirty="0" err="1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해인다방</a:t>
            </a:r>
            <a:endParaRPr lang="ko-KR" altLang="en-US" b="1" dirty="0">
              <a:solidFill>
                <a:srgbClr val="00B050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13343" name="AutoShape 31"/>
          <p:cNvSpPr>
            <a:spLocks noChangeArrowheads="1"/>
          </p:cNvSpPr>
          <p:nvPr/>
        </p:nvSpPr>
        <p:spPr bwMode="auto">
          <a:xfrm>
            <a:off x="2139950" y="1784350"/>
            <a:ext cx="250825" cy="220663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44" name="AutoShape 32"/>
          <p:cNvSpPr>
            <a:spLocks noChangeArrowheads="1"/>
          </p:cNvSpPr>
          <p:nvPr/>
        </p:nvSpPr>
        <p:spPr bwMode="auto">
          <a:xfrm>
            <a:off x="2790825" y="1892300"/>
            <a:ext cx="250825" cy="220663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48" name="AutoShape 36"/>
          <p:cNvSpPr>
            <a:spLocks noChangeArrowheads="1"/>
          </p:cNvSpPr>
          <p:nvPr/>
        </p:nvSpPr>
        <p:spPr bwMode="auto">
          <a:xfrm>
            <a:off x="1122363" y="2435225"/>
            <a:ext cx="250825" cy="220663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49" name="AutoShape 37"/>
          <p:cNvSpPr>
            <a:spLocks noChangeArrowheads="1"/>
          </p:cNvSpPr>
          <p:nvPr/>
        </p:nvSpPr>
        <p:spPr bwMode="auto">
          <a:xfrm>
            <a:off x="2976563" y="2530475"/>
            <a:ext cx="347662" cy="3079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50" name="AutoShape 38"/>
          <p:cNvSpPr>
            <a:spLocks noChangeArrowheads="1"/>
          </p:cNvSpPr>
          <p:nvPr/>
        </p:nvSpPr>
        <p:spPr bwMode="auto">
          <a:xfrm>
            <a:off x="9715500" y="1349375"/>
            <a:ext cx="347663" cy="3079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51" name="Rectangle 39"/>
          <p:cNvSpPr>
            <a:spLocks noChangeArrowheads="1"/>
          </p:cNvSpPr>
          <p:nvPr/>
        </p:nvSpPr>
        <p:spPr bwMode="white">
          <a:xfrm>
            <a:off x="163471" y="141264"/>
            <a:ext cx="3390900" cy="6159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en-US" altLang="ko-KR" sz="3500" b="1" dirty="0">
                <a:solidFill>
                  <a:srgbClr val="595959"/>
                </a:solidFill>
                <a:latin typeface="Calibri" pitchFamily="34" charset="0"/>
                <a:ea typeface="굴림" pitchFamily="50" charset="-127"/>
              </a:rPr>
              <a:t>4. </a:t>
            </a:r>
            <a:r>
              <a:rPr lang="ko-KR" altLang="en-US" sz="3500" b="1" dirty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프로그램 내용</a:t>
            </a:r>
          </a:p>
        </p:txBody>
      </p:sp>
      <p:sp>
        <p:nvSpPr>
          <p:cNvPr id="13352" name="Rectangle 40"/>
          <p:cNvSpPr>
            <a:spLocks noChangeArrowheads="1"/>
          </p:cNvSpPr>
          <p:nvPr/>
        </p:nvSpPr>
        <p:spPr bwMode="white">
          <a:xfrm>
            <a:off x="377785" y="712768"/>
            <a:ext cx="3643337" cy="4462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pPr algn="ctr"/>
            <a:r>
              <a:rPr lang="en-US" altLang="ko-KR" sz="2300" b="1" dirty="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(1)</a:t>
            </a:r>
            <a:r>
              <a:rPr lang="en-US" altLang="ko-KR" sz="23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23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사회적응훈련 프로그램</a:t>
            </a:r>
          </a:p>
        </p:txBody>
      </p:sp>
      <p:pic>
        <p:nvPicPr>
          <p:cNvPr id="13353" name="Picture 41"/>
          <p:cNvPicPr>
            <a:picLocks noChangeAspect="1" noChangeArrowheads="1"/>
          </p:cNvPicPr>
          <p:nvPr/>
        </p:nvPicPr>
        <p:blipFill>
          <a:blip r:embed="rId4" cstate="print"/>
          <a:srcRect l="7990" t="16170" r="10754"/>
          <a:stretch>
            <a:fillRect/>
          </a:stretch>
        </p:blipFill>
        <p:spPr bwMode="auto">
          <a:xfrm>
            <a:off x="4192588" y="1331913"/>
            <a:ext cx="3457575" cy="220345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3354" name="AutoShape 42"/>
          <p:cNvSpPr>
            <a:spLocks noChangeArrowheads="1"/>
          </p:cNvSpPr>
          <p:nvPr/>
        </p:nvSpPr>
        <p:spPr bwMode="auto">
          <a:xfrm>
            <a:off x="4402138" y="2027238"/>
            <a:ext cx="355600" cy="27463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55" name="AutoShape 43"/>
          <p:cNvSpPr>
            <a:spLocks noChangeArrowheads="1"/>
          </p:cNvSpPr>
          <p:nvPr/>
        </p:nvSpPr>
        <p:spPr bwMode="auto">
          <a:xfrm>
            <a:off x="7067550" y="2308225"/>
            <a:ext cx="414338" cy="4603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56" name="AutoShape 44"/>
          <p:cNvSpPr>
            <a:spLocks noChangeArrowheads="1"/>
          </p:cNvSpPr>
          <p:nvPr/>
        </p:nvSpPr>
        <p:spPr bwMode="auto">
          <a:xfrm>
            <a:off x="7267575" y="1917700"/>
            <a:ext cx="212725" cy="2222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57" name="AutoShape 45"/>
          <p:cNvSpPr>
            <a:spLocks noChangeArrowheads="1"/>
          </p:cNvSpPr>
          <p:nvPr/>
        </p:nvSpPr>
        <p:spPr bwMode="auto">
          <a:xfrm>
            <a:off x="6586538" y="1670050"/>
            <a:ext cx="212725" cy="2222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58" name="AutoShape 46"/>
          <p:cNvSpPr>
            <a:spLocks noChangeArrowheads="1"/>
          </p:cNvSpPr>
          <p:nvPr/>
        </p:nvSpPr>
        <p:spPr bwMode="auto">
          <a:xfrm>
            <a:off x="5572125" y="1627188"/>
            <a:ext cx="212725" cy="22383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3359" name="Picture 47"/>
          <p:cNvPicPr>
            <a:picLocks noChangeAspect="1" noChangeArrowheads="1"/>
          </p:cNvPicPr>
          <p:nvPr/>
        </p:nvPicPr>
        <p:blipFill>
          <a:blip r:embed="rId5" cstate="print"/>
          <a:srcRect r="34474"/>
          <a:stretch>
            <a:fillRect/>
          </a:stretch>
        </p:blipFill>
        <p:spPr bwMode="auto">
          <a:xfrm>
            <a:off x="4203700" y="3511550"/>
            <a:ext cx="3473450" cy="241776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3360" name="AutoShape 48"/>
          <p:cNvSpPr>
            <a:spLocks noChangeArrowheads="1"/>
          </p:cNvSpPr>
          <p:nvPr/>
        </p:nvSpPr>
        <p:spPr bwMode="auto">
          <a:xfrm>
            <a:off x="5648325" y="3738563"/>
            <a:ext cx="314325" cy="3238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64" name="AutoShape 52"/>
          <p:cNvSpPr>
            <a:spLocks noChangeArrowheads="1"/>
          </p:cNvSpPr>
          <p:nvPr/>
        </p:nvSpPr>
        <p:spPr bwMode="auto">
          <a:xfrm>
            <a:off x="6762750" y="4029075"/>
            <a:ext cx="357188" cy="35083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65" name="AutoShape 53"/>
          <p:cNvSpPr>
            <a:spLocks noChangeArrowheads="1"/>
          </p:cNvSpPr>
          <p:nvPr/>
        </p:nvSpPr>
        <p:spPr bwMode="auto">
          <a:xfrm>
            <a:off x="4746625" y="3924300"/>
            <a:ext cx="260350" cy="27463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66" name="AutoShape 54"/>
          <p:cNvSpPr>
            <a:spLocks noChangeArrowheads="1"/>
          </p:cNvSpPr>
          <p:nvPr/>
        </p:nvSpPr>
        <p:spPr bwMode="auto">
          <a:xfrm>
            <a:off x="4152900" y="4181475"/>
            <a:ext cx="403225" cy="474663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67" name="AutoShape 55"/>
          <p:cNvSpPr>
            <a:spLocks noChangeArrowheads="1"/>
          </p:cNvSpPr>
          <p:nvPr/>
        </p:nvSpPr>
        <p:spPr bwMode="auto">
          <a:xfrm>
            <a:off x="5799138" y="4919663"/>
            <a:ext cx="469900" cy="4222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68" name="AutoShape 56"/>
          <p:cNvSpPr>
            <a:spLocks noChangeArrowheads="1"/>
          </p:cNvSpPr>
          <p:nvPr/>
        </p:nvSpPr>
        <p:spPr bwMode="auto">
          <a:xfrm>
            <a:off x="6311900" y="3949700"/>
            <a:ext cx="196850" cy="2254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3369" name="Picture 57"/>
          <p:cNvPicPr>
            <a:picLocks noChangeAspect="1" noChangeArrowheads="1"/>
          </p:cNvPicPr>
          <p:nvPr/>
        </p:nvPicPr>
        <p:blipFill>
          <a:blip r:embed="rId6" cstate="print"/>
          <a:srcRect l="34499" t="11555" r="11980"/>
          <a:stretch>
            <a:fillRect/>
          </a:stretch>
        </p:blipFill>
        <p:spPr bwMode="auto">
          <a:xfrm>
            <a:off x="7964488" y="1335088"/>
            <a:ext cx="1704975" cy="218281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3370" name="Picture 58"/>
          <p:cNvPicPr>
            <a:picLocks noChangeAspect="1" noChangeArrowheads="1"/>
          </p:cNvPicPr>
          <p:nvPr/>
        </p:nvPicPr>
        <p:blipFill>
          <a:blip r:embed="rId7" cstate="print"/>
          <a:srcRect l="27937" r="11739"/>
          <a:stretch>
            <a:fillRect/>
          </a:stretch>
        </p:blipFill>
        <p:spPr bwMode="auto">
          <a:xfrm rot="5400000">
            <a:off x="9353550" y="1662113"/>
            <a:ext cx="2193925" cy="156527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3371" name="Rectangle 59"/>
          <p:cNvSpPr>
            <a:spLocks noChangeArrowheads="1"/>
          </p:cNvSpPr>
          <p:nvPr/>
        </p:nvSpPr>
        <p:spPr bwMode="white">
          <a:xfrm>
            <a:off x="9188450" y="3294063"/>
            <a:ext cx="889000" cy="254000"/>
          </a:xfrm>
          <a:prstGeom prst="rect">
            <a:avLst/>
          </a:prstGeom>
          <a:solidFill>
            <a:srgbClr val="B27D49"/>
          </a:solidFill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en-US" altLang="ko-KR" sz="1100" b="1">
                <a:solidFill>
                  <a:srgbClr val="FFFFFF"/>
                </a:solidFill>
                <a:latin typeface="Calibri" pitchFamily="34" charset="0"/>
                <a:ea typeface="굴림" pitchFamily="50" charset="-127"/>
              </a:rPr>
              <a:t>2020.09.13</a:t>
            </a:r>
          </a:p>
        </p:txBody>
      </p:sp>
      <p:sp>
        <p:nvSpPr>
          <p:cNvPr id="13372" name="AutoShape 60"/>
          <p:cNvSpPr>
            <a:spLocks noChangeArrowheads="1"/>
          </p:cNvSpPr>
          <p:nvPr/>
        </p:nvSpPr>
        <p:spPr bwMode="auto">
          <a:xfrm>
            <a:off x="9926638" y="1389063"/>
            <a:ext cx="617537" cy="6921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73" name="AutoShape 61"/>
          <p:cNvSpPr>
            <a:spLocks noChangeArrowheads="1"/>
          </p:cNvSpPr>
          <p:nvPr/>
        </p:nvSpPr>
        <p:spPr bwMode="auto">
          <a:xfrm>
            <a:off x="8348663" y="1393825"/>
            <a:ext cx="522287" cy="68738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3374" name="Rectangle 62"/>
          <p:cNvSpPr>
            <a:spLocks noChangeArrowheads="1"/>
          </p:cNvSpPr>
          <p:nvPr/>
        </p:nvSpPr>
        <p:spPr bwMode="white">
          <a:xfrm>
            <a:off x="722314" y="6030913"/>
            <a:ext cx="10013981" cy="3231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pPr algn="ctr"/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굴림" pitchFamily="50" charset="-127"/>
                <a:cs typeface="Calibri" pitchFamily="34" charset="0"/>
              </a:rPr>
              <a:t>※</a:t>
            </a:r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 dirty="0" err="1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손소독</a:t>
            </a:r>
            <a:r>
              <a:rPr lang="en-US" altLang="ko-KR" sz="1500" b="1" dirty="0">
                <a:solidFill>
                  <a:srgbClr val="FF0000"/>
                </a:solidFill>
                <a:latin typeface="바탕"/>
                <a:ea typeface="굴림" pitchFamily="50" charset="-127"/>
                <a:cs typeface="Calibri" pitchFamily="34" charset="0"/>
              </a:rPr>
              <a:t>·</a:t>
            </a:r>
            <a:r>
              <a:rPr lang="ko-KR" altLang="en-US" sz="1500" b="1" dirty="0" err="1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거리두기</a:t>
            </a:r>
            <a:r>
              <a:rPr lang="en-US" altLang="ko-KR" sz="1500" b="1" dirty="0">
                <a:solidFill>
                  <a:srgbClr val="FF0000"/>
                </a:solidFill>
                <a:latin typeface="바탕"/>
                <a:ea typeface="맑은 고딕" pitchFamily="50" charset="-127"/>
              </a:rPr>
              <a:t>·</a:t>
            </a:r>
            <a:r>
              <a:rPr lang="ko-KR" altLang="en-US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마스크 착용 등 </a:t>
            </a:r>
            <a:r>
              <a:rPr lang="ko-KR" altLang="en-US" sz="15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이용자 </a:t>
            </a:r>
            <a:r>
              <a:rPr lang="ko-KR" altLang="en-US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및 종사자 모두 방역예방수칙을 철저히 지키며 프로그램을 진행하였습니다</a:t>
            </a:r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-11113" y="-11113"/>
            <a:ext cx="12185651" cy="6853238"/>
          </a:xfrm>
          <a:prstGeom prst="rect">
            <a:avLst/>
          </a:prstGeom>
          <a:solidFill>
            <a:srgbClr val="EBE4AD"/>
          </a:solidFill>
          <a:ln w="12613" cmpd="sng">
            <a:solidFill>
              <a:srgbClr val="4F1707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white">
          <a:xfrm>
            <a:off x="523875" y="6435725"/>
            <a:ext cx="1595438" cy="2921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ko-KR" altLang="en-US" sz="1400" b="1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해인데이케어센터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8575" y="3571875"/>
            <a:ext cx="3082925" cy="2397125"/>
          </a:xfrm>
          <a:prstGeom prst="rect">
            <a:avLst/>
          </a:prstGeom>
          <a:solidFill>
            <a:srgbClr val="FFFFFF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white">
          <a:xfrm>
            <a:off x="84138" y="4664075"/>
            <a:ext cx="2970212" cy="998538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지남력훈련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시지각능력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사고능력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계산능력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주의집중력 활동지를 작성하며 어르신들의 인지기능 유지 및 향상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white">
          <a:xfrm>
            <a:off x="1012825" y="3843338"/>
            <a:ext cx="1095375" cy="3619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ko-KR" altLang="en-US" sz="1800" b="1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인지활동</a:t>
            </a:r>
          </a:p>
        </p:txBody>
      </p:sp>
      <p:grpSp>
        <p:nvGrpSpPr>
          <p:cNvPr id="14345" name="Group 9"/>
          <p:cNvGrpSpPr>
            <a:grpSpLocks/>
          </p:cNvGrpSpPr>
          <p:nvPr/>
        </p:nvGrpSpPr>
        <p:grpSpPr bwMode="auto">
          <a:xfrm>
            <a:off x="806450" y="4289425"/>
            <a:ext cx="1497013" cy="300038"/>
            <a:chOff x="508" y="2702"/>
            <a:chExt cx="943" cy="189"/>
          </a:xfrm>
        </p:grpSpPr>
        <p:sp>
          <p:nvSpPr>
            <p:cNvPr id="14346" name="Rectangle 10"/>
            <p:cNvSpPr>
              <a:spLocks noChangeArrowheads="1"/>
            </p:cNvSpPr>
            <p:nvPr/>
          </p:nvSpPr>
          <p:spPr bwMode="auto">
            <a:xfrm>
              <a:off x="508" y="2702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4347" name="Rectangle 11"/>
            <p:cNvSpPr>
              <a:spLocks noChangeArrowheads="1"/>
            </p:cNvSpPr>
            <p:nvPr/>
          </p:nvSpPr>
          <p:spPr bwMode="auto">
            <a:xfrm>
              <a:off x="688" y="2702"/>
              <a:ext cx="222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4348" name="Rectangle 12"/>
            <p:cNvSpPr>
              <a:spLocks noChangeArrowheads="1"/>
            </p:cNvSpPr>
            <p:nvPr/>
          </p:nvSpPr>
          <p:spPr bwMode="auto">
            <a:xfrm>
              <a:off x="869" y="2702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4349" name="Rectangle 13"/>
            <p:cNvSpPr>
              <a:spLocks noChangeArrowheads="1"/>
            </p:cNvSpPr>
            <p:nvPr/>
          </p:nvSpPr>
          <p:spPr bwMode="auto">
            <a:xfrm>
              <a:off x="1049" y="2702"/>
              <a:ext cx="222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FBFBF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4350" name="Rectangle 14"/>
            <p:cNvSpPr>
              <a:spLocks noChangeArrowheads="1"/>
            </p:cNvSpPr>
            <p:nvPr/>
          </p:nvSpPr>
          <p:spPr bwMode="auto">
            <a:xfrm>
              <a:off x="1230" y="2702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FBFBF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</p:grpSp>
      <p:sp>
        <p:nvSpPr>
          <p:cNvPr id="14351" name="Rectangle 15"/>
          <p:cNvSpPr>
            <a:spLocks noChangeArrowheads="1"/>
          </p:cNvSpPr>
          <p:nvPr/>
        </p:nvSpPr>
        <p:spPr bwMode="white">
          <a:xfrm>
            <a:off x="0" y="69826"/>
            <a:ext cx="3390900" cy="6159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en-US" altLang="ko-KR" sz="3500" b="1" dirty="0">
                <a:solidFill>
                  <a:srgbClr val="595959"/>
                </a:solidFill>
                <a:latin typeface="Calibri" pitchFamily="34" charset="0"/>
                <a:ea typeface="굴림" pitchFamily="50" charset="-127"/>
              </a:rPr>
              <a:t>4. </a:t>
            </a:r>
            <a:r>
              <a:rPr lang="ko-KR" altLang="en-US" sz="3500" b="1" dirty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프로그램 내용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6130925" y="3575050"/>
            <a:ext cx="3082925" cy="2397125"/>
          </a:xfrm>
          <a:prstGeom prst="rect">
            <a:avLst/>
          </a:prstGeom>
          <a:solidFill>
            <a:srgbClr val="FFFFFF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white">
          <a:xfrm>
            <a:off x="6130925" y="4591050"/>
            <a:ext cx="3019425" cy="12334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족욕</a:t>
            </a:r>
            <a:r>
              <a:rPr lang="en-US" altLang="ko-KR" sz="1500" b="1">
                <a:solidFill>
                  <a:srgbClr val="808080"/>
                </a:solidFill>
                <a:latin typeface="바탕"/>
                <a:ea typeface="굴림" pitchFamily="50" charset="-127"/>
              </a:rPr>
              <a:t>·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발마사지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손찜질</a:t>
            </a:r>
            <a:r>
              <a:rPr lang="en-US" altLang="ko-KR" sz="1500" b="1">
                <a:solidFill>
                  <a:srgbClr val="808080"/>
                </a:solidFill>
                <a:latin typeface="바탕"/>
                <a:ea typeface="굴림" pitchFamily="50" charset="-127"/>
              </a:rPr>
              <a:t>·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손마사지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마스크팩 붙이기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얼굴마사지 활동을 통해 어르신들의 </a:t>
            </a:r>
          </a:p>
          <a:p>
            <a:pPr algn="ctr"/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심신안정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혈액순환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신체적</a:t>
            </a:r>
            <a:r>
              <a:rPr lang="en-US" altLang="ko-KR" sz="1500" b="1">
                <a:solidFill>
                  <a:srgbClr val="808080"/>
                </a:solidFill>
                <a:latin typeface="바탕"/>
                <a:ea typeface="굴림" pitchFamily="50" charset="-127"/>
              </a:rPr>
              <a:t>·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심리적 안정감 형성</a:t>
            </a:r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white">
          <a:xfrm>
            <a:off x="10448925" y="6467475"/>
            <a:ext cx="10858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100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Page Number </a:t>
            </a:r>
            <a:r>
              <a:rPr lang="en-US" altLang="ko-KR" sz="1400" b="1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12</a:t>
            </a:r>
          </a:p>
        </p:txBody>
      </p:sp>
      <p:sp>
        <p:nvSpPr>
          <p:cNvPr id="14358" name="Rectangle 22"/>
          <p:cNvSpPr>
            <a:spLocks noChangeArrowheads="1"/>
          </p:cNvSpPr>
          <p:nvPr/>
        </p:nvSpPr>
        <p:spPr bwMode="white">
          <a:xfrm>
            <a:off x="234909" y="641330"/>
            <a:ext cx="3571900" cy="4462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pPr algn="ctr"/>
            <a:r>
              <a:rPr lang="en-US" altLang="ko-KR" sz="2300" b="1" dirty="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(2)</a:t>
            </a:r>
            <a:r>
              <a:rPr lang="en-US" altLang="ko-KR" sz="23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23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그 외 다양한 프로그램</a:t>
            </a:r>
          </a:p>
        </p:txBody>
      </p:sp>
      <p:pic>
        <p:nvPicPr>
          <p:cNvPr id="14359" name="Picture 23"/>
          <p:cNvPicPr>
            <a:picLocks noChangeAspect="1" noChangeArrowheads="1"/>
          </p:cNvPicPr>
          <p:nvPr/>
        </p:nvPicPr>
        <p:blipFill>
          <a:blip r:embed="rId2" cstate="print"/>
          <a:srcRect l="16330" t="40419" r="21040"/>
          <a:stretch>
            <a:fillRect/>
          </a:stretch>
        </p:blipFill>
        <p:spPr bwMode="auto">
          <a:xfrm>
            <a:off x="36513" y="1381125"/>
            <a:ext cx="3090862" cy="222726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4360" name="AutoShape 24"/>
          <p:cNvSpPr>
            <a:spLocks noChangeArrowheads="1"/>
          </p:cNvSpPr>
          <p:nvPr/>
        </p:nvSpPr>
        <p:spPr bwMode="auto">
          <a:xfrm>
            <a:off x="2547938" y="2740025"/>
            <a:ext cx="347662" cy="3175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61" name="AutoShape 25"/>
          <p:cNvSpPr>
            <a:spLocks noChangeArrowheads="1"/>
          </p:cNvSpPr>
          <p:nvPr/>
        </p:nvSpPr>
        <p:spPr bwMode="auto">
          <a:xfrm>
            <a:off x="1962150" y="1357313"/>
            <a:ext cx="330200" cy="32543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62" name="AutoShape 26"/>
          <p:cNvSpPr>
            <a:spLocks noChangeArrowheads="1"/>
          </p:cNvSpPr>
          <p:nvPr/>
        </p:nvSpPr>
        <p:spPr bwMode="auto">
          <a:xfrm>
            <a:off x="1243013" y="1490663"/>
            <a:ext cx="328612" cy="32543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63" name="AutoShape 27"/>
          <p:cNvSpPr>
            <a:spLocks noChangeArrowheads="1"/>
          </p:cNvSpPr>
          <p:nvPr/>
        </p:nvSpPr>
        <p:spPr bwMode="auto">
          <a:xfrm>
            <a:off x="400050" y="1674813"/>
            <a:ext cx="227013" cy="2730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64" name="AutoShape 28"/>
          <p:cNvSpPr>
            <a:spLocks noChangeArrowheads="1"/>
          </p:cNvSpPr>
          <p:nvPr/>
        </p:nvSpPr>
        <p:spPr bwMode="auto">
          <a:xfrm>
            <a:off x="498475" y="2417763"/>
            <a:ext cx="454025" cy="4413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4365" name="Picture 29"/>
          <p:cNvPicPr>
            <a:picLocks noChangeAspect="1" noChangeArrowheads="1"/>
          </p:cNvPicPr>
          <p:nvPr/>
        </p:nvPicPr>
        <p:blipFill>
          <a:blip r:embed="rId3" cstate="print"/>
          <a:srcRect l="11235" t="49968" r="26015"/>
          <a:stretch>
            <a:fillRect/>
          </a:stretch>
        </p:blipFill>
        <p:spPr bwMode="auto">
          <a:xfrm>
            <a:off x="3092450" y="1384300"/>
            <a:ext cx="3000375" cy="22828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4366" name="AutoShape 30"/>
          <p:cNvSpPr>
            <a:spLocks noChangeArrowheads="1"/>
          </p:cNvSpPr>
          <p:nvPr/>
        </p:nvSpPr>
        <p:spPr bwMode="auto">
          <a:xfrm>
            <a:off x="2593975" y="2090738"/>
            <a:ext cx="347663" cy="3175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67" name="AutoShape 31"/>
          <p:cNvSpPr>
            <a:spLocks noChangeArrowheads="1"/>
          </p:cNvSpPr>
          <p:nvPr/>
        </p:nvSpPr>
        <p:spPr bwMode="auto">
          <a:xfrm>
            <a:off x="4832350" y="2397125"/>
            <a:ext cx="492125" cy="4953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68" name="AutoShape 32"/>
          <p:cNvSpPr>
            <a:spLocks noChangeArrowheads="1"/>
          </p:cNvSpPr>
          <p:nvPr/>
        </p:nvSpPr>
        <p:spPr bwMode="auto">
          <a:xfrm>
            <a:off x="4164013" y="1844675"/>
            <a:ext cx="158750" cy="1905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72" name="AutoShape 36"/>
          <p:cNvSpPr>
            <a:spLocks noChangeArrowheads="1"/>
          </p:cNvSpPr>
          <p:nvPr/>
        </p:nvSpPr>
        <p:spPr bwMode="auto">
          <a:xfrm>
            <a:off x="4402138" y="1482725"/>
            <a:ext cx="260350" cy="2317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73" name="AutoShape 37"/>
          <p:cNvSpPr>
            <a:spLocks noChangeArrowheads="1"/>
          </p:cNvSpPr>
          <p:nvPr/>
        </p:nvSpPr>
        <p:spPr bwMode="auto">
          <a:xfrm>
            <a:off x="5540375" y="1754188"/>
            <a:ext cx="176213" cy="26193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74" name="AutoShape 38"/>
          <p:cNvSpPr>
            <a:spLocks noChangeArrowheads="1"/>
          </p:cNvSpPr>
          <p:nvPr/>
        </p:nvSpPr>
        <p:spPr bwMode="auto">
          <a:xfrm>
            <a:off x="5424488" y="1452563"/>
            <a:ext cx="215900" cy="20161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75" name="AutoShape 39"/>
          <p:cNvSpPr>
            <a:spLocks noChangeArrowheads="1"/>
          </p:cNvSpPr>
          <p:nvPr/>
        </p:nvSpPr>
        <p:spPr bwMode="auto">
          <a:xfrm>
            <a:off x="3243263" y="2211388"/>
            <a:ext cx="328612" cy="3238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4376" name="Picture 40"/>
          <p:cNvPicPr>
            <a:picLocks noChangeAspect="1" noChangeArrowheads="1"/>
          </p:cNvPicPr>
          <p:nvPr/>
        </p:nvPicPr>
        <p:blipFill>
          <a:blip r:embed="rId4" cstate="print"/>
          <a:srcRect l="24982" t="42854" r="18948"/>
          <a:stretch>
            <a:fillRect/>
          </a:stretch>
        </p:blipFill>
        <p:spPr bwMode="auto">
          <a:xfrm>
            <a:off x="3098800" y="3556000"/>
            <a:ext cx="2994025" cy="243205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4377" name="AutoShape 41"/>
          <p:cNvSpPr>
            <a:spLocks noChangeArrowheads="1"/>
          </p:cNvSpPr>
          <p:nvPr/>
        </p:nvSpPr>
        <p:spPr bwMode="auto">
          <a:xfrm>
            <a:off x="5561013" y="3665538"/>
            <a:ext cx="330200" cy="3238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78" name="AutoShape 42"/>
          <p:cNvSpPr>
            <a:spLocks noChangeArrowheads="1"/>
          </p:cNvSpPr>
          <p:nvPr/>
        </p:nvSpPr>
        <p:spPr bwMode="auto">
          <a:xfrm>
            <a:off x="4541838" y="3681413"/>
            <a:ext cx="255587" cy="23971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79" name="AutoShape 43"/>
          <p:cNvSpPr>
            <a:spLocks noChangeArrowheads="1"/>
          </p:cNvSpPr>
          <p:nvPr/>
        </p:nvSpPr>
        <p:spPr bwMode="auto">
          <a:xfrm>
            <a:off x="3906838" y="4487863"/>
            <a:ext cx="615950" cy="64928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80" name="AutoShape 44"/>
          <p:cNvSpPr>
            <a:spLocks noChangeArrowheads="1"/>
          </p:cNvSpPr>
          <p:nvPr/>
        </p:nvSpPr>
        <p:spPr bwMode="auto">
          <a:xfrm>
            <a:off x="4154488" y="3570288"/>
            <a:ext cx="255587" cy="23971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81" name="AutoShape 45"/>
          <p:cNvSpPr>
            <a:spLocks noChangeArrowheads="1"/>
          </p:cNvSpPr>
          <p:nvPr/>
        </p:nvSpPr>
        <p:spPr bwMode="auto">
          <a:xfrm>
            <a:off x="3313113" y="3605213"/>
            <a:ext cx="255587" cy="23971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82" name="AutoShape 46"/>
          <p:cNvSpPr>
            <a:spLocks noChangeArrowheads="1"/>
          </p:cNvSpPr>
          <p:nvPr/>
        </p:nvSpPr>
        <p:spPr bwMode="auto">
          <a:xfrm>
            <a:off x="3157538" y="3922713"/>
            <a:ext cx="296862" cy="23018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4383" name="Picture 47"/>
          <p:cNvPicPr>
            <a:picLocks noChangeAspect="1" noChangeArrowheads="1"/>
          </p:cNvPicPr>
          <p:nvPr/>
        </p:nvPicPr>
        <p:blipFill>
          <a:blip r:embed="rId5" cstate="print"/>
          <a:srcRect l="9120" t="42085" r="20799" b="10748"/>
          <a:stretch>
            <a:fillRect/>
          </a:stretch>
        </p:blipFill>
        <p:spPr bwMode="auto">
          <a:xfrm>
            <a:off x="6143625" y="1374775"/>
            <a:ext cx="3089275" cy="222091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4384" name="Rectangle 48"/>
          <p:cNvSpPr>
            <a:spLocks noChangeArrowheads="1"/>
          </p:cNvSpPr>
          <p:nvPr/>
        </p:nvSpPr>
        <p:spPr bwMode="white">
          <a:xfrm>
            <a:off x="6677025" y="3846513"/>
            <a:ext cx="2058988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ko-KR" altLang="en-US" sz="1800" b="1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안위증진 프로그램</a:t>
            </a:r>
          </a:p>
        </p:txBody>
      </p:sp>
      <p:grpSp>
        <p:nvGrpSpPr>
          <p:cNvPr id="14388" name="Group 52"/>
          <p:cNvGrpSpPr>
            <a:grpSpLocks/>
          </p:cNvGrpSpPr>
          <p:nvPr/>
        </p:nvGrpSpPr>
        <p:grpSpPr bwMode="auto">
          <a:xfrm>
            <a:off x="6946900" y="4292600"/>
            <a:ext cx="1497013" cy="300038"/>
            <a:chOff x="4376" y="2704"/>
            <a:chExt cx="943" cy="189"/>
          </a:xfrm>
        </p:grpSpPr>
        <p:sp>
          <p:nvSpPr>
            <p:cNvPr id="14389" name="Rectangle 53"/>
            <p:cNvSpPr>
              <a:spLocks noChangeArrowheads="1"/>
            </p:cNvSpPr>
            <p:nvPr/>
          </p:nvSpPr>
          <p:spPr bwMode="auto">
            <a:xfrm>
              <a:off x="4376" y="2704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4390" name="Rectangle 54"/>
            <p:cNvSpPr>
              <a:spLocks noChangeArrowheads="1"/>
            </p:cNvSpPr>
            <p:nvPr/>
          </p:nvSpPr>
          <p:spPr bwMode="auto">
            <a:xfrm>
              <a:off x="4557" y="2704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4391" name="Rectangle 55"/>
            <p:cNvSpPr>
              <a:spLocks noChangeArrowheads="1"/>
            </p:cNvSpPr>
            <p:nvPr/>
          </p:nvSpPr>
          <p:spPr bwMode="auto">
            <a:xfrm>
              <a:off x="4737" y="2704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4392" name="Rectangle 56"/>
            <p:cNvSpPr>
              <a:spLocks noChangeArrowheads="1"/>
            </p:cNvSpPr>
            <p:nvPr/>
          </p:nvSpPr>
          <p:spPr bwMode="auto">
            <a:xfrm>
              <a:off x="4918" y="2704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FBFBF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4393" name="Rectangle 57"/>
            <p:cNvSpPr>
              <a:spLocks noChangeArrowheads="1"/>
            </p:cNvSpPr>
            <p:nvPr/>
          </p:nvSpPr>
          <p:spPr bwMode="auto">
            <a:xfrm>
              <a:off x="5098" y="2704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FBFBF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</p:grpSp>
      <p:sp>
        <p:nvSpPr>
          <p:cNvPr id="14394" name="AutoShape 58"/>
          <p:cNvSpPr>
            <a:spLocks noChangeArrowheads="1"/>
          </p:cNvSpPr>
          <p:nvPr/>
        </p:nvSpPr>
        <p:spPr bwMode="auto">
          <a:xfrm>
            <a:off x="6634163" y="1352550"/>
            <a:ext cx="169862" cy="138113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95" name="AutoShape 59"/>
          <p:cNvSpPr>
            <a:spLocks noChangeArrowheads="1"/>
          </p:cNvSpPr>
          <p:nvPr/>
        </p:nvSpPr>
        <p:spPr bwMode="auto">
          <a:xfrm>
            <a:off x="6181725" y="3311525"/>
            <a:ext cx="382588" cy="430213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96" name="AutoShape 60"/>
          <p:cNvSpPr>
            <a:spLocks noChangeArrowheads="1"/>
          </p:cNvSpPr>
          <p:nvPr/>
        </p:nvSpPr>
        <p:spPr bwMode="auto">
          <a:xfrm>
            <a:off x="7351713" y="1651000"/>
            <a:ext cx="185737" cy="1555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397" name="AutoShape 61"/>
          <p:cNvSpPr>
            <a:spLocks noChangeArrowheads="1"/>
          </p:cNvSpPr>
          <p:nvPr/>
        </p:nvSpPr>
        <p:spPr bwMode="auto">
          <a:xfrm>
            <a:off x="6883400" y="2403475"/>
            <a:ext cx="252413" cy="21748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4398" name="Picture 62"/>
          <p:cNvPicPr>
            <a:picLocks noChangeAspect="1" noChangeArrowheads="1"/>
          </p:cNvPicPr>
          <p:nvPr/>
        </p:nvPicPr>
        <p:blipFill>
          <a:blip r:embed="rId6" cstate="print"/>
          <a:srcRect l="10008" t="38945" r="29715" b="15523"/>
          <a:stretch>
            <a:fillRect/>
          </a:stretch>
        </p:blipFill>
        <p:spPr bwMode="auto">
          <a:xfrm>
            <a:off x="9161463" y="1387475"/>
            <a:ext cx="2736850" cy="220980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4399" name="AutoShape 63"/>
          <p:cNvSpPr>
            <a:spLocks noChangeArrowheads="1"/>
          </p:cNvSpPr>
          <p:nvPr/>
        </p:nvSpPr>
        <p:spPr bwMode="auto">
          <a:xfrm>
            <a:off x="8718550" y="1574800"/>
            <a:ext cx="349250" cy="3175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400" name="AutoShape 64"/>
          <p:cNvSpPr>
            <a:spLocks noChangeArrowheads="1"/>
          </p:cNvSpPr>
          <p:nvPr/>
        </p:nvSpPr>
        <p:spPr bwMode="auto">
          <a:xfrm>
            <a:off x="8770938" y="3217863"/>
            <a:ext cx="412750" cy="41751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404" name="AutoShape 68"/>
          <p:cNvSpPr>
            <a:spLocks noChangeArrowheads="1"/>
          </p:cNvSpPr>
          <p:nvPr/>
        </p:nvSpPr>
        <p:spPr bwMode="auto">
          <a:xfrm>
            <a:off x="8148638" y="1612900"/>
            <a:ext cx="188912" cy="15398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405" name="AutoShape 69"/>
          <p:cNvSpPr>
            <a:spLocks noChangeArrowheads="1"/>
          </p:cNvSpPr>
          <p:nvPr/>
        </p:nvSpPr>
        <p:spPr bwMode="auto">
          <a:xfrm>
            <a:off x="9407525" y="1968500"/>
            <a:ext cx="328613" cy="3238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406" name="AutoShape 70"/>
          <p:cNvSpPr>
            <a:spLocks noChangeArrowheads="1"/>
          </p:cNvSpPr>
          <p:nvPr/>
        </p:nvSpPr>
        <p:spPr bwMode="auto">
          <a:xfrm>
            <a:off x="7689850" y="1597025"/>
            <a:ext cx="133350" cy="15398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407" name="AutoShape 71"/>
          <p:cNvSpPr>
            <a:spLocks noChangeArrowheads="1"/>
          </p:cNvSpPr>
          <p:nvPr/>
        </p:nvSpPr>
        <p:spPr bwMode="auto">
          <a:xfrm>
            <a:off x="10271125" y="1655763"/>
            <a:ext cx="174625" cy="1714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408" name="AutoShape 72"/>
          <p:cNvSpPr>
            <a:spLocks noChangeArrowheads="1"/>
          </p:cNvSpPr>
          <p:nvPr/>
        </p:nvSpPr>
        <p:spPr bwMode="auto">
          <a:xfrm>
            <a:off x="9202738" y="1747838"/>
            <a:ext cx="146050" cy="12223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409" name="AutoShape 73"/>
          <p:cNvSpPr>
            <a:spLocks noChangeArrowheads="1"/>
          </p:cNvSpPr>
          <p:nvPr/>
        </p:nvSpPr>
        <p:spPr bwMode="auto">
          <a:xfrm>
            <a:off x="11485563" y="1647825"/>
            <a:ext cx="330200" cy="32543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410" name="AutoShape 74"/>
          <p:cNvSpPr>
            <a:spLocks noChangeArrowheads="1"/>
          </p:cNvSpPr>
          <p:nvPr/>
        </p:nvSpPr>
        <p:spPr bwMode="auto">
          <a:xfrm>
            <a:off x="10826750" y="1600200"/>
            <a:ext cx="195263" cy="2159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4411" name="Picture 75"/>
          <p:cNvPicPr>
            <a:picLocks noChangeAspect="1" noChangeArrowheads="1"/>
          </p:cNvPicPr>
          <p:nvPr/>
        </p:nvPicPr>
        <p:blipFill>
          <a:blip r:embed="rId7" cstate="print"/>
          <a:srcRect l="8278" t="31960" r="20006"/>
          <a:stretch>
            <a:fillRect/>
          </a:stretch>
        </p:blipFill>
        <p:spPr bwMode="auto">
          <a:xfrm>
            <a:off x="9163050" y="3578225"/>
            <a:ext cx="2728913" cy="243205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4412" name="AutoShape 76"/>
          <p:cNvSpPr>
            <a:spLocks noChangeArrowheads="1"/>
          </p:cNvSpPr>
          <p:nvPr/>
        </p:nvSpPr>
        <p:spPr bwMode="auto">
          <a:xfrm>
            <a:off x="10380663" y="3786188"/>
            <a:ext cx="249237" cy="2444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413" name="AutoShape 77"/>
          <p:cNvSpPr>
            <a:spLocks noChangeArrowheads="1"/>
          </p:cNvSpPr>
          <p:nvPr/>
        </p:nvSpPr>
        <p:spPr bwMode="auto">
          <a:xfrm>
            <a:off x="11426825" y="4308475"/>
            <a:ext cx="430213" cy="4572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414" name="AutoShape 78"/>
          <p:cNvSpPr>
            <a:spLocks noChangeArrowheads="1"/>
          </p:cNvSpPr>
          <p:nvPr/>
        </p:nvSpPr>
        <p:spPr bwMode="auto">
          <a:xfrm>
            <a:off x="10358438" y="5224463"/>
            <a:ext cx="615950" cy="6508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4415" name="Rectangle 79"/>
          <p:cNvSpPr>
            <a:spLocks noChangeArrowheads="1"/>
          </p:cNvSpPr>
          <p:nvPr/>
        </p:nvSpPr>
        <p:spPr bwMode="white">
          <a:xfrm>
            <a:off x="449223" y="6070618"/>
            <a:ext cx="10085420" cy="3231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pPr algn="ctr"/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굴림" pitchFamily="50" charset="-127"/>
                <a:cs typeface="Calibri" pitchFamily="34" charset="0"/>
              </a:rPr>
              <a:t>※</a:t>
            </a:r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 dirty="0" err="1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손소독</a:t>
            </a:r>
            <a:r>
              <a:rPr lang="en-US" altLang="ko-KR" sz="1500" b="1" dirty="0">
                <a:solidFill>
                  <a:srgbClr val="FF0000"/>
                </a:solidFill>
                <a:latin typeface="바탕"/>
                <a:ea typeface="굴림" pitchFamily="50" charset="-127"/>
                <a:cs typeface="Calibri" pitchFamily="34" charset="0"/>
              </a:rPr>
              <a:t>·</a:t>
            </a:r>
            <a:r>
              <a:rPr lang="ko-KR" altLang="en-US" sz="1500" b="1" dirty="0" err="1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거리두기</a:t>
            </a:r>
            <a:r>
              <a:rPr lang="en-US" altLang="ko-KR" sz="1500" b="1" dirty="0">
                <a:solidFill>
                  <a:srgbClr val="FF0000"/>
                </a:solidFill>
                <a:latin typeface="바탕"/>
                <a:ea typeface="맑은 고딕" pitchFamily="50" charset="-127"/>
              </a:rPr>
              <a:t>·</a:t>
            </a:r>
            <a:r>
              <a:rPr lang="ko-KR" altLang="en-US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마스크 착용 등 </a:t>
            </a:r>
            <a:r>
              <a:rPr lang="ko-KR" altLang="en-US" sz="15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이용자 </a:t>
            </a:r>
            <a:r>
              <a:rPr lang="ko-KR" altLang="en-US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및 종사자 모두 방역예방수칙을 철저히 지키며 프로그램을 진행하였습니다</a:t>
            </a:r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12185650" cy="6854825"/>
          </a:xfrm>
          <a:prstGeom prst="rect">
            <a:avLst/>
          </a:prstGeom>
          <a:solidFill>
            <a:srgbClr val="EBE4AD"/>
          </a:solidFill>
          <a:ln w="12613" cmpd="sng">
            <a:solidFill>
              <a:srgbClr val="4F1707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white">
          <a:xfrm>
            <a:off x="523875" y="6435725"/>
            <a:ext cx="1619250" cy="3079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ko-KR" altLang="en-US" sz="1400" b="1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해인데이케어센터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8575" y="3571875"/>
            <a:ext cx="3082925" cy="2397125"/>
          </a:xfrm>
          <a:prstGeom prst="rect">
            <a:avLst/>
          </a:prstGeom>
          <a:solidFill>
            <a:srgbClr val="FFFFFF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white">
          <a:xfrm>
            <a:off x="109538" y="4473575"/>
            <a:ext cx="2917825" cy="1455738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콩주머니 돌리기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돌다리 건너기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판놀이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농구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볼링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컵 돌리기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청기백기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신문지 농구 등 다양한 프로그램을 통한 신체적 기능 유지 및 향상과 운동을 통한 즐거움 성취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스트레스 해소</a:t>
            </a: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white">
          <a:xfrm>
            <a:off x="1041400" y="3843338"/>
            <a:ext cx="1077913" cy="3619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ko-KR" altLang="en-US" sz="1800" b="1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신체활동</a:t>
            </a:r>
          </a:p>
        </p:txBody>
      </p: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825500" y="4232275"/>
            <a:ext cx="1497013" cy="300038"/>
            <a:chOff x="520" y="2666"/>
            <a:chExt cx="943" cy="189"/>
          </a:xfrm>
        </p:grpSpPr>
        <p:sp>
          <p:nvSpPr>
            <p:cNvPr id="15370" name="Rectangle 10"/>
            <p:cNvSpPr>
              <a:spLocks noChangeArrowheads="1"/>
            </p:cNvSpPr>
            <p:nvPr/>
          </p:nvSpPr>
          <p:spPr bwMode="auto">
            <a:xfrm>
              <a:off x="520" y="2666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5371" name="Rectangle 11"/>
            <p:cNvSpPr>
              <a:spLocks noChangeArrowheads="1"/>
            </p:cNvSpPr>
            <p:nvPr/>
          </p:nvSpPr>
          <p:spPr bwMode="auto">
            <a:xfrm>
              <a:off x="700" y="2666"/>
              <a:ext cx="222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5372" name="Rectangle 12"/>
            <p:cNvSpPr>
              <a:spLocks noChangeArrowheads="1"/>
            </p:cNvSpPr>
            <p:nvPr/>
          </p:nvSpPr>
          <p:spPr bwMode="auto">
            <a:xfrm>
              <a:off x="881" y="2666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5373" name="Rectangle 13"/>
            <p:cNvSpPr>
              <a:spLocks noChangeArrowheads="1"/>
            </p:cNvSpPr>
            <p:nvPr/>
          </p:nvSpPr>
          <p:spPr bwMode="auto">
            <a:xfrm>
              <a:off x="1061" y="2666"/>
              <a:ext cx="222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FBFBF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5374" name="Rectangle 14"/>
            <p:cNvSpPr>
              <a:spLocks noChangeArrowheads="1"/>
            </p:cNvSpPr>
            <p:nvPr/>
          </p:nvSpPr>
          <p:spPr bwMode="auto">
            <a:xfrm>
              <a:off x="1242" y="2666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FBFBF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</p:grpSp>
      <p:sp>
        <p:nvSpPr>
          <p:cNvPr id="15375" name="Rectangle 15"/>
          <p:cNvSpPr>
            <a:spLocks noChangeArrowheads="1"/>
          </p:cNvSpPr>
          <p:nvPr/>
        </p:nvSpPr>
        <p:spPr bwMode="white">
          <a:xfrm>
            <a:off x="0" y="0"/>
            <a:ext cx="3476625" cy="6159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en-US" altLang="ko-KR" sz="3500" b="1" dirty="0">
                <a:solidFill>
                  <a:srgbClr val="595959"/>
                </a:solidFill>
                <a:latin typeface="Calibri" pitchFamily="34" charset="0"/>
                <a:ea typeface="굴림" pitchFamily="50" charset="-127"/>
              </a:rPr>
              <a:t>4. </a:t>
            </a:r>
            <a:r>
              <a:rPr lang="ko-KR" altLang="en-US" sz="3500" b="1" dirty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프로그램 내용</a:t>
            </a:r>
          </a:p>
        </p:txBody>
      </p:sp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6140450" y="3575050"/>
            <a:ext cx="3082925" cy="2397125"/>
          </a:xfrm>
          <a:prstGeom prst="rect">
            <a:avLst/>
          </a:prstGeom>
          <a:solidFill>
            <a:srgbClr val="FFFFFF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white">
          <a:xfrm>
            <a:off x="6311900" y="4486275"/>
            <a:ext cx="2700338" cy="12334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젠가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해적왕룰렛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윷놀이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</a:p>
          <a:p>
            <a:pPr algn="ctr"/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화투놀이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투호놀이 등의 </a:t>
            </a:r>
          </a:p>
          <a:p>
            <a:pPr algn="ctr"/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활동을 통해 생활에 즐거움과 </a:t>
            </a:r>
          </a:p>
          <a:p>
            <a:pPr algn="ctr"/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활기를 불어넣을 수 있었으며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</a:p>
          <a:p>
            <a:pPr algn="ctr"/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어르신들 간의 친밀감 형성</a:t>
            </a:r>
          </a:p>
        </p:txBody>
      </p:sp>
      <p:grpSp>
        <p:nvGrpSpPr>
          <p:cNvPr id="15381" name="Group 21"/>
          <p:cNvGrpSpPr>
            <a:grpSpLocks/>
          </p:cNvGrpSpPr>
          <p:nvPr/>
        </p:nvGrpSpPr>
        <p:grpSpPr bwMode="auto">
          <a:xfrm>
            <a:off x="6908800" y="4235450"/>
            <a:ext cx="1497013" cy="300038"/>
            <a:chOff x="4352" y="2668"/>
            <a:chExt cx="943" cy="189"/>
          </a:xfrm>
        </p:grpSpPr>
        <p:sp>
          <p:nvSpPr>
            <p:cNvPr id="15382" name="Rectangle 22"/>
            <p:cNvSpPr>
              <a:spLocks noChangeArrowheads="1"/>
            </p:cNvSpPr>
            <p:nvPr/>
          </p:nvSpPr>
          <p:spPr bwMode="auto">
            <a:xfrm>
              <a:off x="4352" y="2668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5383" name="Rectangle 23"/>
            <p:cNvSpPr>
              <a:spLocks noChangeArrowheads="1"/>
            </p:cNvSpPr>
            <p:nvPr/>
          </p:nvSpPr>
          <p:spPr bwMode="auto">
            <a:xfrm>
              <a:off x="4533" y="2668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5384" name="Rectangle 24"/>
            <p:cNvSpPr>
              <a:spLocks noChangeArrowheads="1"/>
            </p:cNvSpPr>
            <p:nvPr/>
          </p:nvSpPr>
          <p:spPr bwMode="auto">
            <a:xfrm>
              <a:off x="4713" y="2668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5385" name="Rectangle 25"/>
            <p:cNvSpPr>
              <a:spLocks noChangeArrowheads="1"/>
            </p:cNvSpPr>
            <p:nvPr/>
          </p:nvSpPr>
          <p:spPr bwMode="auto">
            <a:xfrm>
              <a:off x="4894" y="2668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FBFBF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5386" name="Rectangle 26"/>
            <p:cNvSpPr>
              <a:spLocks noChangeArrowheads="1"/>
            </p:cNvSpPr>
            <p:nvPr/>
          </p:nvSpPr>
          <p:spPr bwMode="auto">
            <a:xfrm>
              <a:off x="5074" y="2668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FBFBF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</p:grpSp>
      <p:sp>
        <p:nvSpPr>
          <p:cNvPr id="15387" name="Rectangle 27"/>
          <p:cNvSpPr>
            <a:spLocks noChangeArrowheads="1"/>
          </p:cNvSpPr>
          <p:nvPr/>
        </p:nvSpPr>
        <p:spPr bwMode="white">
          <a:xfrm>
            <a:off x="10448925" y="6467475"/>
            <a:ext cx="12001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100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Page Number </a:t>
            </a:r>
            <a:r>
              <a:rPr lang="en-US" altLang="ko-KR" sz="1400" b="1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13</a:t>
            </a:r>
          </a:p>
        </p:txBody>
      </p:sp>
      <p:sp>
        <p:nvSpPr>
          <p:cNvPr id="15388" name="Rectangle 28"/>
          <p:cNvSpPr>
            <a:spLocks noChangeArrowheads="1"/>
          </p:cNvSpPr>
          <p:nvPr/>
        </p:nvSpPr>
        <p:spPr bwMode="white">
          <a:xfrm>
            <a:off x="163471" y="569892"/>
            <a:ext cx="3643338" cy="4462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pPr algn="ctr"/>
            <a:r>
              <a:rPr lang="en-US" altLang="ko-KR" sz="2300" b="1" dirty="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(2)</a:t>
            </a:r>
            <a:r>
              <a:rPr lang="en-US" altLang="ko-KR" sz="23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23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그 외 다양한 프로그램</a:t>
            </a:r>
          </a:p>
        </p:txBody>
      </p:sp>
      <p:pic>
        <p:nvPicPr>
          <p:cNvPr id="15389" name="Picture 29"/>
          <p:cNvPicPr>
            <a:picLocks noChangeAspect="1" noChangeArrowheads="1"/>
          </p:cNvPicPr>
          <p:nvPr/>
        </p:nvPicPr>
        <p:blipFill>
          <a:blip r:embed="rId2" cstate="print"/>
          <a:srcRect l="4265" t="43944" r="30173" b="13216"/>
          <a:stretch>
            <a:fillRect/>
          </a:stretch>
        </p:blipFill>
        <p:spPr bwMode="auto">
          <a:xfrm>
            <a:off x="41275" y="1335088"/>
            <a:ext cx="3097213" cy="225425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5390" name="AutoShape 30"/>
          <p:cNvSpPr>
            <a:spLocks noChangeArrowheads="1"/>
          </p:cNvSpPr>
          <p:nvPr/>
        </p:nvSpPr>
        <p:spPr bwMode="auto">
          <a:xfrm>
            <a:off x="1503363" y="1509713"/>
            <a:ext cx="214312" cy="21748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391" name="AutoShape 31"/>
          <p:cNvSpPr>
            <a:spLocks noChangeArrowheads="1"/>
          </p:cNvSpPr>
          <p:nvPr/>
        </p:nvSpPr>
        <p:spPr bwMode="auto">
          <a:xfrm>
            <a:off x="1030288" y="1422400"/>
            <a:ext cx="212725" cy="227013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392" name="AutoShape 32"/>
          <p:cNvSpPr>
            <a:spLocks noChangeArrowheads="1"/>
          </p:cNvSpPr>
          <p:nvPr/>
        </p:nvSpPr>
        <p:spPr bwMode="auto">
          <a:xfrm>
            <a:off x="112713" y="1562100"/>
            <a:ext cx="214312" cy="2635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396" name="AutoShape 36"/>
          <p:cNvSpPr>
            <a:spLocks noChangeArrowheads="1"/>
          </p:cNvSpPr>
          <p:nvPr/>
        </p:nvSpPr>
        <p:spPr bwMode="auto">
          <a:xfrm>
            <a:off x="574675" y="2074863"/>
            <a:ext cx="454025" cy="43973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5397" name="Picture 37"/>
          <p:cNvPicPr>
            <a:picLocks noChangeAspect="1" noChangeArrowheads="1"/>
          </p:cNvPicPr>
          <p:nvPr/>
        </p:nvPicPr>
        <p:blipFill>
          <a:blip r:embed="rId3" cstate="print"/>
          <a:srcRect l="20319" t="29942" r="24213" b="7898"/>
          <a:stretch>
            <a:fillRect/>
          </a:stretch>
        </p:blipFill>
        <p:spPr bwMode="auto">
          <a:xfrm>
            <a:off x="3124200" y="3576638"/>
            <a:ext cx="2968625" cy="2414587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5398" name="AutoShape 38"/>
          <p:cNvSpPr>
            <a:spLocks noChangeArrowheads="1"/>
          </p:cNvSpPr>
          <p:nvPr/>
        </p:nvSpPr>
        <p:spPr bwMode="auto">
          <a:xfrm>
            <a:off x="3686175" y="4586288"/>
            <a:ext cx="481013" cy="40481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5399" name="Picture 39"/>
          <p:cNvPicPr>
            <a:picLocks noChangeAspect="1" noChangeArrowheads="1"/>
          </p:cNvPicPr>
          <p:nvPr/>
        </p:nvPicPr>
        <p:blipFill>
          <a:blip r:embed="rId4" cstate="print"/>
          <a:srcRect l="21136" t="10596" r="22313" b="-745"/>
          <a:stretch>
            <a:fillRect/>
          </a:stretch>
        </p:blipFill>
        <p:spPr bwMode="auto">
          <a:xfrm>
            <a:off x="3122613" y="1323975"/>
            <a:ext cx="2970212" cy="2293938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5400" name="AutoShape 40"/>
          <p:cNvSpPr>
            <a:spLocks noChangeArrowheads="1"/>
          </p:cNvSpPr>
          <p:nvPr/>
        </p:nvSpPr>
        <p:spPr bwMode="auto">
          <a:xfrm>
            <a:off x="3551238" y="1374775"/>
            <a:ext cx="330200" cy="3238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401" name="AutoShape 41"/>
          <p:cNvSpPr>
            <a:spLocks noChangeArrowheads="1"/>
          </p:cNvSpPr>
          <p:nvPr/>
        </p:nvSpPr>
        <p:spPr bwMode="auto">
          <a:xfrm>
            <a:off x="4191000" y="2335213"/>
            <a:ext cx="617538" cy="6286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402" name="AutoShape 42"/>
          <p:cNvSpPr>
            <a:spLocks noChangeArrowheads="1"/>
          </p:cNvSpPr>
          <p:nvPr/>
        </p:nvSpPr>
        <p:spPr bwMode="auto">
          <a:xfrm>
            <a:off x="5283200" y="1597025"/>
            <a:ext cx="355600" cy="500063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403" name="AutoShape 43"/>
          <p:cNvSpPr>
            <a:spLocks noChangeArrowheads="1"/>
          </p:cNvSpPr>
          <p:nvPr/>
        </p:nvSpPr>
        <p:spPr bwMode="auto">
          <a:xfrm>
            <a:off x="2636838" y="1431925"/>
            <a:ext cx="261937" cy="2540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404" name="AutoShape 44"/>
          <p:cNvSpPr>
            <a:spLocks noChangeArrowheads="1"/>
          </p:cNvSpPr>
          <p:nvPr/>
        </p:nvSpPr>
        <p:spPr bwMode="auto">
          <a:xfrm>
            <a:off x="4430713" y="3959225"/>
            <a:ext cx="195262" cy="2254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405" name="AutoShape 45"/>
          <p:cNvSpPr>
            <a:spLocks noChangeArrowheads="1"/>
          </p:cNvSpPr>
          <p:nvPr/>
        </p:nvSpPr>
        <p:spPr bwMode="auto">
          <a:xfrm>
            <a:off x="3429000" y="3952875"/>
            <a:ext cx="222250" cy="2095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406" name="AutoShape 46"/>
          <p:cNvSpPr>
            <a:spLocks noChangeArrowheads="1"/>
          </p:cNvSpPr>
          <p:nvPr/>
        </p:nvSpPr>
        <p:spPr bwMode="auto">
          <a:xfrm>
            <a:off x="5072063" y="4030663"/>
            <a:ext cx="230187" cy="2889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5407" name="Picture 47"/>
          <p:cNvPicPr>
            <a:picLocks noChangeAspect="1" noChangeArrowheads="1"/>
          </p:cNvPicPr>
          <p:nvPr/>
        </p:nvPicPr>
        <p:blipFill>
          <a:blip r:embed="rId5" cstate="print"/>
          <a:srcRect l="3040" t="19821" r="33705" b="5646"/>
          <a:stretch>
            <a:fillRect/>
          </a:stretch>
        </p:blipFill>
        <p:spPr bwMode="auto">
          <a:xfrm>
            <a:off x="6124575" y="1304925"/>
            <a:ext cx="3054350" cy="226695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5408" name="Rectangle 48"/>
          <p:cNvSpPr>
            <a:spLocks noChangeArrowheads="1"/>
          </p:cNvSpPr>
          <p:nvPr/>
        </p:nvSpPr>
        <p:spPr bwMode="white">
          <a:xfrm>
            <a:off x="7096125" y="3846513"/>
            <a:ext cx="1096963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ko-KR" altLang="en-US" sz="1800" b="1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놀이활동</a:t>
            </a:r>
          </a:p>
        </p:txBody>
      </p:sp>
      <p:sp>
        <p:nvSpPr>
          <p:cNvPr id="15412" name="AutoShape 52"/>
          <p:cNvSpPr>
            <a:spLocks noChangeArrowheads="1"/>
          </p:cNvSpPr>
          <p:nvPr/>
        </p:nvSpPr>
        <p:spPr bwMode="auto">
          <a:xfrm>
            <a:off x="8880475" y="1382713"/>
            <a:ext cx="241300" cy="2667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413" name="AutoShape 53"/>
          <p:cNvSpPr>
            <a:spLocks noChangeArrowheads="1"/>
          </p:cNvSpPr>
          <p:nvPr/>
        </p:nvSpPr>
        <p:spPr bwMode="auto">
          <a:xfrm>
            <a:off x="7094538" y="1395413"/>
            <a:ext cx="292100" cy="27781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414" name="AutoShape 54"/>
          <p:cNvSpPr>
            <a:spLocks noChangeArrowheads="1"/>
          </p:cNvSpPr>
          <p:nvPr/>
        </p:nvSpPr>
        <p:spPr bwMode="auto">
          <a:xfrm>
            <a:off x="6140450" y="1962150"/>
            <a:ext cx="450850" cy="461963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5415" name="Picture 55"/>
          <p:cNvPicPr>
            <a:picLocks noChangeAspect="1" noChangeArrowheads="1"/>
          </p:cNvPicPr>
          <p:nvPr/>
        </p:nvPicPr>
        <p:blipFill>
          <a:blip r:embed="rId6" cstate="print"/>
          <a:srcRect t="21840" r="-1093"/>
          <a:stretch>
            <a:fillRect/>
          </a:stretch>
        </p:blipFill>
        <p:spPr bwMode="auto">
          <a:xfrm>
            <a:off x="9185275" y="3581400"/>
            <a:ext cx="3000375" cy="242411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5416" name="AutoShape 56"/>
          <p:cNvSpPr>
            <a:spLocks noChangeArrowheads="1"/>
          </p:cNvSpPr>
          <p:nvPr/>
        </p:nvSpPr>
        <p:spPr bwMode="auto">
          <a:xfrm>
            <a:off x="10264775" y="3578225"/>
            <a:ext cx="328613" cy="32543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417" name="AutoShape 57"/>
          <p:cNvSpPr>
            <a:spLocks noChangeArrowheads="1"/>
          </p:cNvSpPr>
          <p:nvPr/>
        </p:nvSpPr>
        <p:spPr bwMode="auto">
          <a:xfrm>
            <a:off x="11557000" y="4098925"/>
            <a:ext cx="515938" cy="4984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418" name="AutoShape 58"/>
          <p:cNvSpPr>
            <a:spLocks noChangeArrowheads="1"/>
          </p:cNvSpPr>
          <p:nvPr/>
        </p:nvSpPr>
        <p:spPr bwMode="auto">
          <a:xfrm>
            <a:off x="9656763" y="3902075"/>
            <a:ext cx="323850" cy="31908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419" name="AutoShape 59"/>
          <p:cNvSpPr>
            <a:spLocks noChangeArrowheads="1"/>
          </p:cNvSpPr>
          <p:nvPr/>
        </p:nvSpPr>
        <p:spPr bwMode="auto">
          <a:xfrm>
            <a:off x="10971213" y="3676650"/>
            <a:ext cx="217487" cy="3206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420" name="AutoShape 60"/>
          <p:cNvSpPr>
            <a:spLocks noChangeArrowheads="1"/>
          </p:cNvSpPr>
          <p:nvPr/>
        </p:nvSpPr>
        <p:spPr bwMode="auto">
          <a:xfrm>
            <a:off x="9275763" y="4364038"/>
            <a:ext cx="493712" cy="46196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5421" name="Picture 6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77338" y="1293813"/>
            <a:ext cx="2951162" cy="2293937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5422" name="AutoShape 62"/>
          <p:cNvSpPr>
            <a:spLocks noChangeArrowheads="1"/>
          </p:cNvSpPr>
          <p:nvPr/>
        </p:nvSpPr>
        <p:spPr bwMode="auto">
          <a:xfrm>
            <a:off x="9220200" y="1630363"/>
            <a:ext cx="174625" cy="2063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423" name="AutoShape 63"/>
          <p:cNvSpPr>
            <a:spLocks noChangeArrowheads="1"/>
          </p:cNvSpPr>
          <p:nvPr/>
        </p:nvSpPr>
        <p:spPr bwMode="auto">
          <a:xfrm>
            <a:off x="10801350" y="1668463"/>
            <a:ext cx="234950" cy="2698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424" name="AutoShape 64"/>
          <p:cNvSpPr>
            <a:spLocks noChangeArrowheads="1"/>
          </p:cNvSpPr>
          <p:nvPr/>
        </p:nvSpPr>
        <p:spPr bwMode="auto">
          <a:xfrm>
            <a:off x="11884025" y="1611313"/>
            <a:ext cx="307975" cy="3556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428" name="AutoShape 68"/>
          <p:cNvSpPr>
            <a:spLocks noChangeArrowheads="1"/>
          </p:cNvSpPr>
          <p:nvPr/>
        </p:nvSpPr>
        <p:spPr bwMode="auto">
          <a:xfrm>
            <a:off x="10191750" y="1552575"/>
            <a:ext cx="184150" cy="1968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429" name="AutoShape 69"/>
          <p:cNvSpPr>
            <a:spLocks noChangeArrowheads="1"/>
          </p:cNvSpPr>
          <p:nvPr/>
        </p:nvSpPr>
        <p:spPr bwMode="auto">
          <a:xfrm>
            <a:off x="10663238" y="2630488"/>
            <a:ext cx="430212" cy="64611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430" name="AutoShape 70"/>
          <p:cNvSpPr>
            <a:spLocks noChangeArrowheads="1"/>
          </p:cNvSpPr>
          <p:nvPr/>
        </p:nvSpPr>
        <p:spPr bwMode="auto">
          <a:xfrm>
            <a:off x="9266238" y="2152650"/>
            <a:ext cx="395287" cy="417513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5431" name="Rectangle 71"/>
          <p:cNvSpPr>
            <a:spLocks noChangeArrowheads="1"/>
          </p:cNvSpPr>
          <p:nvPr/>
        </p:nvSpPr>
        <p:spPr bwMode="white">
          <a:xfrm>
            <a:off x="306347" y="5999180"/>
            <a:ext cx="10013982" cy="3231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pPr algn="ctr"/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굴림" pitchFamily="50" charset="-127"/>
                <a:cs typeface="Calibri" pitchFamily="34" charset="0"/>
              </a:rPr>
              <a:t>※</a:t>
            </a:r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 dirty="0" err="1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손소독</a:t>
            </a:r>
            <a:r>
              <a:rPr lang="en-US" altLang="ko-KR" sz="1500" b="1" dirty="0">
                <a:solidFill>
                  <a:srgbClr val="FF0000"/>
                </a:solidFill>
                <a:latin typeface="바탕"/>
                <a:ea typeface="굴림" pitchFamily="50" charset="-127"/>
                <a:cs typeface="Calibri" pitchFamily="34" charset="0"/>
              </a:rPr>
              <a:t>·</a:t>
            </a:r>
            <a:r>
              <a:rPr lang="ko-KR" altLang="en-US" sz="1500" b="1" dirty="0" err="1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거리두기</a:t>
            </a:r>
            <a:r>
              <a:rPr lang="en-US" altLang="ko-KR" sz="1500" b="1" dirty="0">
                <a:solidFill>
                  <a:srgbClr val="FF0000"/>
                </a:solidFill>
                <a:latin typeface="바탕"/>
                <a:ea typeface="맑은 고딕" pitchFamily="50" charset="-127"/>
              </a:rPr>
              <a:t>·</a:t>
            </a:r>
            <a:r>
              <a:rPr lang="ko-KR" altLang="en-US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마스크 착용 등 </a:t>
            </a:r>
            <a:r>
              <a:rPr lang="ko-KR" altLang="en-US" sz="15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이용자 </a:t>
            </a:r>
            <a:r>
              <a:rPr lang="ko-KR" altLang="en-US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및 종사자 모두 방역예방수칙을 철저히 지키며 프로그램을 진행하였습니다</a:t>
            </a:r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12185650" cy="6854825"/>
          </a:xfrm>
          <a:prstGeom prst="rect">
            <a:avLst/>
          </a:prstGeom>
          <a:solidFill>
            <a:srgbClr val="EBE4AD"/>
          </a:solidFill>
          <a:ln w="12613" cmpd="sng">
            <a:solidFill>
              <a:srgbClr val="4F1707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white">
          <a:xfrm>
            <a:off x="523875" y="6435725"/>
            <a:ext cx="1619250" cy="3079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ko-KR" altLang="en-US" sz="1400" b="1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해인데이케어센터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white">
          <a:xfrm>
            <a:off x="92033" y="141264"/>
            <a:ext cx="3476625" cy="6159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en-US" altLang="ko-KR" sz="3500" b="1" dirty="0">
                <a:solidFill>
                  <a:srgbClr val="595959"/>
                </a:solidFill>
                <a:latin typeface="Calibri" pitchFamily="34" charset="0"/>
                <a:ea typeface="굴림" pitchFamily="50" charset="-127"/>
              </a:rPr>
              <a:t>4. </a:t>
            </a:r>
            <a:r>
              <a:rPr lang="ko-KR" altLang="en-US" sz="3500" b="1" dirty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프로그램 내용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6140450" y="3575050"/>
            <a:ext cx="3082925" cy="2397125"/>
          </a:xfrm>
          <a:prstGeom prst="rect">
            <a:avLst/>
          </a:prstGeom>
          <a:solidFill>
            <a:srgbClr val="FFFFFF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white">
          <a:xfrm>
            <a:off x="6165850" y="4457700"/>
            <a:ext cx="3022600" cy="12334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토스트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소떡소떡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떡볶이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</a:p>
          <a:p>
            <a:pPr algn="ctr"/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주먹밥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김치전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어묵꼬치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케릭터 빵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카스테라 케이크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유부초밥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김밥 등 오감을 활용한 소근육 협응력 유지 및 향상과 성취감 획득</a:t>
            </a: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white">
          <a:xfrm>
            <a:off x="306348" y="712768"/>
            <a:ext cx="3571899" cy="4462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pPr algn="ctr"/>
            <a:r>
              <a:rPr lang="en-US" altLang="ko-KR" sz="2300" b="1" dirty="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(2)</a:t>
            </a:r>
            <a:r>
              <a:rPr lang="en-US" altLang="ko-KR" sz="23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23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그 외 다양한 프로그램</a:t>
            </a: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white">
          <a:xfrm>
            <a:off x="7143750" y="3846513"/>
            <a:ext cx="1235091" cy="36930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pPr algn="ctr"/>
            <a:r>
              <a:rPr lang="ko-KR" altLang="en-US" sz="1800" b="1" dirty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요리활동</a:t>
            </a:r>
          </a:p>
        </p:txBody>
      </p:sp>
      <p:grpSp>
        <p:nvGrpSpPr>
          <p:cNvPr id="16395" name="Group 11"/>
          <p:cNvGrpSpPr>
            <a:grpSpLocks/>
          </p:cNvGrpSpPr>
          <p:nvPr/>
        </p:nvGrpSpPr>
        <p:grpSpPr bwMode="auto">
          <a:xfrm>
            <a:off x="6908800" y="4216400"/>
            <a:ext cx="1497013" cy="300038"/>
            <a:chOff x="4352" y="2656"/>
            <a:chExt cx="943" cy="189"/>
          </a:xfrm>
        </p:grpSpPr>
        <p:sp>
          <p:nvSpPr>
            <p:cNvPr id="16396" name="Rectangle 12"/>
            <p:cNvSpPr>
              <a:spLocks noChangeArrowheads="1"/>
            </p:cNvSpPr>
            <p:nvPr/>
          </p:nvSpPr>
          <p:spPr bwMode="auto">
            <a:xfrm>
              <a:off x="4352" y="2656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6397" name="Rectangle 13"/>
            <p:cNvSpPr>
              <a:spLocks noChangeArrowheads="1"/>
            </p:cNvSpPr>
            <p:nvPr/>
          </p:nvSpPr>
          <p:spPr bwMode="auto">
            <a:xfrm>
              <a:off x="4533" y="2656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6398" name="Rectangle 14"/>
            <p:cNvSpPr>
              <a:spLocks noChangeArrowheads="1"/>
            </p:cNvSpPr>
            <p:nvPr/>
          </p:nvSpPr>
          <p:spPr bwMode="auto">
            <a:xfrm>
              <a:off x="4713" y="2656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4894" y="2656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FBFBF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6400" name="Rectangle 16"/>
            <p:cNvSpPr>
              <a:spLocks noChangeArrowheads="1"/>
            </p:cNvSpPr>
            <p:nvPr/>
          </p:nvSpPr>
          <p:spPr bwMode="auto">
            <a:xfrm>
              <a:off x="5074" y="2656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FBFBF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</p:grpSp>
      <p:sp>
        <p:nvSpPr>
          <p:cNvPr id="16404" name="AutoShape 20"/>
          <p:cNvSpPr>
            <a:spLocks noChangeArrowheads="1"/>
          </p:cNvSpPr>
          <p:nvPr/>
        </p:nvSpPr>
        <p:spPr bwMode="auto">
          <a:xfrm>
            <a:off x="16697325" y="-419100"/>
            <a:ext cx="263525" cy="25558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05" name="AutoShape 21"/>
          <p:cNvSpPr>
            <a:spLocks noChangeArrowheads="1"/>
          </p:cNvSpPr>
          <p:nvPr/>
        </p:nvSpPr>
        <p:spPr bwMode="auto">
          <a:xfrm>
            <a:off x="15359063" y="-739775"/>
            <a:ext cx="330200" cy="32543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06" name="AutoShape 22"/>
          <p:cNvSpPr>
            <a:spLocks noChangeArrowheads="1"/>
          </p:cNvSpPr>
          <p:nvPr/>
        </p:nvSpPr>
        <p:spPr bwMode="auto">
          <a:xfrm>
            <a:off x="15147925" y="46038"/>
            <a:ext cx="328613" cy="3238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07" name="AutoShape 23"/>
          <p:cNvSpPr>
            <a:spLocks noChangeArrowheads="1"/>
          </p:cNvSpPr>
          <p:nvPr/>
        </p:nvSpPr>
        <p:spPr bwMode="auto">
          <a:xfrm>
            <a:off x="16411575" y="-254000"/>
            <a:ext cx="263525" cy="2540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white">
          <a:xfrm>
            <a:off x="10448925" y="6467475"/>
            <a:ext cx="12001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100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Page Number </a:t>
            </a:r>
            <a:r>
              <a:rPr lang="en-US" altLang="ko-KR" sz="1400" b="1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14</a:t>
            </a:r>
          </a:p>
        </p:txBody>
      </p:sp>
      <p:pic>
        <p:nvPicPr>
          <p:cNvPr id="16409" name="Picture 25"/>
          <p:cNvPicPr>
            <a:picLocks noChangeAspect="1" noChangeArrowheads="1"/>
          </p:cNvPicPr>
          <p:nvPr/>
        </p:nvPicPr>
        <p:blipFill>
          <a:blip r:embed="rId2" cstate="print"/>
          <a:srcRect l="18877" t="42438" r="19478" b="27731"/>
          <a:stretch>
            <a:fillRect/>
          </a:stretch>
        </p:blipFill>
        <p:spPr bwMode="auto">
          <a:xfrm>
            <a:off x="26988" y="1250950"/>
            <a:ext cx="3051175" cy="231457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6410" name="AutoShape 26"/>
          <p:cNvSpPr>
            <a:spLocks noChangeArrowheads="1"/>
          </p:cNvSpPr>
          <p:nvPr/>
        </p:nvSpPr>
        <p:spPr bwMode="auto">
          <a:xfrm>
            <a:off x="1074738" y="2136775"/>
            <a:ext cx="319087" cy="2762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11" name="AutoShape 27"/>
          <p:cNvSpPr>
            <a:spLocks noChangeArrowheads="1"/>
          </p:cNvSpPr>
          <p:nvPr/>
        </p:nvSpPr>
        <p:spPr bwMode="auto">
          <a:xfrm>
            <a:off x="2352675" y="2251075"/>
            <a:ext cx="350838" cy="379413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12" name="AutoShape 28"/>
          <p:cNvSpPr>
            <a:spLocks noChangeArrowheads="1"/>
          </p:cNvSpPr>
          <p:nvPr/>
        </p:nvSpPr>
        <p:spPr bwMode="auto">
          <a:xfrm>
            <a:off x="1857375" y="1376363"/>
            <a:ext cx="200025" cy="2381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13" name="AutoShape 29"/>
          <p:cNvSpPr>
            <a:spLocks noChangeArrowheads="1"/>
          </p:cNvSpPr>
          <p:nvPr/>
        </p:nvSpPr>
        <p:spPr bwMode="auto">
          <a:xfrm>
            <a:off x="1263650" y="1422400"/>
            <a:ext cx="142875" cy="201613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14" name="AutoShape 30"/>
          <p:cNvSpPr>
            <a:spLocks noChangeArrowheads="1"/>
          </p:cNvSpPr>
          <p:nvPr/>
        </p:nvSpPr>
        <p:spPr bwMode="auto">
          <a:xfrm>
            <a:off x="815975" y="1347788"/>
            <a:ext cx="150813" cy="18256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15" name="AutoShape 31"/>
          <p:cNvSpPr>
            <a:spLocks noChangeArrowheads="1"/>
          </p:cNvSpPr>
          <p:nvPr/>
        </p:nvSpPr>
        <p:spPr bwMode="auto">
          <a:xfrm>
            <a:off x="111125" y="1377950"/>
            <a:ext cx="179388" cy="2508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16" name="AutoShape 32"/>
          <p:cNvSpPr>
            <a:spLocks noChangeArrowheads="1"/>
          </p:cNvSpPr>
          <p:nvPr/>
        </p:nvSpPr>
        <p:spPr bwMode="auto">
          <a:xfrm>
            <a:off x="328613" y="1785938"/>
            <a:ext cx="201612" cy="2984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6420" name="Picture 36"/>
          <p:cNvPicPr>
            <a:picLocks noChangeAspect="1" noChangeArrowheads="1"/>
          </p:cNvPicPr>
          <p:nvPr/>
        </p:nvPicPr>
        <p:blipFill>
          <a:blip r:embed="rId3" cstate="print"/>
          <a:srcRect l="30557" t="37215" r="27408" b="22220"/>
          <a:stretch>
            <a:fillRect/>
          </a:stretch>
        </p:blipFill>
        <p:spPr bwMode="auto">
          <a:xfrm>
            <a:off x="3076575" y="1254125"/>
            <a:ext cx="3016250" cy="231616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6421" name="AutoShape 37"/>
          <p:cNvSpPr>
            <a:spLocks noChangeArrowheads="1"/>
          </p:cNvSpPr>
          <p:nvPr/>
        </p:nvSpPr>
        <p:spPr bwMode="auto">
          <a:xfrm>
            <a:off x="5292725" y="1574800"/>
            <a:ext cx="228600" cy="22383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22" name="AutoShape 38"/>
          <p:cNvSpPr>
            <a:spLocks noChangeArrowheads="1"/>
          </p:cNvSpPr>
          <p:nvPr/>
        </p:nvSpPr>
        <p:spPr bwMode="auto">
          <a:xfrm>
            <a:off x="5360988" y="1884363"/>
            <a:ext cx="274637" cy="2413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23" name="AutoShape 39"/>
          <p:cNvSpPr>
            <a:spLocks noChangeArrowheads="1"/>
          </p:cNvSpPr>
          <p:nvPr/>
        </p:nvSpPr>
        <p:spPr bwMode="auto">
          <a:xfrm>
            <a:off x="3414713" y="2598738"/>
            <a:ext cx="876300" cy="8286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24" name="AutoShape 40"/>
          <p:cNvSpPr>
            <a:spLocks noChangeArrowheads="1"/>
          </p:cNvSpPr>
          <p:nvPr/>
        </p:nvSpPr>
        <p:spPr bwMode="auto">
          <a:xfrm>
            <a:off x="3703638" y="1528763"/>
            <a:ext cx="193675" cy="2190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4911725" y="1531938"/>
            <a:ext cx="176213" cy="1619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26" name="AutoShape 42"/>
          <p:cNvSpPr>
            <a:spLocks noChangeArrowheads="1"/>
          </p:cNvSpPr>
          <p:nvPr/>
        </p:nvSpPr>
        <p:spPr bwMode="auto">
          <a:xfrm>
            <a:off x="3078163" y="1828800"/>
            <a:ext cx="312737" cy="2889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6427" name="Picture 43"/>
          <p:cNvPicPr>
            <a:picLocks noChangeAspect="1" noChangeArrowheads="1"/>
          </p:cNvPicPr>
          <p:nvPr/>
        </p:nvPicPr>
        <p:blipFill>
          <a:blip r:embed="rId4" cstate="print"/>
          <a:srcRect l="22169" r="21664" b="36545"/>
          <a:stretch>
            <a:fillRect/>
          </a:stretch>
        </p:blipFill>
        <p:spPr bwMode="auto">
          <a:xfrm>
            <a:off x="3078163" y="3563938"/>
            <a:ext cx="3014662" cy="24352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6428" name="AutoShape 44"/>
          <p:cNvSpPr>
            <a:spLocks noChangeArrowheads="1"/>
          </p:cNvSpPr>
          <p:nvPr/>
        </p:nvSpPr>
        <p:spPr bwMode="auto">
          <a:xfrm>
            <a:off x="4530725" y="3994150"/>
            <a:ext cx="330200" cy="32543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29" name="AutoShape 45"/>
          <p:cNvSpPr>
            <a:spLocks noChangeArrowheads="1"/>
          </p:cNvSpPr>
          <p:nvPr/>
        </p:nvSpPr>
        <p:spPr bwMode="auto">
          <a:xfrm>
            <a:off x="5465763" y="4275138"/>
            <a:ext cx="430212" cy="45561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30" name="AutoShape 46"/>
          <p:cNvSpPr>
            <a:spLocks noChangeArrowheads="1"/>
          </p:cNvSpPr>
          <p:nvPr/>
        </p:nvSpPr>
        <p:spPr bwMode="auto">
          <a:xfrm>
            <a:off x="3286125" y="3854450"/>
            <a:ext cx="273050" cy="290513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6431" name="Picture 47"/>
          <p:cNvPicPr>
            <a:picLocks noChangeAspect="1" noChangeArrowheads="1"/>
          </p:cNvPicPr>
          <p:nvPr/>
        </p:nvPicPr>
        <p:blipFill>
          <a:blip r:embed="rId5" cstate="print"/>
          <a:srcRect t="30006" r="3929"/>
          <a:stretch>
            <a:fillRect/>
          </a:stretch>
        </p:blipFill>
        <p:spPr bwMode="auto">
          <a:xfrm>
            <a:off x="9231313" y="3576638"/>
            <a:ext cx="2905125" cy="2395537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6432" name="AutoShape 48"/>
          <p:cNvSpPr>
            <a:spLocks noChangeArrowheads="1"/>
          </p:cNvSpPr>
          <p:nvPr/>
        </p:nvSpPr>
        <p:spPr bwMode="auto">
          <a:xfrm>
            <a:off x="9166225" y="3648075"/>
            <a:ext cx="330200" cy="32543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36" name="AutoShape 52"/>
          <p:cNvSpPr>
            <a:spLocks noChangeArrowheads="1"/>
          </p:cNvSpPr>
          <p:nvPr/>
        </p:nvSpPr>
        <p:spPr bwMode="auto">
          <a:xfrm>
            <a:off x="11101388" y="3690938"/>
            <a:ext cx="871537" cy="7842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37" name="AutoShape 53"/>
          <p:cNvSpPr>
            <a:spLocks noChangeArrowheads="1"/>
          </p:cNvSpPr>
          <p:nvPr/>
        </p:nvSpPr>
        <p:spPr bwMode="auto">
          <a:xfrm>
            <a:off x="10782300" y="3627438"/>
            <a:ext cx="158750" cy="22383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38" name="AutoShape 54"/>
          <p:cNvSpPr>
            <a:spLocks noChangeArrowheads="1"/>
          </p:cNvSpPr>
          <p:nvPr/>
        </p:nvSpPr>
        <p:spPr bwMode="auto">
          <a:xfrm>
            <a:off x="10183813" y="3663950"/>
            <a:ext cx="158750" cy="22383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6439" name="Picture 55"/>
          <p:cNvPicPr>
            <a:picLocks noChangeAspect="1" noChangeArrowheads="1"/>
          </p:cNvPicPr>
          <p:nvPr/>
        </p:nvPicPr>
        <p:blipFill>
          <a:blip r:embed="rId6" cstate="print"/>
          <a:srcRect l="16113" t="8385" r="8398"/>
          <a:stretch>
            <a:fillRect/>
          </a:stretch>
        </p:blipFill>
        <p:spPr bwMode="auto">
          <a:xfrm>
            <a:off x="9193213" y="1271588"/>
            <a:ext cx="2954337" cy="2306637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6440" name="AutoShape 56"/>
          <p:cNvSpPr>
            <a:spLocks noChangeArrowheads="1"/>
          </p:cNvSpPr>
          <p:nvPr/>
        </p:nvSpPr>
        <p:spPr bwMode="auto">
          <a:xfrm>
            <a:off x="11728450" y="1651000"/>
            <a:ext cx="266700" cy="3873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41" name="AutoShape 57"/>
          <p:cNvSpPr>
            <a:spLocks noChangeArrowheads="1"/>
          </p:cNvSpPr>
          <p:nvPr/>
        </p:nvSpPr>
        <p:spPr bwMode="auto">
          <a:xfrm>
            <a:off x="10734675" y="1401763"/>
            <a:ext cx="252413" cy="30956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42" name="AutoShape 58"/>
          <p:cNvSpPr>
            <a:spLocks noChangeArrowheads="1"/>
          </p:cNvSpPr>
          <p:nvPr/>
        </p:nvSpPr>
        <p:spPr bwMode="auto">
          <a:xfrm>
            <a:off x="9664700" y="1881188"/>
            <a:ext cx="542925" cy="74771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6443" name="Picture 59"/>
          <p:cNvPicPr>
            <a:picLocks noChangeAspect="1" noChangeArrowheads="1"/>
          </p:cNvPicPr>
          <p:nvPr/>
        </p:nvPicPr>
        <p:blipFill>
          <a:blip r:embed="rId7" cstate="print"/>
          <a:srcRect t="15305" r="15080" b="46300"/>
          <a:stretch>
            <a:fillRect/>
          </a:stretch>
        </p:blipFill>
        <p:spPr bwMode="auto">
          <a:xfrm>
            <a:off x="6140450" y="1277938"/>
            <a:ext cx="3071813" cy="228441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6444" name="AutoShape 60"/>
          <p:cNvSpPr>
            <a:spLocks noChangeArrowheads="1"/>
          </p:cNvSpPr>
          <p:nvPr/>
        </p:nvSpPr>
        <p:spPr bwMode="auto">
          <a:xfrm>
            <a:off x="7602538" y="1530350"/>
            <a:ext cx="387350" cy="5238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45" name="AutoShape 61"/>
          <p:cNvSpPr>
            <a:spLocks noChangeArrowheads="1"/>
          </p:cNvSpPr>
          <p:nvPr/>
        </p:nvSpPr>
        <p:spPr bwMode="auto">
          <a:xfrm>
            <a:off x="6092825" y="1998663"/>
            <a:ext cx="666750" cy="8921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46" name="AutoShape 62"/>
          <p:cNvSpPr>
            <a:spLocks noChangeArrowheads="1"/>
          </p:cNvSpPr>
          <p:nvPr/>
        </p:nvSpPr>
        <p:spPr bwMode="auto">
          <a:xfrm>
            <a:off x="8759825" y="1700213"/>
            <a:ext cx="388938" cy="74771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47" name="AutoShape 63"/>
          <p:cNvSpPr>
            <a:spLocks noChangeArrowheads="1"/>
          </p:cNvSpPr>
          <p:nvPr/>
        </p:nvSpPr>
        <p:spPr bwMode="auto">
          <a:xfrm>
            <a:off x="9302750" y="1327150"/>
            <a:ext cx="266700" cy="3873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48" name="Rectangle 64"/>
          <p:cNvSpPr>
            <a:spLocks noChangeArrowheads="1"/>
          </p:cNvSpPr>
          <p:nvPr/>
        </p:nvSpPr>
        <p:spPr bwMode="auto">
          <a:xfrm>
            <a:off x="28575" y="3552825"/>
            <a:ext cx="3149600" cy="2444750"/>
          </a:xfrm>
          <a:prstGeom prst="rect">
            <a:avLst/>
          </a:prstGeom>
          <a:solidFill>
            <a:srgbClr val="FFFFFF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6452" name="Rectangle 68"/>
          <p:cNvSpPr>
            <a:spLocks noChangeArrowheads="1"/>
          </p:cNvSpPr>
          <p:nvPr/>
        </p:nvSpPr>
        <p:spPr bwMode="white">
          <a:xfrm>
            <a:off x="36513" y="4483100"/>
            <a:ext cx="3209925" cy="1455738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가을풍경 그리기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만다라 색칠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종이접기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글라스데코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자화상 그리기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나의 화분 만들기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동물 색칠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가습기 만들기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면봉으로 나무 만들기 등 다양한 재료와 방식을 통해 어르신들의 창의력 발휘 </a:t>
            </a:r>
          </a:p>
        </p:txBody>
      </p:sp>
      <p:sp>
        <p:nvSpPr>
          <p:cNvPr id="16453" name="Rectangle 69"/>
          <p:cNvSpPr>
            <a:spLocks noChangeArrowheads="1"/>
          </p:cNvSpPr>
          <p:nvPr/>
        </p:nvSpPr>
        <p:spPr bwMode="white">
          <a:xfrm>
            <a:off x="1041400" y="3843338"/>
            <a:ext cx="1077913" cy="3619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ko-KR" altLang="en-US" sz="1800" b="1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미술활동</a:t>
            </a:r>
          </a:p>
        </p:txBody>
      </p:sp>
      <p:grpSp>
        <p:nvGrpSpPr>
          <p:cNvPr id="16454" name="Group 70"/>
          <p:cNvGrpSpPr>
            <a:grpSpLocks/>
          </p:cNvGrpSpPr>
          <p:nvPr/>
        </p:nvGrpSpPr>
        <p:grpSpPr bwMode="auto">
          <a:xfrm>
            <a:off x="825500" y="4213225"/>
            <a:ext cx="1497013" cy="300038"/>
            <a:chOff x="520" y="2654"/>
            <a:chExt cx="943" cy="189"/>
          </a:xfrm>
        </p:grpSpPr>
        <p:sp>
          <p:nvSpPr>
            <p:cNvPr id="16455" name="Rectangle 71"/>
            <p:cNvSpPr>
              <a:spLocks noChangeArrowheads="1"/>
            </p:cNvSpPr>
            <p:nvPr/>
          </p:nvSpPr>
          <p:spPr bwMode="auto">
            <a:xfrm>
              <a:off x="520" y="2654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6456" name="Rectangle 72"/>
            <p:cNvSpPr>
              <a:spLocks noChangeArrowheads="1"/>
            </p:cNvSpPr>
            <p:nvPr/>
          </p:nvSpPr>
          <p:spPr bwMode="auto">
            <a:xfrm>
              <a:off x="700" y="2654"/>
              <a:ext cx="222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6457" name="Rectangle 73"/>
            <p:cNvSpPr>
              <a:spLocks noChangeArrowheads="1"/>
            </p:cNvSpPr>
            <p:nvPr/>
          </p:nvSpPr>
          <p:spPr bwMode="auto">
            <a:xfrm>
              <a:off x="881" y="2654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6458" name="Rectangle 74"/>
            <p:cNvSpPr>
              <a:spLocks noChangeArrowheads="1"/>
            </p:cNvSpPr>
            <p:nvPr/>
          </p:nvSpPr>
          <p:spPr bwMode="auto">
            <a:xfrm>
              <a:off x="1061" y="2654"/>
              <a:ext cx="222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FBFBF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6459" name="Rectangle 75"/>
            <p:cNvSpPr>
              <a:spLocks noChangeArrowheads="1"/>
            </p:cNvSpPr>
            <p:nvPr/>
          </p:nvSpPr>
          <p:spPr bwMode="auto">
            <a:xfrm>
              <a:off x="1242" y="2654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FBFBF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</p:grpSp>
      <p:sp>
        <p:nvSpPr>
          <p:cNvPr id="16460" name="Rectangle 76"/>
          <p:cNvSpPr>
            <a:spLocks noChangeArrowheads="1"/>
          </p:cNvSpPr>
          <p:nvPr/>
        </p:nvSpPr>
        <p:spPr bwMode="white">
          <a:xfrm>
            <a:off x="234909" y="6070618"/>
            <a:ext cx="10299734" cy="3231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pPr algn="ctr"/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굴림" pitchFamily="50" charset="-127"/>
                <a:cs typeface="Calibri" pitchFamily="34" charset="0"/>
              </a:rPr>
              <a:t>※</a:t>
            </a:r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 dirty="0" err="1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손소독</a:t>
            </a:r>
            <a:r>
              <a:rPr lang="en-US" altLang="ko-KR" sz="1500" b="1" dirty="0">
                <a:solidFill>
                  <a:srgbClr val="FF0000"/>
                </a:solidFill>
                <a:latin typeface="바탕"/>
                <a:ea typeface="굴림" pitchFamily="50" charset="-127"/>
                <a:cs typeface="Calibri" pitchFamily="34" charset="0"/>
              </a:rPr>
              <a:t>·</a:t>
            </a:r>
            <a:r>
              <a:rPr lang="ko-KR" altLang="en-US" sz="1500" b="1" dirty="0" err="1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거리두기</a:t>
            </a:r>
            <a:r>
              <a:rPr lang="en-US" altLang="ko-KR" sz="1500" b="1" dirty="0">
                <a:solidFill>
                  <a:srgbClr val="FF0000"/>
                </a:solidFill>
                <a:latin typeface="바탕"/>
                <a:ea typeface="맑은 고딕" pitchFamily="50" charset="-127"/>
              </a:rPr>
              <a:t>·</a:t>
            </a:r>
            <a:r>
              <a:rPr lang="ko-KR" altLang="en-US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마스크 착용 등 </a:t>
            </a:r>
            <a:r>
              <a:rPr lang="ko-KR" altLang="en-US" sz="15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이용자 </a:t>
            </a:r>
            <a:r>
              <a:rPr lang="ko-KR" altLang="en-US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및 종사자 모두 방역예방수칙을 철저히 지키며 프로그램을 진행하였습니다</a:t>
            </a:r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12185650" cy="6854825"/>
          </a:xfrm>
          <a:prstGeom prst="rect">
            <a:avLst/>
          </a:prstGeom>
          <a:solidFill>
            <a:srgbClr val="EBE4AD"/>
          </a:solidFill>
          <a:ln w="12613" cmpd="sng">
            <a:solidFill>
              <a:srgbClr val="4F1707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white">
          <a:xfrm>
            <a:off x="234909" y="141264"/>
            <a:ext cx="6256337" cy="6159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en-US" altLang="ko-KR" sz="3500" b="1" dirty="0">
                <a:solidFill>
                  <a:srgbClr val="595959"/>
                </a:solidFill>
                <a:latin typeface="Calibri" pitchFamily="34" charset="0"/>
                <a:ea typeface="굴림" pitchFamily="50" charset="-127"/>
              </a:rPr>
              <a:t>5. </a:t>
            </a:r>
            <a:r>
              <a:rPr lang="ko-KR" altLang="en-US" sz="3500" b="1" dirty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사회적응훈련 프로그램 성과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white">
          <a:xfrm>
            <a:off x="10448925" y="6467475"/>
            <a:ext cx="1200150" cy="2984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100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Page Number </a:t>
            </a:r>
            <a:r>
              <a:rPr lang="en-US" altLang="ko-KR" sz="1400" b="1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15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white">
          <a:xfrm>
            <a:off x="523875" y="6435725"/>
            <a:ext cx="1619250" cy="3079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ko-KR" altLang="en-US" sz="1400" b="1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해인데이케어센터</a:t>
            </a:r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4273550" y="1576388"/>
            <a:ext cx="1482725" cy="1482725"/>
          </a:xfrm>
          <a:prstGeom prst="roundRect">
            <a:avLst>
              <a:gd name="adj" fmla="val 6630"/>
            </a:avLst>
          </a:prstGeom>
          <a:solidFill>
            <a:srgbClr val="B27D49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2000" b="1" dirty="0" smtClean="0">
                <a:solidFill>
                  <a:srgbClr val="FFFFFF"/>
                </a:solidFill>
                <a:latin typeface="Calibri" pitchFamily="34" charset="0"/>
                <a:ea typeface="맑은 고딕" pitchFamily="50" charset="-127"/>
              </a:rPr>
              <a:t>신체적</a:t>
            </a:r>
            <a:endParaRPr lang="en-US" altLang="ko-KR" sz="2000" b="1" dirty="0" smtClean="0">
              <a:solidFill>
                <a:srgbClr val="FFFFFF"/>
              </a:solidFill>
              <a:latin typeface="Calibri" pitchFamily="34" charset="0"/>
              <a:ea typeface="맑은 고딕" pitchFamily="50" charset="-127"/>
            </a:endParaRPr>
          </a:p>
          <a:p>
            <a:pPr algn="ctr"/>
            <a:r>
              <a:rPr lang="ko-KR" altLang="en-US" sz="2000" b="1" dirty="0" smtClean="0">
                <a:solidFill>
                  <a:srgbClr val="FFFFFF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2000" b="1" dirty="0">
                <a:solidFill>
                  <a:srgbClr val="FFFFFF"/>
                </a:solidFill>
                <a:latin typeface="Calibri" pitchFamily="34" charset="0"/>
                <a:ea typeface="맑은 고딕" pitchFamily="50" charset="-127"/>
              </a:rPr>
              <a:t>기능</a:t>
            </a:r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4178300" y="1481138"/>
            <a:ext cx="1673225" cy="1673225"/>
          </a:xfrm>
          <a:prstGeom prst="roundRect">
            <a:avLst>
              <a:gd name="adj" fmla="val 6630"/>
            </a:avLst>
          </a:prstGeom>
          <a:noFill/>
          <a:ln w="3125" cmpd="sng">
            <a:solidFill>
              <a:srgbClr val="B27D49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6429375" y="1576388"/>
            <a:ext cx="1482725" cy="1482725"/>
          </a:xfrm>
          <a:prstGeom prst="roundRect">
            <a:avLst>
              <a:gd name="adj" fmla="val 6630"/>
            </a:avLst>
          </a:prstGeom>
          <a:solidFill>
            <a:srgbClr val="404040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2000" b="1" dirty="0" smtClean="0">
                <a:solidFill>
                  <a:srgbClr val="FFFFFF"/>
                </a:solidFill>
                <a:latin typeface="Calibri" pitchFamily="34" charset="0"/>
                <a:ea typeface="맑은 고딕" pitchFamily="50" charset="-127"/>
              </a:rPr>
              <a:t>정서적</a:t>
            </a:r>
            <a:endParaRPr lang="en-US" altLang="ko-KR" sz="2000" b="1" dirty="0" smtClean="0">
              <a:solidFill>
                <a:srgbClr val="FFFFFF"/>
              </a:solidFill>
              <a:latin typeface="Calibri" pitchFamily="34" charset="0"/>
              <a:ea typeface="맑은 고딕" pitchFamily="50" charset="-127"/>
            </a:endParaRPr>
          </a:p>
          <a:p>
            <a:pPr algn="ctr"/>
            <a:r>
              <a:rPr lang="ko-KR" altLang="en-US" sz="2000" b="1" dirty="0" smtClean="0">
                <a:solidFill>
                  <a:srgbClr val="FFFFFF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2000" b="1" dirty="0">
                <a:solidFill>
                  <a:srgbClr val="FFFFFF"/>
                </a:solidFill>
                <a:latin typeface="Calibri" pitchFamily="34" charset="0"/>
                <a:ea typeface="맑은 고딕" pitchFamily="50" charset="-127"/>
              </a:rPr>
              <a:t>안정감</a:t>
            </a:r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>
            <a:off x="6332538" y="1481138"/>
            <a:ext cx="1674812" cy="1673225"/>
          </a:xfrm>
          <a:prstGeom prst="roundRect">
            <a:avLst>
              <a:gd name="adj" fmla="val 6630"/>
            </a:avLst>
          </a:prstGeom>
          <a:noFill/>
          <a:ln w="3125" cmpd="sng">
            <a:solidFill>
              <a:srgbClr val="404040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4273550" y="3784600"/>
            <a:ext cx="1482725" cy="1482725"/>
          </a:xfrm>
          <a:prstGeom prst="roundRect">
            <a:avLst>
              <a:gd name="adj" fmla="val 6630"/>
            </a:avLst>
          </a:prstGeom>
          <a:solidFill>
            <a:srgbClr val="404040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2000" b="1">
                <a:solidFill>
                  <a:srgbClr val="FFFFFF"/>
                </a:solidFill>
                <a:latin typeface="Calibri" pitchFamily="34" charset="0"/>
                <a:ea typeface="맑은 고딕" pitchFamily="50" charset="-127"/>
              </a:rPr>
              <a:t>일상생활</a:t>
            </a:r>
          </a:p>
          <a:p>
            <a:pPr algn="ctr"/>
            <a:r>
              <a:rPr lang="ko-KR" altLang="en-US" sz="2000" b="1">
                <a:solidFill>
                  <a:srgbClr val="FFFFFF"/>
                </a:solidFill>
                <a:latin typeface="Calibri" pitchFamily="34" charset="0"/>
                <a:ea typeface="맑은 고딕" pitchFamily="50" charset="-127"/>
              </a:rPr>
              <a:t>영위</a:t>
            </a:r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>
            <a:off x="4178300" y="3689350"/>
            <a:ext cx="1673225" cy="1674813"/>
          </a:xfrm>
          <a:prstGeom prst="roundRect">
            <a:avLst>
              <a:gd name="adj" fmla="val 6630"/>
            </a:avLst>
          </a:prstGeom>
          <a:noFill/>
          <a:ln w="3125" cmpd="sng">
            <a:solidFill>
              <a:srgbClr val="404040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>
            <a:off x="6429375" y="3784600"/>
            <a:ext cx="1482725" cy="1482725"/>
          </a:xfrm>
          <a:prstGeom prst="roundRect">
            <a:avLst>
              <a:gd name="adj" fmla="val 6630"/>
            </a:avLst>
          </a:prstGeom>
          <a:solidFill>
            <a:srgbClr val="B27D49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2000" b="1">
                <a:solidFill>
                  <a:srgbClr val="FFFFFF"/>
                </a:solidFill>
                <a:latin typeface="Calibri" pitchFamily="34" charset="0"/>
                <a:ea typeface="맑은 고딕" pitchFamily="50" charset="-127"/>
              </a:rPr>
              <a:t>지역사회</a:t>
            </a:r>
          </a:p>
          <a:p>
            <a:pPr algn="ctr"/>
            <a:r>
              <a:rPr lang="ko-KR" altLang="en-US" sz="2000" b="1">
                <a:solidFill>
                  <a:srgbClr val="FFFFFF"/>
                </a:solidFill>
                <a:latin typeface="Calibri" pitchFamily="34" charset="0"/>
                <a:ea typeface="맑은 고딕" pitchFamily="50" charset="-127"/>
              </a:rPr>
              <a:t>적응</a:t>
            </a:r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>
            <a:off x="6332538" y="3689350"/>
            <a:ext cx="1674812" cy="1674813"/>
          </a:xfrm>
          <a:prstGeom prst="roundRect">
            <a:avLst>
              <a:gd name="adj" fmla="val 6630"/>
            </a:avLst>
          </a:prstGeom>
          <a:noFill/>
          <a:ln w="3125" cmpd="sng">
            <a:solidFill>
              <a:srgbClr val="B27D49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white">
          <a:xfrm>
            <a:off x="8007350" y="1425575"/>
            <a:ext cx="4025900" cy="2065338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r"/>
            <a:r>
              <a:rPr lang="ko-KR" altLang="en-US" sz="2200" b="1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정서적 안정감 형성</a:t>
            </a:r>
          </a:p>
          <a:p>
            <a:pPr algn="r"/>
            <a:endParaRPr lang="ko-KR" altLang="en-US" sz="1800" b="1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pPr algn="r"/>
            <a:r>
              <a:rPr lang="ko-KR" altLang="en-US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미술활동</a:t>
            </a:r>
            <a:r>
              <a:rPr lang="en-US" altLang="ko-KR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, </a:t>
            </a:r>
            <a:r>
              <a:rPr lang="ko-KR" altLang="en-US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안위증진활동과 함께 해인다방</a:t>
            </a:r>
            <a:r>
              <a:rPr lang="en-US" altLang="ko-KR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, </a:t>
            </a:r>
            <a:r>
              <a:rPr lang="ko-KR" altLang="en-US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해인춤마당 등 어르신들이 서로 교류하고 유대감을 형성할 수 있었으며 심리적 이완을 통해 정서적 안정감을 형성할 수 있었음</a:t>
            </a:r>
          </a:p>
        </p:txBody>
      </p:sp>
      <p:sp>
        <p:nvSpPr>
          <p:cNvPr id="17428" name="Rectangle 20"/>
          <p:cNvSpPr>
            <a:spLocks noChangeArrowheads="1"/>
          </p:cNvSpPr>
          <p:nvPr/>
        </p:nvSpPr>
        <p:spPr bwMode="white">
          <a:xfrm>
            <a:off x="8007350" y="3690938"/>
            <a:ext cx="4006850" cy="2066925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r"/>
            <a:r>
              <a:rPr lang="ko-KR" altLang="en-US" sz="2200" b="1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지역사회적응</a:t>
            </a:r>
          </a:p>
          <a:p>
            <a:pPr algn="r"/>
            <a:endParaRPr lang="ko-KR" altLang="en-US" sz="1800" b="1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pPr algn="r"/>
            <a:r>
              <a:rPr lang="ko-KR" altLang="en-US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해인사회적응훈련 활동을 진행하며 주문</a:t>
            </a:r>
            <a:r>
              <a:rPr lang="en-US" altLang="ko-KR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, </a:t>
            </a:r>
            <a:r>
              <a:rPr lang="ko-KR" altLang="en-US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계산</a:t>
            </a:r>
            <a:r>
              <a:rPr lang="en-US" altLang="ko-KR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, </a:t>
            </a:r>
            <a:r>
              <a:rPr lang="ko-KR" altLang="en-US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구매</a:t>
            </a:r>
            <a:r>
              <a:rPr lang="en-US" altLang="ko-KR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, </a:t>
            </a:r>
            <a:r>
              <a:rPr lang="ko-KR" altLang="en-US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환불</a:t>
            </a:r>
            <a:r>
              <a:rPr lang="en-US" altLang="ko-KR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, </a:t>
            </a:r>
            <a:r>
              <a:rPr lang="ko-KR" altLang="en-US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통장개설</a:t>
            </a:r>
            <a:r>
              <a:rPr lang="en-US" altLang="ko-KR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, </a:t>
            </a:r>
            <a:r>
              <a:rPr lang="ko-KR" altLang="en-US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사회적 이슈 습득 등 사회적 관계를 형성하고 지역사회에 필요한 기술을 획득할 수 있었음 </a:t>
            </a:r>
          </a:p>
        </p:txBody>
      </p:sp>
      <p:sp>
        <p:nvSpPr>
          <p:cNvPr id="17429" name="Rectangle 21"/>
          <p:cNvSpPr>
            <a:spLocks noChangeArrowheads="1"/>
          </p:cNvSpPr>
          <p:nvPr/>
        </p:nvSpPr>
        <p:spPr bwMode="white">
          <a:xfrm>
            <a:off x="257175" y="1425575"/>
            <a:ext cx="3921125" cy="2092856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r>
              <a:rPr lang="ko-KR" altLang="en-US" sz="2200" b="1" dirty="0" smtClean="0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신체적 </a:t>
            </a:r>
            <a:r>
              <a:rPr lang="ko-KR" altLang="en-US" sz="2200" b="1" dirty="0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기능 유지 및 향상</a:t>
            </a:r>
          </a:p>
          <a:p>
            <a:endParaRPr lang="ko-KR" altLang="en-US" sz="1800" b="1" dirty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기존에 진행하고 있던 신체활동과 더불어 </a:t>
            </a:r>
            <a:r>
              <a:rPr lang="ko-KR" altLang="en-US" sz="1800" b="1" dirty="0" err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해인시장</a:t>
            </a:r>
            <a:r>
              <a:rPr lang="en-US" altLang="ko-KR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, </a:t>
            </a:r>
            <a:r>
              <a:rPr lang="ko-KR" altLang="en-US" sz="1800" b="1" dirty="0" err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해인춤마당을</a:t>
            </a:r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통해 어르신들의 신체적 기능을 유지 및 향상할 수 있었음  </a:t>
            </a:r>
          </a:p>
          <a:p>
            <a:endParaRPr lang="en-US" altLang="ko-KR" sz="1800" b="1" dirty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17430" name="Rectangle 22"/>
          <p:cNvSpPr>
            <a:spLocks noChangeArrowheads="1"/>
          </p:cNvSpPr>
          <p:nvPr/>
        </p:nvSpPr>
        <p:spPr bwMode="white">
          <a:xfrm>
            <a:off x="276225" y="3700463"/>
            <a:ext cx="3902075" cy="2066925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r>
              <a:rPr lang="ko-KR" altLang="en-US" sz="2200" b="1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일상생활 영위</a:t>
            </a:r>
          </a:p>
          <a:p>
            <a:endParaRPr lang="ko-KR" altLang="en-US" sz="1800" b="1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ko-KR" altLang="en-US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해인시장</a:t>
            </a:r>
            <a:r>
              <a:rPr lang="en-US" altLang="ko-KR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, </a:t>
            </a:r>
            <a:r>
              <a:rPr lang="ko-KR" altLang="en-US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해인은행</a:t>
            </a:r>
            <a:r>
              <a:rPr lang="en-US" altLang="ko-KR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, </a:t>
            </a:r>
            <a:r>
              <a:rPr lang="ko-KR" altLang="en-US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해인다방</a:t>
            </a:r>
            <a:r>
              <a:rPr lang="en-US" altLang="ko-KR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, </a:t>
            </a:r>
            <a:r>
              <a:rPr lang="ko-KR" altLang="en-US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해인극장</a:t>
            </a:r>
            <a:r>
              <a:rPr lang="en-US" altLang="ko-KR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, </a:t>
            </a:r>
            <a:r>
              <a:rPr lang="ko-KR" altLang="en-US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뉴스보기 등 일상생활과 밀접하게 연관되어 있는 활동들을 통해 간접적으로 어르신들의 일상생활패턴을 유지할 수 있었음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white">
          <a:xfrm>
            <a:off x="377785" y="784206"/>
            <a:ext cx="8125896" cy="523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※</a:t>
            </a:r>
            <a:r>
              <a:rPr lang="ko-KR" altLang="en-US" sz="14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코로나</a:t>
            </a:r>
            <a:r>
              <a:rPr lang="en-US" altLang="ko-KR" sz="14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19 </a:t>
            </a:r>
            <a:r>
              <a:rPr lang="ko-KR" altLang="en-US" sz="1400" b="1" dirty="0" err="1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유행기간중</a:t>
            </a:r>
            <a:r>
              <a:rPr lang="ko-KR" altLang="en-US" sz="14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 특화 및 집중된 프로그램이며 단기간 실행으로 </a:t>
            </a:r>
            <a:r>
              <a:rPr lang="ko-KR" altLang="en-US" sz="1400" b="1" dirty="0" smtClean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정량적</a:t>
            </a:r>
            <a:r>
              <a:rPr lang="ko-KR" altLang="en-US" sz="14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4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성과도출의 한계성으로</a:t>
            </a:r>
            <a:endParaRPr lang="en-US" altLang="ko-KR" sz="1400" b="1" dirty="0" smtClean="0">
              <a:solidFill>
                <a:srgbClr val="FF000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en-US" altLang="ko-KR" sz="14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en-US" altLang="ko-KR" sz="14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  </a:t>
            </a:r>
            <a:r>
              <a:rPr lang="ko-KR" altLang="en-US" sz="14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400" b="1" dirty="0" smtClean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정성적</a:t>
            </a:r>
            <a:r>
              <a:rPr lang="ko-KR" altLang="en-US" sz="14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 성과도출을 </a:t>
            </a:r>
            <a:r>
              <a:rPr lang="ko-KR" altLang="en-US" sz="14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실시하였으며 지속적 운영으로 </a:t>
            </a:r>
            <a:r>
              <a:rPr lang="ko-KR" altLang="en-US" sz="14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정량적 성과도출이 </a:t>
            </a:r>
            <a:r>
              <a:rPr lang="ko-KR" altLang="en-US" sz="1400" b="1" dirty="0" err="1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가능할것으로</a:t>
            </a:r>
            <a:r>
              <a:rPr lang="ko-KR" altLang="en-US" sz="14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 사료됩니다</a:t>
            </a:r>
            <a:r>
              <a:rPr lang="en-US" altLang="ko-KR" sz="14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.</a:t>
            </a:r>
            <a:r>
              <a:rPr lang="ko-KR" altLang="en-US" sz="14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 </a:t>
            </a:r>
            <a:endParaRPr lang="ko-KR" altLang="en-US" sz="1400" b="1" dirty="0">
              <a:solidFill>
                <a:srgbClr val="FF0000"/>
              </a:solidFill>
              <a:latin typeface="Calibri" pitchFamily="34" charset="0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12185650" cy="6854825"/>
          </a:xfrm>
          <a:prstGeom prst="rect">
            <a:avLst/>
          </a:prstGeom>
          <a:solidFill>
            <a:srgbClr val="EBE4AD"/>
          </a:solidFill>
          <a:ln w="12613" cmpd="sng">
            <a:solidFill>
              <a:srgbClr val="4F1707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white">
          <a:xfrm>
            <a:off x="234909" y="141264"/>
            <a:ext cx="6256337" cy="6159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en-US" altLang="ko-KR" sz="3500" b="1" dirty="0">
                <a:solidFill>
                  <a:srgbClr val="595959"/>
                </a:solidFill>
                <a:latin typeface="Calibri" pitchFamily="34" charset="0"/>
                <a:ea typeface="굴림" pitchFamily="50" charset="-127"/>
              </a:rPr>
              <a:t>5. </a:t>
            </a:r>
            <a:r>
              <a:rPr lang="ko-KR" altLang="en-US" sz="3500" b="1" dirty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사회적응훈련 프로그램 성과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white">
          <a:xfrm>
            <a:off x="10448925" y="6467475"/>
            <a:ext cx="1200150" cy="2984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100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Page Number </a:t>
            </a:r>
            <a:r>
              <a:rPr lang="en-US" altLang="ko-KR" sz="1400" b="1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16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white">
          <a:xfrm>
            <a:off x="523875" y="6435725"/>
            <a:ext cx="1619250" cy="3079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ko-KR" altLang="en-US" sz="1400" b="1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해인데이케어센터</a:t>
            </a: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133" t="2765" r="60138" b="54610"/>
          <a:stretch>
            <a:fillRect/>
          </a:stretch>
        </p:blipFill>
        <p:spPr bwMode="auto">
          <a:xfrm>
            <a:off x="655638" y="1117600"/>
            <a:ext cx="971550" cy="11652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2017713" y="1274763"/>
            <a:ext cx="3408362" cy="1638300"/>
          </a:xfrm>
          <a:prstGeom prst="wedgeEllipseCallout">
            <a:avLst>
              <a:gd name="adj1" fmla="val -62556"/>
              <a:gd name="adj2" fmla="val -40926"/>
            </a:avLst>
          </a:prstGeom>
          <a:solidFill>
            <a:srgbClr val="FFFFFF"/>
          </a:solidFill>
          <a:ln w="37951" cmpd="sng">
            <a:solidFill>
              <a:srgbClr val="E19825"/>
            </a:solidFill>
            <a:miter lim="800000"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14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어르신이 혼자 계셔서 항상 걱정이 많은데 건강관리는 물론</a:t>
            </a:r>
            <a:r>
              <a:rPr lang="en-US" altLang="ko-KR" sz="1400" b="1" dirty="0">
                <a:solidFill>
                  <a:srgbClr val="40404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4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4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규칙적인 일상생활을 센터에서 보내셔서 항상 안심이 됩니다</a:t>
            </a:r>
            <a:r>
              <a:rPr lang="en-US" altLang="ko-KR" sz="1400" b="1" dirty="0">
                <a:solidFill>
                  <a:srgbClr val="404040"/>
                </a:solidFill>
                <a:latin typeface="Calibri" pitchFamily="34" charset="0"/>
                <a:ea typeface="굴림" pitchFamily="50" charset="-127"/>
              </a:rPr>
              <a:t>.</a:t>
            </a: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484188" y="2260600"/>
            <a:ext cx="1323975" cy="371475"/>
          </a:xfrm>
          <a:prstGeom prst="flowChartAlternateProcess">
            <a:avLst/>
          </a:prstGeom>
          <a:noFill/>
          <a:ln w="25282" cmpd="sng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13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김○○ 보호자</a:t>
            </a:r>
          </a:p>
        </p:txBody>
      </p:sp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523" t="1126" r="12212" b="54610"/>
          <a:stretch>
            <a:fillRect/>
          </a:stretch>
        </p:blipFill>
        <p:spPr bwMode="auto">
          <a:xfrm>
            <a:off x="10406063" y="1050925"/>
            <a:ext cx="1027112" cy="121285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8444" name="AutoShape 12"/>
          <p:cNvSpPr>
            <a:spLocks noChangeArrowheads="1"/>
          </p:cNvSpPr>
          <p:nvPr/>
        </p:nvSpPr>
        <p:spPr bwMode="auto">
          <a:xfrm>
            <a:off x="5988050" y="1293813"/>
            <a:ext cx="3970338" cy="1704975"/>
          </a:xfrm>
          <a:prstGeom prst="wedgeEllipseCallout">
            <a:avLst>
              <a:gd name="adj1" fmla="val 61088"/>
              <a:gd name="adj2" fmla="val -35296"/>
            </a:avLst>
          </a:prstGeom>
          <a:solidFill>
            <a:srgbClr val="FFFFFF"/>
          </a:solidFill>
          <a:ln w="37951" cmpd="sng">
            <a:solidFill>
              <a:srgbClr val="E19825"/>
            </a:solidFill>
            <a:miter lim="800000"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14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코로나</a:t>
            </a:r>
            <a:r>
              <a:rPr lang="en-US" altLang="ko-KR" sz="14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19 </a:t>
            </a:r>
            <a:r>
              <a:rPr lang="ko-KR" altLang="en-US" sz="14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때문에 </a:t>
            </a:r>
            <a:r>
              <a:rPr lang="ko-KR" altLang="en-US" sz="1400" b="1" dirty="0" smtClean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어르신께서 지역</a:t>
            </a:r>
            <a:endParaRPr lang="en-US" altLang="ko-KR" sz="1400" b="1" dirty="0" smtClean="0">
              <a:solidFill>
                <a:srgbClr val="404040"/>
              </a:solidFill>
              <a:latin typeface="Calibri" pitchFamily="34" charset="0"/>
              <a:ea typeface="맑은 고딕" pitchFamily="50" charset="-127"/>
            </a:endParaRPr>
          </a:p>
          <a:p>
            <a:pPr algn="ctr"/>
            <a:r>
              <a:rPr lang="ko-KR" altLang="en-US" sz="1400" b="1" dirty="0" smtClean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사회활동이 어려운데 </a:t>
            </a:r>
            <a:r>
              <a:rPr lang="ko-KR" altLang="en-US" sz="14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센터에서 다양한 프로그램을 경험하고 다른 어르신들과 함께 어울리셔서 어머님의 삶에 활력이 되는 것 같아요</a:t>
            </a:r>
            <a:r>
              <a:rPr lang="en-US" altLang="ko-KR" sz="14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.</a:t>
            </a:r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10253663" y="2251075"/>
            <a:ext cx="1322387" cy="371475"/>
          </a:xfrm>
          <a:prstGeom prst="flowChartAlternateProcess">
            <a:avLst/>
          </a:prstGeom>
          <a:noFill/>
          <a:ln w="25282" cmpd="sng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13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김○○ 보호자</a:t>
            </a:r>
          </a:p>
        </p:txBody>
      </p:sp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369" t="53790" r="11443" b="1537"/>
          <a:stretch>
            <a:fillRect/>
          </a:stretch>
        </p:blipFill>
        <p:spPr bwMode="auto">
          <a:xfrm>
            <a:off x="655638" y="3179763"/>
            <a:ext cx="1066800" cy="1220787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2093913" y="3055938"/>
            <a:ext cx="3541712" cy="1655762"/>
          </a:xfrm>
          <a:prstGeom prst="wedgeEllipseCallout">
            <a:avLst>
              <a:gd name="adj1" fmla="val -58718"/>
              <a:gd name="adj2" fmla="val -15838"/>
            </a:avLst>
          </a:prstGeom>
          <a:solidFill>
            <a:srgbClr val="FFFFFF"/>
          </a:solidFill>
          <a:ln w="37951" cmpd="sng">
            <a:solidFill>
              <a:srgbClr val="289B6E"/>
            </a:solidFill>
            <a:miter lim="800000"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14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여기는 밥도 맛있고</a:t>
            </a:r>
            <a:r>
              <a:rPr lang="en-US" altLang="ko-KR" sz="14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, </a:t>
            </a:r>
            <a:r>
              <a:rPr lang="ko-KR" altLang="en-US" sz="14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같이 이야기할 수 있는 친구들도 있어서 맘이 편하고 좋아</a:t>
            </a:r>
            <a:r>
              <a:rPr lang="en-US" altLang="ko-KR" sz="14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. </a:t>
            </a:r>
            <a:r>
              <a:rPr lang="ko-KR" altLang="en-US" sz="14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선생님들도 우릴 챙겨주느라 항상 고생이 많지</a:t>
            </a:r>
            <a:r>
              <a:rPr lang="en-US" altLang="ko-KR" sz="14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.</a:t>
            </a:r>
          </a:p>
        </p:txBody>
      </p:sp>
      <p:sp>
        <p:nvSpPr>
          <p:cNvPr id="18448" name="AutoShape 16"/>
          <p:cNvSpPr>
            <a:spLocks noChangeArrowheads="1"/>
          </p:cNvSpPr>
          <p:nvPr/>
        </p:nvSpPr>
        <p:spPr bwMode="auto">
          <a:xfrm>
            <a:off x="531813" y="4383088"/>
            <a:ext cx="1323975" cy="371475"/>
          </a:xfrm>
          <a:prstGeom prst="flowChartAlternateProcess">
            <a:avLst/>
          </a:prstGeom>
          <a:noFill/>
          <a:ln w="25282" cmpd="sng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13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정○○ 어르신</a:t>
            </a:r>
          </a:p>
        </p:txBody>
      </p:sp>
      <p:pic>
        <p:nvPicPr>
          <p:cNvPr id="18452" name="Picture 2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133" t="55020" r="60138" b="2356"/>
          <a:stretch>
            <a:fillRect/>
          </a:stretch>
        </p:blipFill>
        <p:spPr bwMode="auto">
          <a:xfrm>
            <a:off x="10509250" y="3070225"/>
            <a:ext cx="971550" cy="1163638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8453" name="AutoShape 21"/>
          <p:cNvSpPr>
            <a:spLocks noChangeArrowheads="1"/>
          </p:cNvSpPr>
          <p:nvPr/>
        </p:nvSpPr>
        <p:spPr bwMode="auto">
          <a:xfrm>
            <a:off x="6340475" y="3094038"/>
            <a:ext cx="3694113" cy="1493837"/>
          </a:xfrm>
          <a:prstGeom prst="wedgeEllipseCallout">
            <a:avLst>
              <a:gd name="adj1" fmla="val 63648"/>
              <a:gd name="adj2" fmla="val -21981"/>
            </a:avLst>
          </a:prstGeom>
          <a:solidFill>
            <a:srgbClr val="FFFFFF"/>
          </a:solidFill>
          <a:ln w="37951" cmpd="sng">
            <a:solidFill>
              <a:srgbClr val="289B6E"/>
            </a:solidFill>
            <a:miter lim="800000"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14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여기서는 신나는 노래에 춤도 추고</a:t>
            </a:r>
            <a:r>
              <a:rPr lang="en-US" altLang="ko-KR" sz="1400" b="1">
                <a:solidFill>
                  <a:srgbClr val="404040"/>
                </a:solidFill>
                <a:ea typeface="굴림" pitchFamily="50" charset="-127"/>
              </a:rPr>
              <a:t>,</a:t>
            </a:r>
            <a:r>
              <a:rPr lang="en-US" altLang="ko-KR" sz="14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4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이야기도 하고</a:t>
            </a:r>
            <a:r>
              <a:rPr lang="en-US" altLang="ko-KR" sz="1400" b="1">
                <a:solidFill>
                  <a:srgbClr val="404040"/>
                </a:solidFill>
                <a:ea typeface="굴림" pitchFamily="50" charset="-127"/>
              </a:rPr>
              <a:t>,</a:t>
            </a:r>
            <a:r>
              <a:rPr lang="en-US" altLang="ko-KR" sz="14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4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공부도 많이 해</a:t>
            </a:r>
            <a:r>
              <a:rPr lang="en-US" altLang="ko-KR" sz="1400" b="1">
                <a:solidFill>
                  <a:srgbClr val="404040"/>
                </a:solidFill>
                <a:ea typeface="굴림" pitchFamily="50" charset="-127"/>
              </a:rPr>
              <a:t>.</a:t>
            </a:r>
            <a:r>
              <a:rPr lang="en-US" altLang="ko-KR" sz="14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4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심심하지가 않아</a:t>
            </a:r>
            <a:r>
              <a:rPr lang="en-US" altLang="ko-KR" sz="1400" b="1">
                <a:solidFill>
                  <a:srgbClr val="404040"/>
                </a:solidFill>
                <a:ea typeface="굴림" pitchFamily="50" charset="-127"/>
              </a:rPr>
              <a:t>.</a:t>
            </a:r>
            <a:r>
              <a:rPr lang="en-US" altLang="ko-KR" sz="14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  </a:t>
            </a:r>
          </a:p>
        </p:txBody>
      </p:sp>
      <p:sp>
        <p:nvSpPr>
          <p:cNvPr id="18454" name="AutoShape 22"/>
          <p:cNvSpPr>
            <a:spLocks noChangeArrowheads="1"/>
          </p:cNvSpPr>
          <p:nvPr/>
        </p:nvSpPr>
        <p:spPr bwMode="auto">
          <a:xfrm>
            <a:off x="10310813" y="4202113"/>
            <a:ext cx="1322387" cy="371475"/>
          </a:xfrm>
          <a:prstGeom prst="flowChartAlternateProcess">
            <a:avLst/>
          </a:prstGeom>
          <a:noFill/>
          <a:ln w="25282" cmpd="sng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13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문○○ 어르신</a:t>
            </a:r>
          </a:p>
        </p:txBody>
      </p:sp>
      <p:pic>
        <p:nvPicPr>
          <p:cNvPr id="18455" name="Picture 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59" t="9146" r="49869" b="73083"/>
          <a:stretch>
            <a:fillRect/>
          </a:stretch>
        </p:blipFill>
        <p:spPr bwMode="auto">
          <a:xfrm>
            <a:off x="5568950" y="4826000"/>
            <a:ext cx="1047750" cy="933450"/>
          </a:xfrm>
          <a:prstGeom prst="rect">
            <a:avLst/>
          </a:prstGeom>
          <a:solidFill>
            <a:srgbClr val="EBE4AD"/>
          </a:solidFill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8456" name="AutoShape 24"/>
          <p:cNvSpPr>
            <a:spLocks noChangeArrowheads="1"/>
          </p:cNvSpPr>
          <p:nvPr/>
        </p:nvSpPr>
        <p:spPr bwMode="auto">
          <a:xfrm>
            <a:off x="5430838" y="5735638"/>
            <a:ext cx="1323975" cy="371475"/>
          </a:xfrm>
          <a:prstGeom prst="flowChartAlternateProcess">
            <a:avLst/>
          </a:prstGeom>
          <a:noFill/>
          <a:ln w="25282" cmpd="sng">
            <a:solidFill>
              <a:srgbClr val="3057B9"/>
            </a:solidFill>
            <a:miter lim="800000"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16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요양보호사</a:t>
            </a:r>
          </a:p>
        </p:txBody>
      </p:sp>
      <p:sp>
        <p:nvSpPr>
          <p:cNvPr id="18457" name="AutoShape 25"/>
          <p:cNvSpPr>
            <a:spLocks noChangeArrowheads="1"/>
          </p:cNvSpPr>
          <p:nvPr/>
        </p:nvSpPr>
        <p:spPr bwMode="auto">
          <a:xfrm>
            <a:off x="6931025" y="4864100"/>
            <a:ext cx="3759200" cy="1343025"/>
          </a:xfrm>
          <a:prstGeom prst="wedgeEllipseCallout">
            <a:avLst>
              <a:gd name="adj1" fmla="val -60509"/>
              <a:gd name="adj2" fmla="val -33245"/>
            </a:avLst>
          </a:prstGeom>
          <a:solidFill>
            <a:srgbClr val="FFFFFF"/>
          </a:solidFill>
          <a:ln w="37951" cmpd="sng">
            <a:solidFill>
              <a:srgbClr val="3057B9"/>
            </a:solidFill>
            <a:miter lim="800000"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14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제가 냈던 아이디어가 프로그램에 반영되었는데 어르신들에게 반응이 매우 좋아 기뻤고</a:t>
            </a:r>
            <a:r>
              <a:rPr lang="en-US" altLang="ko-KR" sz="14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, </a:t>
            </a:r>
            <a:r>
              <a:rPr lang="ko-KR" altLang="en-US" sz="14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앞으로도 더 많은 아이디어를 내려고 합니다</a:t>
            </a:r>
            <a:r>
              <a:rPr lang="en-US" altLang="ko-KR" sz="14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.</a:t>
            </a:r>
          </a:p>
        </p:txBody>
      </p:sp>
      <p:sp>
        <p:nvSpPr>
          <p:cNvPr id="18458" name="AutoShape 26"/>
          <p:cNvSpPr>
            <a:spLocks noChangeArrowheads="1"/>
          </p:cNvSpPr>
          <p:nvPr/>
        </p:nvSpPr>
        <p:spPr bwMode="auto">
          <a:xfrm>
            <a:off x="1274763" y="4949825"/>
            <a:ext cx="4017962" cy="1190625"/>
          </a:xfrm>
          <a:prstGeom prst="wedgeEllipseCallout">
            <a:avLst>
              <a:gd name="adj1" fmla="val 59296"/>
              <a:gd name="adj2" fmla="val -36833"/>
            </a:avLst>
          </a:prstGeom>
          <a:solidFill>
            <a:srgbClr val="FFFFFF"/>
          </a:solidFill>
          <a:ln w="37951" cmpd="sng">
            <a:solidFill>
              <a:srgbClr val="3057B9"/>
            </a:solidFill>
            <a:miter lim="800000"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1400" b="1" dirty="0" smtClean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지금까지 코로나</a:t>
            </a:r>
            <a:r>
              <a:rPr lang="en-US" altLang="ko-KR" sz="1400" b="1" dirty="0" smtClean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19</a:t>
            </a:r>
            <a:r>
              <a:rPr lang="ko-KR" altLang="en-US" sz="1400" b="1" dirty="0" smtClean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로 </a:t>
            </a:r>
            <a:r>
              <a:rPr lang="ko-KR" altLang="en-US" sz="1400" b="1" dirty="0" err="1" smtClean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부터</a:t>
            </a:r>
            <a:r>
              <a:rPr lang="ko-KR" altLang="en-US" sz="1400" b="1" dirty="0" smtClean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 안전함과 동시에 </a:t>
            </a:r>
            <a:r>
              <a:rPr lang="ko-KR" altLang="en-US" sz="1400" b="1" dirty="0" smtClean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어르신들의 </a:t>
            </a:r>
            <a:r>
              <a:rPr lang="ko-KR" altLang="en-US" sz="14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상태가 좋아지시는 걸 보면서 뿌듯함과 자부심을 가지고 일하게 됩니다</a:t>
            </a:r>
            <a:r>
              <a:rPr lang="en-US" altLang="ko-KR" sz="14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12185650" cy="6854825"/>
          </a:xfrm>
          <a:prstGeom prst="rect">
            <a:avLst/>
          </a:prstGeom>
          <a:solidFill>
            <a:srgbClr val="EBE4AD"/>
          </a:solidFill>
          <a:ln w="12613" cmpd="sng">
            <a:solidFill>
              <a:srgbClr val="4F1707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white">
          <a:xfrm>
            <a:off x="377785" y="284140"/>
            <a:ext cx="2419350" cy="6159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595959"/>
                </a:solidFill>
                <a:latin typeface="Calibri" pitchFamily="34" charset="0"/>
                <a:ea typeface="굴림" pitchFamily="50" charset="-127"/>
              </a:rPr>
              <a:t>6.</a:t>
            </a:r>
            <a:r>
              <a:rPr lang="en-US" altLang="ko-KR" sz="3200" b="1" dirty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3500" b="1" dirty="0" err="1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향후계획</a:t>
            </a:r>
            <a:endParaRPr lang="ko-KR" altLang="en-US" sz="3500" b="1" dirty="0">
              <a:solidFill>
                <a:srgbClr val="595959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white">
          <a:xfrm>
            <a:off x="10448925" y="6467475"/>
            <a:ext cx="1200150" cy="2984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100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Page Number </a:t>
            </a:r>
            <a:r>
              <a:rPr lang="en-US" altLang="ko-KR" sz="1400" b="1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17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white">
          <a:xfrm>
            <a:off x="523875" y="6435725"/>
            <a:ext cx="1619250" cy="3079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ko-KR" altLang="en-US" sz="1400" b="1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해인데이케어센터</a:t>
            </a:r>
          </a:p>
        </p:txBody>
      </p:sp>
      <p:sp>
        <p:nvSpPr>
          <p:cNvPr id="19464" name="Freeform 8"/>
          <p:cNvSpPr>
            <a:spLocks noChangeArrowheads="1"/>
          </p:cNvSpPr>
          <p:nvPr/>
        </p:nvSpPr>
        <p:spPr bwMode="auto">
          <a:xfrm>
            <a:off x="5672138" y="2103438"/>
            <a:ext cx="188912" cy="1905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9" y="0"/>
              </a:cxn>
              <a:cxn ang="0">
                <a:pos x="119" y="120"/>
              </a:cxn>
              <a:cxn ang="0">
                <a:pos x="0" y="120"/>
              </a:cxn>
              <a:cxn ang="0">
                <a:pos x="0" y="0"/>
              </a:cxn>
            </a:cxnLst>
            <a:rect l="0" t="0" r="r" b="b"/>
            <a:pathLst>
              <a:path w="119" h="120">
                <a:moveTo>
                  <a:pt x="0" y="0"/>
                </a:moveTo>
                <a:lnTo>
                  <a:pt x="119" y="0"/>
                </a:lnTo>
                <a:lnTo>
                  <a:pt x="119" y="120"/>
                </a:lnTo>
                <a:lnTo>
                  <a:pt x="0" y="12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65" name="Freeform 9"/>
          <p:cNvSpPr>
            <a:spLocks noChangeArrowheads="1"/>
          </p:cNvSpPr>
          <p:nvPr/>
        </p:nvSpPr>
        <p:spPr bwMode="auto">
          <a:xfrm>
            <a:off x="6075363" y="2674938"/>
            <a:ext cx="190500" cy="1889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120" y="119"/>
              </a:cxn>
              <a:cxn ang="0">
                <a:pos x="0" y="119"/>
              </a:cxn>
              <a:cxn ang="0">
                <a:pos x="0" y="0"/>
              </a:cxn>
            </a:cxnLst>
            <a:rect l="0" t="0" r="r" b="b"/>
            <a:pathLst>
              <a:path w="120" h="119">
                <a:moveTo>
                  <a:pt x="0" y="0"/>
                </a:moveTo>
                <a:lnTo>
                  <a:pt x="120" y="0"/>
                </a:lnTo>
                <a:lnTo>
                  <a:pt x="120" y="119"/>
                </a:lnTo>
                <a:lnTo>
                  <a:pt x="0" y="119"/>
                </a:lnTo>
                <a:lnTo>
                  <a:pt x="0" y="0"/>
                </a:lnTo>
                <a:close/>
              </a:path>
            </a:pathLst>
          </a:custGeom>
          <a:solidFill>
            <a:srgbClr val="B27D49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66" name="Freeform 10"/>
          <p:cNvSpPr>
            <a:spLocks noChangeArrowheads="1"/>
          </p:cNvSpPr>
          <p:nvPr/>
        </p:nvSpPr>
        <p:spPr bwMode="auto">
          <a:xfrm>
            <a:off x="6075363" y="2863850"/>
            <a:ext cx="190500" cy="1905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120" y="120"/>
              </a:cxn>
              <a:cxn ang="0">
                <a:pos x="0" y="120"/>
              </a:cxn>
              <a:cxn ang="0">
                <a:pos x="0" y="0"/>
              </a:cxn>
            </a:cxnLst>
            <a:rect l="0" t="0" r="r" b="b"/>
            <a:pathLst>
              <a:path w="120" h="120">
                <a:moveTo>
                  <a:pt x="0" y="0"/>
                </a:moveTo>
                <a:lnTo>
                  <a:pt x="120" y="0"/>
                </a:lnTo>
                <a:lnTo>
                  <a:pt x="120" y="120"/>
                </a:lnTo>
                <a:lnTo>
                  <a:pt x="0" y="120"/>
                </a:lnTo>
                <a:lnTo>
                  <a:pt x="0" y="0"/>
                </a:lnTo>
                <a:close/>
              </a:path>
            </a:pathLst>
          </a:custGeom>
          <a:solidFill>
            <a:srgbClr val="B27D49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67" name="Freeform 11"/>
          <p:cNvSpPr>
            <a:spLocks noChangeArrowheads="1"/>
          </p:cNvSpPr>
          <p:nvPr/>
        </p:nvSpPr>
        <p:spPr bwMode="auto">
          <a:xfrm>
            <a:off x="5322888" y="3181350"/>
            <a:ext cx="190500" cy="1889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120" y="119"/>
              </a:cxn>
              <a:cxn ang="0">
                <a:pos x="0" y="119"/>
              </a:cxn>
              <a:cxn ang="0">
                <a:pos x="0" y="0"/>
              </a:cxn>
            </a:cxnLst>
            <a:rect l="0" t="0" r="r" b="b"/>
            <a:pathLst>
              <a:path w="120" h="119">
                <a:moveTo>
                  <a:pt x="0" y="0"/>
                </a:moveTo>
                <a:lnTo>
                  <a:pt x="120" y="0"/>
                </a:lnTo>
                <a:lnTo>
                  <a:pt x="120" y="119"/>
                </a:lnTo>
                <a:lnTo>
                  <a:pt x="0" y="119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68" name="Freeform 12"/>
          <p:cNvSpPr>
            <a:spLocks noChangeArrowheads="1"/>
          </p:cNvSpPr>
          <p:nvPr/>
        </p:nvSpPr>
        <p:spPr bwMode="auto">
          <a:xfrm>
            <a:off x="6450013" y="3624263"/>
            <a:ext cx="190500" cy="1905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120" y="120"/>
              </a:cxn>
              <a:cxn ang="0">
                <a:pos x="0" y="120"/>
              </a:cxn>
              <a:cxn ang="0">
                <a:pos x="0" y="0"/>
              </a:cxn>
            </a:cxnLst>
            <a:rect l="0" t="0" r="r" b="b"/>
            <a:pathLst>
              <a:path w="120" h="120">
                <a:moveTo>
                  <a:pt x="0" y="0"/>
                </a:moveTo>
                <a:lnTo>
                  <a:pt x="120" y="0"/>
                </a:lnTo>
                <a:lnTo>
                  <a:pt x="120" y="120"/>
                </a:lnTo>
                <a:lnTo>
                  <a:pt x="0" y="12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69" name="Freeform 13"/>
          <p:cNvSpPr>
            <a:spLocks noChangeArrowheads="1"/>
          </p:cNvSpPr>
          <p:nvPr/>
        </p:nvSpPr>
        <p:spPr bwMode="auto">
          <a:xfrm>
            <a:off x="5672138" y="3941763"/>
            <a:ext cx="188912" cy="1889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9" y="0"/>
              </a:cxn>
              <a:cxn ang="0">
                <a:pos x="119" y="119"/>
              </a:cxn>
              <a:cxn ang="0">
                <a:pos x="0" y="119"/>
              </a:cxn>
              <a:cxn ang="0">
                <a:pos x="0" y="0"/>
              </a:cxn>
            </a:cxnLst>
            <a:rect l="0" t="0" r="r" b="b"/>
            <a:pathLst>
              <a:path w="119" h="119">
                <a:moveTo>
                  <a:pt x="0" y="0"/>
                </a:moveTo>
                <a:lnTo>
                  <a:pt x="119" y="0"/>
                </a:lnTo>
                <a:lnTo>
                  <a:pt x="119" y="119"/>
                </a:lnTo>
                <a:lnTo>
                  <a:pt x="0" y="119"/>
                </a:lnTo>
                <a:lnTo>
                  <a:pt x="0" y="0"/>
                </a:lnTo>
                <a:close/>
              </a:path>
            </a:pathLst>
          </a:custGeom>
          <a:solidFill>
            <a:srgbClr val="B27D49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70" name="Freeform 14"/>
          <p:cNvSpPr>
            <a:spLocks noChangeArrowheads="1"/>
          </p:cNvSpPr>
          <p:nvPr/>
        </p:nvSpPr>
        <p:spPr bwMode="auto">
          <a:xfrm>
            <a:off x="5672138" y="4130675"/>
            <a:ext cx="188912" cy="1905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9" y="0"/>
              </a:cxn>
              <a:cxn ang="0">
                <a:pos x="119" y="120"/>
              </a:cxn>
              <a:cxn ang="0">
                <a:pos x="0" y="120"/>
              </a:cxn>
              <a:cxn ang="0">
                <a:pos x="0" y="0"/>
              </a:cxn>
            </a:cxnLst>
            <a:rect l="0" t="0" r="r" b="b"/>
            <a:pathLst>
              <a:path w="119" h="120">
                <a:moveTo>
                  <a:pt x="0" y="0"/>
                </a:moveTo>
                <a:lnTo>
                  <a:pt x="119" y="0"/>
                </a:lnTo>
                <a:lnTo>
                  <a:pt x="119" y="120"/>
                </a:lnTo>
                <a:lnTo>
                  <a:pt x="0" y="12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71" name="Freeform 15"/>
          <p:cNvSpPr>
            <a:spLocks noChangeArrowheads="1"/>
          </p:cNvSpPr>
          <p:nvPr/>
        </p:nvSpPr>
        <p:spPr bwMode="auto">
          <a:xfrm>
            <a:off x="6075363" y="4702175"/>
            <a:ext cx="190500" cy="1889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120" y="119"/>
              </a:cxn>
              <a:cxn ang="0">
                <a:pos x="0" y="119"/>
              </a:cxn>
              <a:cxn ang="0">
                <a:pos x="0" y="0"/>
              </a:cxn>
            </a:cxnLst>
            <a:rect l="0" t="0" r="r" b="b"/>
            <a:pathLst>
              <a:path w="120" h="119">
                <a:moveTo>
                  <a:pt x="0" y="0"/>
                </a:moveTo>
                <a:lnTo>
                  <a:pt x="120" y="0"/>
                </a:lnTo>
                <a:lnTo>
                  <a:pt x="120" y="119"/>
                </a:lnTo>
                <a:lnTo>
                  <a:pt x="0" y="119"/>
                </a:lnTo>
                <a:lnTo>
                  <a:pt x="0" y="0"/>
                </a:lnTo>
                <a:close/>
              </a:path>
            </a:pathLst>
          </a:custGeom>
          <a:solidFill>
            <a:srgbClr val="B27D49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72" name="Freeform 16"/>
          <p:cNvSpPr>
            <a:spLocks noChangeArrowheads="1"/>
          </p:cNvSpPr>
          <p:nvPr/>
        </p:nvSpPr>
        <p:spPr bwMode="auto">
          <a:xfrm>
            <a:off x="5672138" y="1597025"/>
            <a:ext cx="2439987" cy="1266825"/>
          </a:xfrm>
          <a:custGeom>
            <a:avLst/>
            <a:gdLst/>
            <a:ahLst/>
            <a:cxnLst>
              <a:cxn ang="0">
                <a:pos x="382" y="0"/>
              </a:cxn>
              <a:cxn ang="0">
                <a:pos x="1109" y="0"/>
              </a:cxn>
              <a:cxn ang="0">
                <a:pos x="1109" y="0"/>
              </a:cxn>
              <a:cxn ang="0">
                <a:pos x="1415" y="0"/>
              </a:cxn>
              <a:cxn ang="0">
                <a:pos x="1417" y="3"/>
              </a:cxn>
              <a:cxn ang="0">
                <a:pos x="1417" y="0"/>
              </a:cxn>
              <a:cxn ang="0">
                <a:pos x="1537" y="104"/>
              </a:cxn>
              <a:cxn ang="0">
                <a:pos x="1537" y="694"/>
              </a:cxn>
              <a:cxn ang="0">
                <a:pos x="1417" y="798"/>
              </a:cxn>
              <a:cxn ang="0">
                <a:pos x="1417" y="795"/>
              </a:cxn>
              <a:cxn ang="0">
                <a:pos x="1415" y="798"/>
              </a:cxn>
              <a:cxn ang="0">
                <a:pos x="1109" y="798"/>
              </a:cxn>
              <a:cxn ang="0">
                <a:pos x="382" y="798"/>
              </a:cxn>
              <a:cxn ang="0">
                <a:pos x="382" y="798"/>
              </a:cxn>
              <a:cxn ang="0">
                <a:pos x="374" y="798"/>
              </a:cxn>
              <a:cxn ang="0">
                <a:pos x="374" y="679"/>
              </a:cxn>
              <a:cxn ang="0">
                <a:pos x="382" y="679"/>
              </a:cxn>
              <a:cxn ang="0">
                <a:pos x="382" y="679"/>
              </a:cxn>
              <a:cxn ang="0">
                <a:pos x="1109" y="679"/>
              </a:cxn>
              <a:cxn ang="0">
                <a:pos x="1109" y="679"/>
              </a:cxn>
              <a:cxn ang="0">
                <a:pos x="1417" y="679"/>
              </a:cxn>
              <a:cxn ang="0">
                <a:pos x="1417" y="120"/>
              </a:cxn>
              <a:cxn ang="0">
                <a:pos x="1109" y="120"/>
              </a:cxn>
              <a:cxn ang="0">
                <a:pos x="1109" y="120"/>
              </a:cxn>
              <a:cxn ang="0">
                <a:pos x="382" y="120"/>
              </a:cxn>
              <a:cxn ang="0">
                <a:pos x="382" y="120"/>
              </a:cxn>
              <a:cxn ang="0">
                <a:pos x="119" y="120"/>
              </a:cxn>
              <a:cxn ang="0">
                <a:pos x="119" y="319"/>
              </a:cxn>
              <a:cxn ang="0">
                <a:pos x="0" y="319"/>
              </a:cxn>
              <a:cxn ang="0">
                <a:pos x="0" y="104"/>
              </a:cxn>
              <a:cxn ang="0">
                <a:pos x="111" y="8"/>
              </a:cxn>
              <a:cxn ang="0">
                <a:pos x="117" y="0"/>
              </a:cxn>
              <a:cxn ang="0">
                <a:pos x="119" y="0"/>
              </a:cxn>
              <a:cxn ang="0">
                <a:pos x="119" y="0"/>
              </a:cxn>
              <a:cxn ang="0">
                <a:pos x="119" y="0"/>
              </a:cxn>
              <a:cxn ang="0">
                <a:pos x="382" y="0"/>
              </a:cxn>
              <a:cxn ang="0">
                <a:pos x="382" y="0"/>
              </a:cxn>
            </a:cxnLst>
            <a:rect l="0" t="0" r="r" b="b"/>
            <a:pathLst>
              <a:path w="1537" h="798">
                <a:moveTo>
                  <a:pt x="382" y="0"/>
                </a:moveTo>
                <a:lnTo>
                  <a:pt x="1109" y="0"/>
                </a:lnTo>
                <a:lnTo>
                  <a:pt x="1109" y="0"/>
                </a:lnTo>
                <a:lnTo>
                  <a:pt x="1415" y="0"/>
                </a:lnTo>
                <a:lnTo>
                  <a:pt x="1417" y="3"/>
                </a:lnTo>
                <a:lnTo>
                  <a:pt x="1417" y="0"/>
                </a:lnTo>
                <a:lnTo>
                  <a:pt x="1537" y="104"/>
                </a:lnTo>
                <a:lnTo>
                  <a:pt x="1537" y="694"/>
                </a:lnTo>
                <a:lnTo>
                  <a:pt x="1417" y="798"/>
                </a:lnTo>
                <a:lnTo>
                  <a:pt x="1417" y="795"/>
                </a:lnTo>
                <a:lnTo>
                  <a:pt x="1415" y="798"/>
                </a:lnTo>
                <a:lnTo>
                  <a:pt x="1109" y="798"/>
                </a:lnTo>
                <a:lnTo>
                  <a:pt x="382" y="798"/>
                </a:lnTo>
                <a:lnTo>
                  <a:pt x="382" y="798"/>
                </a:lnTo>
                <a:lnTo>
                  <a:pt x="374" y="798"/>
                </a:lnTo>
                <a:lnTo>
                  <a:pt x="374" y="679"/>
                </a:lnTo>
                <a:lnTo>
                  <a:pt x="382" y="679"/>
                </a:lnTo>
                <a:lnTo>
                  <a:pt x="382" y="679"/>
                </a:lnTo>
                <a:lnTo>
                  <a:pt x="1109" y="679"/>
                </a:lnTo>
                <a:lnTo>
                  <a:pt x="1109" y="679"/>
                </a:lnTo>
                <a:lnTo>
                  <a:pt x="1417" y="679"/>
                </a:lnTo>
                <a:lnTo>
                  <a:pt x="1417" y="120"/>
                </a:lnTo>
                <a:lnTo>
                  <a:pt x="1109" y="120"/>
                </a:lnTo>
                <a:lnTo>
                  <a:pt x="1109" y="120"/>
                </a:lnTo>
                <a:lnTo>
                  <a:pt x="382" y="120"/>
                </a:lnTo>
                <a:lnTo>
                  <a:pt x="382" y="120"/>
                </a:lnTo>
                <a:lnTo>
                  <a:pt x="119" y="120"/>
                </a:lnTo>
                <a:lnTo>
                  <a:pt x="119" y="319"/>
                </a:lnTo>
                <a:lnTo>
                  <a:pt x="0" y="319"/>
                </a:lnTo>
                <a:lnTo>
                  <a:pt x="0" y="104"/>
                </a:lnTo>
                <a:lnTo>
                  <a:pt x="111" y="8"/>
                </a:lnTo>
                <a:lnTo>
                  <a:pt x="117" y="0"/>
                </a:lnTo>
                <a:lnTo>
                  <a:pt x="119" y="0"/>
                </a:lnTo>
                <a:lnTo>
                  <a:pt x="119" y="0"/>
                </a:lnTo>
                <a:lnTo>
                  <a:pt x="119" y="0"/>
                </a:lnTo>
                <a:lnTo>
                  <a:pt x="382" y="0"/>
                </a:lnTo>
                <a:lnTo>
                  <a:pt x="382" y="0"/>
                </a:lnTo>
                <a:close/>
              </a:path>
            </a:pathLst>
          </a:custGeom>
          <a:solidFill>
            <a:srgbClr val="404040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76" name="Freeform 20"/>
          <p:cNvSpPr>
            <a:spLocks noChangeArrowheads="1"/>
          </p:cNvSpPr>
          <p:nvPr/>
        </p:nvSpPr>
        <p:spPr bwMode="auto">
          <a:xfrm>
            <a:off x="3825875" y="2103438"/>
            <a:ext cx="1846263" cy="1266825"/>
          </a:xfrm>
          <a:custGeom>
            <a:avLst/>
            <a:gdLst/>
            <a:ahLst/>
            <a:cxnLst>
              <a:cxn ang="0">
                <a:pos x="382" y="0"/>
              </a:cxn>
              <a:cxn ang="0">
                <a:pos x="1109" y="0"/>
              </a:cxn>
              <a:cxn ang="0">
                <a:pos x="1109" y="0"/>
              </a:cxn>
              <a:cxn ang="0">
                <a:pos x="1163" y="0"/>
              </a:cxn>
              <a:cxn ang="0">
                <a:pos x="1163" y="120"/>
              </a:cxn>
              <a:cxn ang="0">
                <a:pos x="1109" y="120"/>
              </a:cxn>
              <a:cxn ang="0">
                <a:pos x="1109" y="120"/>
              </a:cxn>
              <a:cxn ang="0">
                <a:pos x="382" y="120"/>
              </a:cxn>
              <a:cxn ang="0">
                <a:pos x="382" y="120"/>
              </a:cxn>
              <a:cxn ang="0">
                <a:pos x="119" y="120"/>
              </a:cxn>
              <a:cxn ang="0">
                <a:pos x="119" y="679"/>
              </a:cxn>
              <a:cxn ang="0">
                <a:pos x="382" y="679"/>
              </a:cxn>
              <a:cxn ang="0">
                <a:pos x="382" y="679"/>
              </a:cxn>
              <a:cxn ang="0">
                <a:pos x="943" y="679"/>
              </a:cxn>
              <a:cxn ang="0">
                <a:pos x="943" y="798"/>
              </a:cxn>
              <a:cxn ang="0">
                <a:pos x="382" y="798"/>
              </a:cxn>
              <a:cxn ang="0">
                <a:pos x="382" y="798"/>
              </a:cxn>
              <a:cxn ang="0">
                <a:pos x="117" y="798"/>
              </a:cxn>
              <a:cxn ang="0">
                <a:pos x="111" y="791"/>
              </a:cxn>
              <a:cxn ang="0">
                <a:pos x="0" y="694"/>
              </a:cxn>
              <a:cxn ang="0">
                <a:pos x="0" y="104"/>
              </a:cxn>
              <a:cxn ang="0">
                <a:pos x="111" y="8"/>
              </a:cxn>
              <a:cxn ang="0">
                <a:pos x="117" y="0"/>
              </a:cxn>
              <a:cxn ang="0">
                <a:pos x="119" y="0"/>
              </a:cxn>
              <a:cxn ang="0">
                <a:pos x="119" y="0"/>
              </a:cxn>
              <a:cxn ang="0">
                <a:pos x="119" y="0"/>
              </a:cxn>
              <a:cxn ang="0">
                <a:pos x="382" y="0"/>
              </a:cxn>
              <a:cxn ang="0">
                <a:pos x="382" y="0"/>
              </a:cxn>
            </a:cxnLst>
            <a:rect l="0" t="0" r="r" b="b"/>
            <a:pathLst>
              <a:path w="1163" h="798">
                <a:moveTo>
                  <a:pt x="382" y="0"/>
                </a:moveTo>
                <a:lnTo>
                  <a:pt x="1109" y="0"/>
                </a:lnTo>
                <a:lnTo>
                  <a:pt x="1109" y="0"/>
                </a:lnTo>
                <a:lnTo>
                  <a:pt x="1163" y="0"/>
                </a:lnTo>
                <a:lnTo>
                  <a:pt x="1163" y="120"/>
                </a:lnTo>
                <a:lnTo>
                  <a:pt x="1109" y="120"/>
                </a:lnTo>
                <a:lnTo>
                  <a:pt x="1109" y="120"/>
                </a:lnTo>
                <a:lnTo>
                  <a:pt x="382" y="120"/>
                </a:lnTo>
                <a:lnTo>
                  <a:pt x="382" y="120"/>
                </a:lnTo>
                <a:lnTo>
                  <a:pt x="119" y="120"/>
                </a:lnTo>
                <a:lnTo>
                  <a:pt x="119" y="679"/>
                </a:lnTo>
                <a:lnTo>
                  <a:pt x="382" y="679"/>
                </a:lnTo>
                <a:lnTo>
                  <a:pt x="382" y="679"/>
                </a:lnTo>
                <a:lnTo>
                  <a:pt x="943" y="679"/>
                </a:lnTo>
                <a:lnTo>
                  <a:pt x="943" y="798"/>
                </a:lnTo>
                <a:lnTo>
                  <a:pt x="382" y="798"/>
                </a:lnTo>
                <a:lnTo>
                  <a:pt x="382" y="798"/>
                </a:lnTo>
                <a:lnTo>
                  <a:pt x="117" y="798"/>
                </a:lnTo>
                <a:lnTo>
                  <a:pt x="111" y="791"/>
                </a:lnTo>
                <a:lnTo>
                  <a:pt x="0" y="694"/>
                </a:lnTo>
                <a:lnTo>
                  <a:pt x="0" y="104"/>
                </a:lnTo>
                <a:lnTo>
                  <a:pt x="111" y="8"/>
                </a:lnTo>
                <a:lnTo>
                  <a:pt x="117" y="0"/>
                </a:lnTo>
                <a:lnTo>
                  <a:pt x="119" y="0"/>
                </a:lnTo>
                <a:lnTo>
                  <a:pt x="119" y="0"/>
                </a:lnTo>
                <a:lnTo>
                  <a:pt x="119" y="0"/>
                </a:lnTo>
                <a:lnTo>
                  <a:pt x="382" y="0"/>
                </a:lnTo>
                <a:lnTo>
                  <a:pt x="382" y="0"/>
                </a:lnTo>
                <a:close/>
              </a:path>
            </a:pathLst>
          </a:custGeom>
          <a:solidFill>
            <a:srgbClr val="B27D49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77" name="Freeform 21"/>
          <p:cNvSpPr>
            <a:spLocks noChangeArrowheads="1"/>
          </p:cNvSpPr>
          <p:nvPr/>
        </p:nvSpPr>
        <p:spPr bwMode="auto">
          <a:xfrm>
            <a:off x="5861050" y="2103438"/>
            <a:ext cx="404813" cy="5715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3" y="0"/>
              </a:cxn>
              <a:cxn ang="0">
                <a:pos x="135" y="3"/>
              </a:cxn>
              <a:cxn ang="0">
                <a:pos x="135" y="0"/>
              </a:cxn>
              <a:cxn ang="0">
                <a:pos x="255" y="104"/>
              </a:cxn>
              <a:cxn ang="0">
                <a:pos x="255" y="360"/>
              </a:cxn>
              <a:cxn ang="0">
                <a:pos x="135" y="360"/>
              </a:cxn>
              <a:cxn ang="0">
                <a:pos x="135" y="120"/>
              </a:cxn>
              <a:cxn ang="0">
                <a:pos x="0" y="120"/>
              </a:cxn>
              <a:cxn ang="0">
                <a:pos x="0" y="0"/>
              </a:cxn>
            </a:cxnLst>
            <a:rect l="0" t="0" r="r" b="b"/>
            <a:pathLst>
              <a:path w="255" h="360">
                <a:moveTo>
                  <a:pt x="0" y="0"/>
                </a:moveTo>
                <a:lnTo>
                  <a:pt x="133" y="0"/>
                </a:lnTo>
                <a:lnTo>
                  <a:pt x="135" y="3"/>
                </a:lnTo>
                <a:lnTo>
                  <a:pt x="135" y="0"/>
                </a:lnTo>
                <a:lnTo>
                  <a:pt x="255" y="104"/>
                </a:lnTo>
                <a:lnTo>
                  <a:pt x="255" y="360"/>
                </a:lnTo>
                <a:lnTo>
                  <a:pt x="135" y="360"/>
                </a:lnTo>
                <a:lnTo>
                  <a:pt x="135" y="120"/>
                </a:lnTo>
                <a:lnTo>
                  <a:pt x="0" y="120"/>
                </a:lnTo>
                <a:lnTo>
                  <a:pt x="0" y="0"/>
                </a:lnTo>
                <a:close/>
              </a:path>
            </a:pathLst>
          </a:custGeom>
          <a:solidFill>
            <a:srgbClr val="B27D49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78" name="Freeform 22"/>
          <p:cNvSpPr>
            <a:spLocks noChangeArrowheads="1"/>
          </p:cNvSpPr>
          <p:nvPr/>
        </p:nvSpPr>
        <p:spPr bwMode="auto">
          <a:xfrm>
            <a:off x="5672138" y="2293938"/>
            <a:ext cx="403225" cy="5699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9" y="0"/>
              </a:cxn>
              <a:cxn ang="0">
                <a:pos x="119" y="240"/>
              </a:cxn>
              <a:cxn ang="0">
                <a:pos x="254" y="240"/>
              </a:cxn>
              <a:cxn ang="0">
                <a:pos x="254" y="359"/>
              </a:cxn>
              <a:cxn ang="0">
                <a:pos x="117" y="359"/>
              </a:cxn>
              <a:cxn ang="0">
                <a:pos x="111" y="352"/>
              </a:cxn>
              <a:cxn ang="0">
                <a:pos x="0" y="255"/>
              </a:cxn>
              <a:cxn ang="0">
                <a:pos x="0" y="0"/>
              </a:cxn>
            </a:cxnLst>
            <a:rect l="0" t="0" r="r" b="b"/>
            <a:pathLst>
              <a:path w="254" h="359">
                <a:moveTo>
                  <a:pt x="0" y="0"/>
                </a:moveTo>
                <a:lnTo>
                  <a:pt x="119" y="0"/>
                </a:lnTo>
                <a:lnTo>
                  <a:pt x="119" y="240"/>
                </a:lnTo>
                <a:lnTo>
                  <a:pt x="254" y="240"/>
                </a:lnTo>
                <a:lnTo>
                  <a:pt x="254" y="359"/>
                </a:lnTo>
                <a:lnTo>
                  <a:pt x="117" y="359"/>
                </a:lnTo>
                <a:lnTo>
                  <a:pt x="111" y="352"/>
                </a:lnTo>
                <a:lnTo>
                  <a:pt x="0" y="255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79" name="Freeform 23"/>
          <p:cNvSpPr>
            <a:spLocks noChangeArrowheads="1"/>
          </p:cNvSpPr>
          <p:nvPr/>
        </p:nvSpPr>
        <p:spPr bwMode="auto">
          <a:xfrm>
            <a:off x="6075363" y="2863850"/>
            <a:ext cx="1905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12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20">
                <a:moveTo>
                  <a:pt x="0" y="0"/>
                </a:moveTo>
                <a:lnTo>
                  <a:pt x="120" y="0"/>
                </a:lnTo>
                <a:lnTo>
                  <a:pt x="12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3D9FAC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80" name="Freeform 24"/>
          <p:cNvSpPr>
            <a:spLocks noChangeArrowheads="1"/>
          </p:cNvSpPr>
          <p:nvPr/>
        </p:nvSpPr>
        <p:spPr bwMode="auto">
          <a:xfrm>
            <a:off x="5322888" y="2863850"/>
            <a:ext cx="752475" cy="317500"/>
          </a:xfrm>
          <a:custGeom>
            <a:avLst/>
            <a:gdLst/>
            <a:ahLst/>
            <a:cxnLst>
              <a:cxn ang="0">
                <a:pos x="120" y="0"/>
              </a:cxn>
              <a:cxn ang="0">
                <a:pos x="120" y="0"/>
              </a:cxn>
              <a:cxn ang="0">
                <a:pos x="474" y="0"/>
              </a:cxn>
              <a:cxn ang="0">
                <a:pos x="474" y="120"/>
              </a:cxn>
              <a:cxn ang="0">
                <a:pos x="120" y="120"/>
              </a:cxn>
              <a:cxn ang="0">
                <a:pos x="120" y="200"/>
              </a:cxn>
              <a:cxn ang="0">
                <a:pos x="0" y="200"/>
              </a:cxn>
              <a:cxn ang="0">
                <a:pos x="0" y="104"/>
              </a:cxn>
              <a:cxn ang="0">
                <a:pos x="111" y="8"/>
              </a:cxn>
              <a:cxn ang="0">
                <a:pos x="118" y="0"/>
              </a:cxn>
              <a:cxn ang="0">
                <a:pos x="120" y="0"/>
              </a:cxn>
              <a:cxn ang="0">
                <a:pos x="120" y="0"/>
              </a:cxn>
            </a:cxnLst>
            <a:rect l="0" t="0" r="r" b="b"/>
            <a:pathLst>
              <a:path w="474" h="200">
                <a:moveTo>
                  <a:pt x="120" y="0"/>
                </a:moveTo>
                <a:lnTo>
                  <a:pt x="120" y="0"/>
                </a:lnTo>
                <a:lnTo>
                  <a:pt x="474" y="0"/>
                </a:lnTo>
                <a:lnTo>
                  <a:pt x="474" y="120"/>
                </a:lnTo>
                <a:lnTo>
                  <a:pt x="120" y="120"/>
                </a:lnTo>
                <a:lnTo>
                  <a:pt x="120" y="200"/>
                </a:lnTo>
                <a:lnTo>
                  <a:pt x="0" y="200"/>
                </a:lnTo>
                <a:lnTo>
                  <a:pt x="0" y="104"/>
                </a:lnTo>
                <a:lnTo>
                  <a:pt x="111" y="8"/>
                </a:lnTo>
                <a:lnTo>
                  <a:pt x="118" y="0"/>
                </a:lnTo>
                <a:lnTo>
                  <a:pt x="120" y="0"/>
                </a:lnTo>
                <a:lnTo>
                  <a:pt x="120" y="0"/>
                </a:lnTo>
                <a:close/>
              </a:path>
            </a:pathLst>
          </a:custGeom>
          <a:solidFill>
            <a:srgbClr val="404040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81" name="Freeform 25"/>
          <p:cNvSpPr>
            <a:spLocks noChangeArrowheads="1"/>
          </p:cNvSpPr>
          <p:nvPr/>
        </p:nvSpPr>
        <p:spPr bwMode="auto">
          <a:xfrm>
            <a:off x="6265863" y="2863850"/>
            <a:ext cx="374650" cy="7604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4" y="0"/>
              </a:cxn>
              <a:cxn ang="0">
                <a:pos x="116" y="3"/>
              </a:cxn>
              <a:cxn ang="0">
                <a:pos x="116" y="0"/>
              </a:cxn>
              <a:cxn ang="0">
                <a:pos x="236" y="104"/>
              </a:cxn>
              <a:cxn ang="0">
                <a:pos x="236" y="479"/>
              </a:cxn>
              <a:cxn ang="0">
                <a:pos x="116" y="479"/>
              </a:cxn>
              <a:cxn ang="0">
                <a:pos x="116" y="120"/>
              </a:cxn>
              <a:cxn ang="0">
                <a:pos x="0" y="120"/>
              </a:cxn>
              <a:cxn ang="0">
                <a:pos x="0" y="0"/>
              </a:cxn>
            </a:cxnLst>
            <a:rect l="0" t="0" r="r" b="b"/>
            <a:pathLst>
              <a:path w="236" h="479">
                <a:moveTo>
                  <a:pt x="0" y="0"/>
                </a:moveTo>
                <a:lnTo>
                  <a:pt x="114" y="0"/>
                </a:lnTo>
                <a:lnTo>
                  <a:pt x="116" y="3"/>
                </a:lnTo>
                <a:lnTo>
                  <a:pt x="116" y="0"/>
                </a:lnTo>
                <a:lnTo>
                  <a:pt x="236" y="104"/>
                </a:lnTo>
                <a:lnTo>
                  <a:pt x="236" y="479"/>
                </a:lnTo>
                <a:lnTo>
                  <a:pt x="116" y="479"/>
                </a:lnTo>
                <a:lnTo>
                  <a:pt x="116" y="120"/>
                </a:lnTo>
                <a:lnTo>
                  <a:pt x="0" y="12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82" name="Freeform 26"/>
          <p:cNvSpPr>
            <a:spLocks noChangeArrowheads="1"/>
          </p:cNvSpPr>
          <p:nvPr/>
        </p:nvSpPr>
        <p:spPr bwMode="auto">
          <a:xfrm>
            <a:off x="5513388" y="3054350"/>
            <a:ext cx="752475" cy="315913"/>
          </a:xfrm>
          <a:custGeom>
            <a:avLst/>
            <a:gdLst/>
            <a:ahLst/>
            <a:cxnLst>
              <a:cxn ang="0">
                <a:pos x="354" y="0"/>
              </a:cxn>
              <a:cxn ang="0">
                <a:pos x="474" y="0"/>
              </a:cxn>
              <a:cxn ang="0">
                <a:pos x="474" y="95"/>
              </a:cxn>
              <a:cxn ang="0">
                <a:pos x="354" y="199"/>
              </a:cxn>
              <a:cxn ang="0">
                <a:pos x="354" y="196"/>
              </a:cxn>
              <a:cxn ang="0">
                <a:pos x="352" y="199"/>
              </a:cxn>
              <a:cxn ang="0">
                <a:pos x="46" y="199"/>
              </a:cxn>
              <a:cxn ang="0">
                <a:pos x="0" y="199"/>
              </a:cxn>
              <a:cxn ang="0">
                <a:pos x="0" y="80"/>
              </a:cxn>
              <a:cxn ang="0">
                <a:pos x="46" y="80"/>
              </a:cxn>
              <a:cxn ang="0">
                <a:pos x="46" y="80"/>
              </a:cxn>
              <a:cxn ang="0">
                <a:pos x="354" y="80"/>
              </a:cxn>
              <a:cxn ang="0">
                <a:pos x="354" y="0"/>
              </a:cxn>
            </a:cxnLst>
            <a:rect l="0" t="0" r="r" b="b"/>
            <a:pathLst>
              <a:path w="474" h="199">
                <a:moveTo>
                  <a:pt x="354" y="0"/>
                </a:moveTo>
                <a:lnTo>
                  <a:pt x="474" y="0"/>
                </a:lnTo>
                <a:lnTo>
                  <a:pt x="474" y="95"/>
                </a:lnTo>
                <a:lnTo>
                  <a:pt x="354" y="199"/>
                </a:lnTo>
                <a:lnTo>
                  <a:pt x="354" y="196"/>
                </a:lnTo>
                <a:lnTo>
                  <a:pt x="352" y="199"/>
                </a:lnTo>
                <a:lnTo>
                  <a:pt x="46" y="199"/>
                </a:lnTo>
                <a:lnTo>
                  <a:pt x="0" y="199"/>
                </a:lnTo>
                <a:lnTo>
                  <a:pt x="0" y="80"/>
                </a:lnTo>
                <a:lnTo>
                  <a:pt x="46" y="80"/>
                </a:lnTo>
                <a:lnTo>
                  <a:pt x="46" y="80"/>
                </a:lnTo>
                <a:lnTo>
                  <a:pt x="354" y="80"/>
                </a:lnTo>
                <a:lnTo>
                  <a:pt x="354" y="0"/>
                </a:lnTo>
                <a:close/>
              </a:path>
            </a:pathLst>
          </a:custGeom>
          <a:solidFill>
            <a:srgbClr val="B27D49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83" name="Freeform 27"/>
          <p:cNvSpPr>
            <a:spLocks noChangeArrowheads="1"/>
          </p:cNvSpPr>
          <p:nvPr/>
        </p:nvSpPr>
        <p:spPr bwMode="auto">
          <a:xfrm>
            <a:off x="5322888" y="3370263"/>
            <a:ext cx="349250" cy="7604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0"/>
              </a:cxn>
              <a:cxn ang="0">
                <a:pos x="120" y="360"/>
              </a:cxn>
              <a:cxn ang="0">
                <a:pos x="220" y="360"/>
              </a:cxn>
              <a:cxn ang="0">
                <a:pos x="220" y="479"/>
              </a:cxn>
              <a:cxn ang="0">
                <a:pos x="118" y="479"/>
              </a:cxn>
              <a:cxn ang="0">
                <a:pos x="111" y="472"/>
              </a:cxn>
              <a:cxn ang="0">
                <a:pos x="0" y="375"/>
              </a:cxn>
              <a:cxn ang="0">
                <a:pos x="0" y="0"/>
              </a:cxn>
            </a:cxnLst>
            <a:rect l="0" t="0" r="r" b="b"/>
            <a:pathLst>
              <a:path w="220" h="479">
                <a:moveTo>
                  <a:pt x="0" y="0"/>
                </a:moveTo>
                <a:lnTo>
                  <a:pt x="120" y="0"/>
                </a:lnTo>
                <a:lnTo>
                  <a:pt x="120" y="360"/>
                </a:lnTo>
                <a:lnTo>
                  <a:pt x="220" y="360"/>
                </a:lnTo>
                <a:lnTo>
                  <a:pt x="220" y="479"/>
                </a:lnTo>
                <a:lnTo>
                  <a:pt x="118" y="479"/>
                </a:lnTo>
                <a:lnTo>
                  <a:pt x="111" y="472"/>
                </a:lnTo>
                <a:lnTo>
                  <a:pt x="0" y="375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84" name="Freeform 28"/>
          <p:cNvSpPr>
            <a:spLocks noChangeArrowheads="1"/>
          </p:cNvSpPr>
          <p:nvPr/>
        </p:nvSpPr>
        <p:spPr bwMode="auto">
          <a:xfrm>
            <a:off x="5672138" y="3624263"/>
            <a:ext cx="777875" cy="317500"/>
          </a:xfrm>
          <a:custGeom>
            <a:avLst/>
            <a:gdLst/>
            <a:ahLst/>
            <a:cxnLst>
              <a:cxn ang="0">
                <a:pos x="382" y="0"/>
              </a:cxn>
              <a:cxn ang="0">
                <a:pos x="490" y="0"/>
              </a:cxn>
              <a:cxn ang="0">
                <a:pos x="490" y="120"/>
              </a:cxn>
              <a:cxn ang="0">
                <a:pos x="382" y="120"/>
              </a:cxn>
              <a:cxn ang="0">
                <a:pos x="382" y="120"/>
              </a:cxn>
              <a:cxn ang="0">
                <a:pos x="119" y="120"/>
              </a:cxn>
              <a:cxn ang="0">
                <a:pos x="119" y="200"/>
              </a:cxn>
              <a:cxn ang="0">
                <a:pos x="0" y="200"/>
              </a:cxn>
              <a:cxn ang="0">
                <a:pos x="0" y="104"/>
              </a:cxn>
              <a:cxn ang="0">
                <a:pos x="111" y="7"/>
              </a:cxn>
              <a:cxn ang="0">
                <a:pos x="117" y="0"/>
              </a:cxn>
              <a:cxn ang="0">
                <a:pos x="119" y="0"/>
              </a:cxn>
              <a:cxn ang="0">
                <a:pos x="119" y="0"/>
              </a:cxn>
              <a:cxn ang="0">
                <a:pos x="119" y="0"/>
              </a:cxn>
              <a:cxn ang="0">
                <a:pos x="382" y="0"/>
              </a:cxn>
              <a:cxn ang="0">
                <a:pos x="382" y="0"/>
              </a:cxn>
            </a:cxnLst>
            <a:rect l="0" t="0" r="r" b="b"/>
            <a:pathLst>
              <a:path w="490" h="200">
                <a:moveTo>
                  <a:pt x="382" y="0"/>
                </a:moveTo>
                <a:lnTo>
                  <a:pt x="490" y="0"/>
                </a:lnTo>
                <a:lnTo>
                  <a:pt x="490" y="120"/>
                </a:lnTo>
                <a:lnTo>
                  <a:pt x="382" y="120"/>
                </a:lnTo>
                <a:lnTo>
                  <a:pt x="382" y="120"/>
                </a:lnTo>
                <a:lnTo>
                  <a:pt x="119" y="120"/>
                </a:lnTo>
                <a:lnTo>
                  <a:pt x="119" y="200"/>
                </a:lnTo>
                <a:lnTo>
                  <a:pt x="0" y="200"/>
                </a:lnTo>
                <a:lnTo>
                  <a:pt x="0" y="104"/>
                </a:lnTo>
                <a:lnTo>
                  <a:pt x="111" y="7"/>
                </a:lnTo>
                <a:lnTo>
                  <a:pt x="117" y="0"/>
                </a:lnTo>
                <a:lnTo>
                  <a:pt x="119" y="0"/>
                </a:lnTo>
                <a:lnTo>
                  <a:pt x="119" y="0"/>
                </a:lnTo>
                <a:lnTo>
                  <a:pt x="119" y="0"/>
                </a:lnTo>
                <a:lnTo>
                  <a:pt x="382" y="0"/>
                </a:lnTo>
                <a:lnTo>
                  <a:pt x="382" y="0"/>
                </a:lnTo>
                <a:close/>
              </a:path>
            </a:pathLst>
          </a:custGeom>
          <a:solidFill>
            <a:srgbClr val="B27D49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85" name="Freeform 29"/>
          <p:cNvSpPr>
            <a:spLocks noChangeArrowheads="1"/>
          </p:cNvSpPr>
          <p:nvPr/>
        </p:nvSpPr>
        <p:spPr bwMode="auto">
          <a:xfrm>
            <a:off x="6265863" y="3624263"/>
            <a:ext cx="1846262" cy="1266825"/>
          </a:xfrm>
          <a:custGeom>
            <a:avLst/>
            <a:gdLst/>
            <a:ahLst/>
            <a:cxnLst>
              <a:cxn ang="0">
                <a:pos x="236" y="0"/>
              </a:cxn>
              <a:cxn ang="0">
                <a:pos x="735" y="0"/>
              </a:cxn>
              <a:cxn ang="0">
                <a:pos x="735" y="0"/>
              </a:cxn>
              <a:cxn ang="0">
                <a:pos x="1041" y="0"/>
              </a:cxn>
              <a:cxn ang="0">
                <a:pos x="1043" y="3"/>
              </a:cxn>
              <a:cxn ang="0">
                <a:pos x="1043" y="0"/>
              </a:cxn>
              <a:cxn ang="0">
                <a:pos x="1163" y="104"/>
              </a:cxn>
              <a:cxn ang="0">
                <a:pos x="1163" y="694"/>
              </a:cxn>
              <a:cxn ang="0">
                <a:pos x="1043" y="798"/>
              </a:cxn>
              <a:cxn ang="0">
                <a:pos x="1043" y="795"/>
              </a:cxn>
              <a:cxn ang="0">
                <a:pos x="1041" y="798"/>
              </a:cxn>
              <a:cxn ang="0">
                <a:pos x="735" y="798"/>
              </a:cxn>
              <a:cxn ang="0">
                <a:pos x="8" y="798"/>
              </a:cxn>
              <a:cxn ang="0">
                <a:pos x="8" y="798"/>
              </a:cxn>
              <a:cxn ang="0">
                <a:pos x="0" y="798"/>
              </a:cxn>
              <a:cxn ang="0">
                <a:pos x="0" y="679"/>
              </a:cxn>
              <a:cxn ang="0">
                <a:pos x="8" y="679"/>
              </a:cxn>
              <a:cxn ang="0">
                <a:pos x="8" y="679"/>
              </a:cxn>
              <a:cxn ang="0">
                <a:pos x="735" y="679"/>
              </a:cxn>
              <a:cxn ang="0">
                <a:pos x="735" y="679"/>
              </a:cxn>
              <a:cxn ang="0">
                <a:pos x="1043" y="679"/>
              </a:cxn>
              <a:cxn ang="0">
                <a:pos x="1043" y="120"/>
              </a:cxn>
              <a:cxn ang="0">
                <a:pos x="735" y="120"/>
              </a:cxn>
              <a:cxn ang="0">
                <a:pos x="735" y="120"/>
              </a:cxn>
              <a:cxn ang="0">
                <a:pos x="236" y="120"/>
              </a:cxn>
              <a:cxn ang="0">
                <a:pos x="236" y="0"/>
              </a:cxn>
            </a:cxnLst>
            <a:rect l="0" t="0" r="r" b="b"/>
            <a:pathLst>
              <a:path w="1163" h="798">
                <a:moveTo>
                  <a:pt x="236" y="0"/>
                </a:moveTo>
                <a:lnTo>
                  <a:pt x="735" y="0"/>
                </a:lnTo>
                <a:lnTo>
                  <a:pt x="735" y="0"/>
                </a:lnTo>
                <a:lnTo>
                  <a:pt x="1041" y="0"/>
                </a:lnTo>
                <a:lnTo>
                  <a:pt x="1043" y="3"/>
                </a:lnTo>
                <a:lnTo>
                  <a:pt x="1043" y="0"/>
                </a:lnTo>
                <a:lnTo>
                  <a:pt x="1163" y="104"/>
                </a:lnTo>
                <a:lnTo>
                  <a:pt x="1163" y="694"/>
                </a:lnTo>
                <a:lnTo>
                  <a:pt x="1043" y="798"/>
                </a:lnTo>
                <a:lnTo>
                  <a:pt x="1043" y="795"/>
                </a:lnTo>
                <a:lnTo>
                  <a:pt x="1041" y="798"/>
                </a:lnTo>
                <a:lnTo>
                  <a:pt x="735" y="798"/>
                </a:lnTo>
                <a:lnTo>
                  <a:pt x="8" y="798"/>
                </a:lnTo>
                <a:lnTo>
                  <a:pt x="8" y="798"/>
                </a:lnTo>
                <a:lnTo>
                  <a:pt x="0" y="798"/>
                </a:lnTo>
                <a:lnTo>
                  <a:pt x="0" y="679"/>
                </a:lnTo>
                <a:lnTo>
                  <a:pt x="8" y="679"/>
                </a:lnTo>
                <a:lnTo>
                  <a:pt x="8" y="679"/>
                </a:lnTo>
                <a:lnTo>
                  <a:pt x="735" y="679"/>
                </a:lnTo>
                <a:lnTo>
                  <a:pt x="735" y="679"/>
                </a:lnTo>
                <a:lnTo>
                  <a:pt x="1043" y="679"/>
                </a:lnTo>
                <a:lnTo>
                  <a:pt x="1043" y="120"/>
                </a:lnTo>
                <a:lnTo>
                  <a:pt x="735" y="120"/>
                </a:lnTo>
                <a:lnTo>
                  <a:pt x="735" y="120"/>
                </a:lnTo>
                <a:lnTo>
                  <a:pt x="236" y="120"/>
                </a:lnTo>
                <a:lnTo>
                  <a:pt x="236" y="0"/>
                </a:lnTo>
                <a:close/>
              </a:path>
            </a:pathLst>
          </a:custGeom>
          <a:solidFill>
            <a:srgbClr val="B27D49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86" name="Freeform 30"/>
          <p:cNvSpPr>
            <a:spLocks noChangeArrowheads="1"/>
          </p:cNvSpPr>
          <p:nvPr/>
        </p:nvSpPr>
        <p:spPr bwMode="auto">
          <a:xfrm>
            <a:off x="5861050" y="3814763"/>
            <a:ext cx="779463" cy="315912"/>
          </a:xfrm>
          <a:custGeom>
            <a:avLst/>
            <a:gdLst/>
            <a:ahLst/>
            <a:cxnLst>
              <a:cxn ang="0">
                <a:pos x="371" y="0"/>
              </a:cxn>
              <a:cxn ang="0">
                <a:pos x="491" y="0"/>
              </a:cxn>
              <a:cxn ang="0">
                <a:pos x="491" y="95"/>
              </a:cxn>
              <a:cxn ang="0">
                <a:pos x="371" y="199"/>
              </a:cxn>
              <a:cxn ang="0">
                <a:pos x="371" y="196"/>
              </a:cxn>
              <a:cxn ang="0">
                <a:pos x="369" y="199"/>
              </a:cxn>
              <a:cxn ang="0">
                <a:pos x="0" y="199"/>
              </a:cxn>
              <a:cxn ang="0">
                <a:pos x="0" y="80"/>
              </a:cxn>
              <a:cxn ang="0">
                <a:pos x="371" y="80"/>
              </a:cxn>
              <a:cxn ang="0">
                <a:pos x="371" y="0"/>
              </a:cxn>
            </a:cxnLst>
            <a:rect l="0" t="0" r="r" b="b"/>
            <a:pathLst>
              <a:path w="491" h="199">
                <a:moveTo>
                  <a:pt x="371" y="0"/>
                </a:moveTo>
                <a:lnTo>
                  <a:pt x="491" y="0"/>
                </a:lnTo>
                <a:lnTo>
                  <a:pt x="491" y="95"/>
                </a:lnTo>
                <a:lnTo>
                  <a:pt x="371" y="199"/>
                </a:lnTo>
                <a:lnTo>
                  <a:pt x="371" y="196"/>
                </a:lnTo>
                <a:lnTo>
                  <a:pt x="369" y="199"/>
                </a:lnTo>
                <a:lnTo>
                  <a:pt x="0" y="199"/>
                </a:lnTo>
                <a:lnTo>
                  <a:pt x="0" y="80"/>
                </a:lnTo>
                <a:lnTo>
                  <a:pt x="371" y="80"/>
                </a:lnTo>
                <a:lnTo>
                  <a:pt x="371" y="0"/>
                </a:lnTo>
                <a:close/>
              </a:path>
            </a:pathLst>
          </a:custGeom>
          <a:solidFill>
            <a:srgbClr val="404040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87" name="Freeform 31"/>
          <p:cNvSpPr>
            <a:spLocks noChangeArrowheads="1"/>
          </p:cNvSpPr>
          <p:nvPr/>
        </p:nvSpPr>
        <p:spPr bwMode="auto">
          <a:xfrm>
            <a:off x="5672138" y="4130675"/>
            <a:ext cx="18891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9" y="0"/>
              </a:cxn>
              <a:cxn ang="0">
                <a:pos x="119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19">
                <a:moveTo>
                  <a:pt x="0" y="0"/>
                </a:moveTo>
                <a:lnTo>
                  <a:pt x="119" y="0"/>
                </a:lnTo>
                <a:lnTo>
                  <a:pt x="119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3D9FAC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88" name="Freeform 32"/>
          <p:cNvSpPr>
            <a:spLocks noChangeArrowheads="1"/>
          </p:cNvSpPr>
          <p:nvPr/>
        </p:nvSpPr>
        <p:spPr bwMode="auto">
          <a:xfrm>
            <a:off x="3825875" y="4130675"/>
            <a:ext cx="2439988" cy="1266825"/>
          </a:xfrm>
          <a:custGeom>
            <a:avLst/>
            <a:gdLst/>
            <a:ahLst/>
            <a:cxnLst>
              <a:cxn ang="0">
                <a:pos x="382" y="0"/>
              </a:cxn>
              <a:cxn ang="0">
                <a:pos x="1109" y="0"/>
              </a:cxn>
              <a:cxn ang="0">
                <a:pos x="1109" y="0"/>
              </a:cxn>
              <a:cxn ang="0">
                <a:pos x="1163" y="0"/>
              </a:cxn>
              <a:cxn ang="0">
                <a:pos x="1163" y="120"/>
              </a:cxn>
              <a:cxn ang="0">
                <a:pos x="1109" y="120"/>
              </a:cxn>
              <a:cxn ang="0">
                <a:pos x="1109" y="120"/>
              </a:cxn>
              <a:cxn ang="0">
                <a:pos x="382" y="120"/>
              </a:cxn>
              <a:cxn ang="0">
                <a:pos x="382" y="120"/>
              </a:cxn>
              <a:cxn ang="0">
                <a:pos x="119" y="120"/>
              </a:cxn>
              <a:cxn ang="0">
                <a:pos x="119" y="679"/>
              </a:cxn>
              <a:cxn ang="0">
                <a:pos x="382" y="679"/>
              </a:cxn>
              <a:cxn ang="0">
                <a:pos x="382" y="679"/>
              </a:cxn>
              <a:cxn ang="0">
                <a:pos x="1109" y="679"/>
              </a:cxn>
              <a:cxn ang="0">
                <a:pos x="1109" y="679"/>
              </a:cxn>
              <a:cxn ang="0">
                <a:pos x="1417" y="679"/>
              </a:cxn>
              <a:cxn ang="0">
                <a:pos x="1417" y="479"/>
              </a:cxn>
              <a:cxn ang="0">
                <a:pos x="1537" y="479"/>
              </a:cxn>
              <a:cxn ang="0">
                <a:pos x="1537" y="694"/>
              </a:cxn>
              <a:cxn ang="0">
                <a:pos x="1417" y="798"/>
              </a:cxn>
              <a:cxn ang="0">
                <a:pos x="1417" y="795"/>
              </a:cxn>
              <a:cxn ang="0">
                <a:pos x="1415" y="798"/>
              </a:cxn>
              <a:cxn ang="0">
                <a:pos x="1109" y="798"/>
              </a:cxn>
              <a:cxn ang="0">
                <a:pos x="382" y="798"/>
              </a:cxn>
              <a:cxn ang="0">
                <a:pos x="382" y="798"/>
              </a:cxn>
              <a:cxn ang="0">
                <a:pos x="117" y="798"/>
              </a:cxn>
              <a:cxn ang="0">
                <a:pos x="111" y="791"/>
              </a:cxn>
              <a:cxn ang="0">
                <a:pos x="0" y="694"/>
              </a:cxn>
              <a:cxn ang="0">
                <a:pos x="0" y="104"/>
              </a:cxn>
              <a:cxn ang="0">
                <a:pos x="111" y="7"/>
              </a:cxn>
              <a:cxn ang="0">
                <a:pos x="117" y="0"/>
              </a:cxn>
              <a:cxn ang="0">
                <a:pos x="119" y="0"/>
              </a:cxn>
              <a:cxn ang="0">
                <a:pos x="119" y="0"/>
              </a:cxn>
              <a:cxn ang="0">
                <a:pos x="119" y="0"/>
              </a:cxn>
              <a:cxn ang="0">
                <a:pos x="382" y="0"/>
              </a:cxn>
              <a:cxn ang="0">
                <a:pos x="382" y="0"/>
              </a:cxn>
            </a:cxnLst>
            <a:rect l="0" t="0" r="r" b="b"/>
            <a:pathLst>
              <a:path w="1537" h="798">
                <a:moveTo>
                  <a:pt x="382" y="0"/>
                </a:moveTo>
                <a:lnTo>
                  <a:pt x="1109" y="0"/>
                </a:lnTo>
                <a:lnTo>
                  <a:pt x="1109" y="0"/>
                </a:lnTo>
                <a:lnTo>
                  <a:pt x="1163" y="0"/>
                </a:lnTo>
                <a:lnTo>
                  <a:pt x="1163" y="120"/>
                </a:lnTo>
                <a:lnTo>
                  <a:pt x="1109" y="120"/>
                </a:lnTo>
                <a:lnTo>
                  <a:pt x="1109" y="120"/>
                </a:lnTo>
                <a:lnTo>
                  <a:pt x="382" y="120"/>
                </a:lnTo>
                <a:lnTo>
                  <a:pt x="382" y="120"/>
                </a:lnTo>
                <a:lnTo>
                  <a:pt x="119" y="120"/>
                </a:lnTo>
                <a:lnTo>
                  <a:pt x="119" y="679"/>
                </a:lnTo>
                <a:lnTo>
                  <a:pt x="382" y="679"/>
                </a:lnTo>
                <a:lnTo>
                  <a:pt x="382" y="679"/>
                </a:lnTo>
                <a:lnTo>
                  <a:pt x="1109" y="679"/>
                </a:lnTo>
                <a:lnTo>
                  <a:pt x="1109" y="679"/>
                </a:lnTo>
                <a:lnTo>
                  <a:pt x="1417" y="679"/>
                </a:lnTo>
                <a:lnTo>
                  <a:pt x="1417" y="479"/>
                </a:lnTo>
                <a:lnTo>
                  <a:pt x="1537" y="479"/>
                </a:lnTo>
                <a:lnTo>
                  <a:pt x="1537" y="694"/>
                </a:lnTo>
                <a:lnTo>
                  <a:pt x="1417" y="798"/>
                </a:lnTo>
                <a:lnTo>
                  <a:pt x="1417" y="795"/>
                </a:lnTo>
                <a:lnTo>
                  <a:pt x="1415" y="798"/>
                </a:lnTo>
                <a:lnTo>
                  <a:pt x="1109" y="798"/>
                </a:lnTo>
                <a:lnTo>
                  <a:pt x="382" y="798"/>
                </a:lnTo>
                <a:lnTo>
                  <a:pt x="382" y="798"/>
                </a:lnTo>
                <a:lnTo>
                  <a:pt x="117" y="798"/>
                </a:lnTo>
                <a:lnTo>
                  <a:pt x="111" y="791"/>
                </a:lnTo>
                <a:lnTo>
                  <a:pt x="0" y="694"/>
                </a:lnTo>
                <a:lnTo>
                  <a:pt x="0" y="104"/>
                </a:lnTo>
                <a:lnTo>
                  <a:pt x="111" y="7"/>
                </a:lnTo>
                <a:lnTo>
                  <a:pt x="117" y="0"/>
                </a:lnTo>
                <a:lnTo>
                  <a:pt x="119" y="0"/>
                </a:lnTo>
                <a:lnTo>
                  <a:pt x="119" y="0"/>
                </a:lnTo>
                <a:lnTo>
                  <a:pt x="119" y="0"/>
                </a:lnTo>
                <a:lnTo>
                  <a:pt x="382" y="0"/>
                </a:lnTo>
                <a:lnTo>
                  <a:pt x="382" y="0"/>
                </a:lnTo>
                <a:close/>
              </a:path>
            </a:pathLst>
          </a:custGeom>
          <a:solidFill>
            <a:srgbClr val="404040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92" name="Freeform 36"/>
          <p:cNvSpPr>
            <a:spLocks noChangeArrowheads="1"/>
          </p:cNvSpPr>
          <p:nvPr/>
        </p:nvSpPr>
        <p:spPr bwMode="auto">
          <a:xfrm>
            <a:off x="5861050" y="4130675"/>
            <a:ext cx="404813" cy="5715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3" y="0"/>
              </a:cxn>
              <a:cxn ang="0">
                <a:pos x="135" y="3"/>
              </a:cxn>
              <a:cxn ang="0">
                <a:pos x="135" y="0"/>
              </a:cxn>
              <a:cxn ang="0">
                <a:pos x="255" y="104"/>
              </a:cxn>
              <a:cxn ang="0">
                <a:pos x="255" y="360"/>
              </a:cxn>
              <a:cxn ang="0">
                <a:pos x="135" y="360"/>
              </a:cxn>
              <a:cxn ang="0">
                <a:pos x="135" y="120"/>
              </a:cxn>
              <a:cxn ang="0">
                <a:pos x="0" y="120"/>
              </a:cxn>
              <a:cxn ang="0">
                <a:pos x="0" y="0"/>
              </a:cxn>
            </a:cxnLst>
            <a:rect l="0" t="0" r="r" b="b"/>
            <a:pathLst>
              <a:path w="255" h="360">
                <a:moveTo>
                  <a:pt x="0" y="0"/>
                </a:moveTo>
                <a:lnTo>
                  <a:pt x="133" y="0"/>
                </a:lnTo>
                <a:lnTo>
                  <a:pt x="135" y="3"/>
                </a:lnTo>
                <a:lnTo>
                  <a:pt x="135" y="0"/>
                </a:lnTo>
                <a:lnTo>
                  <a:pt x="255" y="104"/>
                </a:lnTo>
                <a:lnTo>
                  <a:pt x="255" y="360"/>
                </a:lnTo>
                <a:lnTo>
                  <a:pt x="135" y="360"/>
                </a:lnTo>
                <a:lnTo>
                  <a:pt x="135" y="120"/>
                </a:lnTo>
                <a:lnTo>
                  <a:pt x="0" y="12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93" name="Freeform 37"/>
          <p:cNvSpPr>
            <a:spLocks noChangeArrowheads="1"/>
          </p:cNvSpPr>
          <p:nvPr/>
        </p:nvSpPr>
        <p:spPr bwMode="auto">
          <a:xfrm>
            <a:off x="5672138" y="4321175"/>
            <a:ext cx="403225" cy="5699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9" y="0"/>
              </a:cxn>
              <a:cxn ang="0">
                <a:pos x="119" y="240"/>
              </a:cxn>
              <a:cxn ang="0">
                <a:pos x="254" y="240"/>
              </a:cxn>
              <a:cxn ang="0">
                <a:pos x="254" y="359"/>
              </a:cxn>
              <a:cxn ang="0">
                <a:pos x="117" y="359"/>
              </a:cxn>
              <a:cxn ang="0">
                <a:pos x="111" y="352"/>
              </a:cxn>
              <a:cxn ang="0">
                <a:pos x="0" y="255"/>
              </a:cxn>
              <a:cxn ang="0">
                <a:pos x="0" y="0"/>
              </a:cxn>
            </a:cxnLst>
            <a:rect l="0" t="0" r="r" b="b"/>
            <a:pathLst>
              <a:path w="254" h="359">
                <a:moveTo>
                  <a:pt x="0" y="0"/>
                </a:moveTo>
                <a:lnTo>
                  <a:pt x="119" y="0"/>
                </a:lnTo>
                <a:lnTo>
                  <a:pt x="119" y="240"/>
                </a:lnTo>
                <a:lnTo>
                  <a:pt x="254" y="240"/>
                </a:lnTo>
                <a:lnTo>
                  <a:pt x="254" y="359"/>
                </a:lnTo>
                <a:lnTo>
                  <a:pt x="117" y="359"/>
                </a:lnTo>
                <a:lnTo>
                  <a:pt x="111" y="352"/>
                </a:lnTo>
                <a:lnTo>
                  <a:pt x="0" y="255"/>
                </a:lnTo>
                <a:lnTo>
                  <a:pt x="0" y="0"/>
                </a:lnTo>
                <a:close/>
              </a:path>
            </a:pathLst>
          </a:custGeom>
          <a:solidFill>
            <a:srgbClr val="B27D49"/>
          </a:solidFill>
          <a:ln w="12613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94" name="AutoShape 38"/>
          <p:cNvSpPr>
            <a:spLocks noChangeArrowheads="1"/>
          </p:cNvSpPr>
          <p:nvPr/>
        </p:nvSpPr>
        <p:spPr bwMode="auto">
          <a:xfrm rot="16200000">
            <a:off x="5945982" y="2164556"/>
            <a:ext cx="190500" cy="68263"/>
          </a:xfrm>
          <a:prstGeom prst="rtTriangle">
            <a:avLst/>
          </a:prstGeom>
          <a:solidFill>
            <a:srgbClr val="595959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95" name="AutoShape 39"/>
          <p:cNvSpPr>
            <a:spLocks noChangeArrowheads="1"/>
          </p:cNvSpPr>
          <p:nvPr/>
        </p:nvSpPr>
        <p:spPr bwMode="auto">
          <a:xfrm rot="5400000" flipV="1">
            <a:off x="5946775" y="3241675"/>
            <a:ext cx="188913" cy="68263"/>
          </a:xfrm>
          <a:prstGeom prst="rtTriangle">
            <a:avLst/>
          </a:prstGeom>
          <a:solidFill>
            <a:srgbClr val="595959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96" name="AutoShape 40"/>
          <p:cNvSpPr>
            <a:spLocks noChangeArrowheads="1"/>
          </p:cNvSpPr>
          <p:nvPr/>
        </p:nvSpPr>
        <p:spPr bwMode="auto">
          <a:xfrm rot="5400000" flipH="1">
            <a:off x="3953669" y="2164557"/>
            <a:ext cx="190500" cy="68262"/>
          </a:xfrm>
          <a:prstGeom prst="rtTriangle">
            <a:avLst/>
          </a:prstGeom>
          <a:solidFill>
            <a:srgbClr val="595959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97" name="AutoShape 41"/>
          <p:cNvSpPr>
            <a:spLocks noChangeArrowheads="1"/>
          </p:cNvSpPr>
          <p:nvPr/>
        </p:nvSpPr>
        <p:spPr bwMode="auto">
          <a:xfrm rot="16200000" flipH="1" flipV="1">
            <a:off x="3954462" y="3241676"/>
            <a:ext cx="188913" cy="68262"/>
          </a:xfrm>
          <a:prstGeom prst="rtTriangle">
            <a:avLst/>
          </a:prstGeom>
          <a:solidFill>
            <a:srgbClr val="595959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98" name="AutoShape 42"/>
          <p:cNvSpPr>
            <a:spLocks noChangeArrowheads="1"/>
          </p:cNvSpPr>
          <p:nvPr/>
        </p:nvSpPr>
        <p:spPr bwMode="auto">
          <a:xfrm rot="16200000">
            <a:off x="7791451" y="1658937"/>
            <a:ext cx="190500" cy="66675"/>
          </a:xfrm>
          <a:prstGeom prst="rtTriangle">
            <a:avLst/>
          </a:prstGeom>
          <a:solidFill>
            <a:srgbClr val="595959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499" name="AutoShape 43"/>
          <p:cNvSpPr>
            <a:spLocks noChangeArrowheads="1"/>
          </p:cNvSpPr>
          <p:nvPr/>
        </p:nvSpPr>
        <p:spPr bwMode="auto">
          <a:xfrm rot="5400000" flipV="1">
            <a:off x="7792245" y="2736056"/>
            <a:ext cx="188912" cy="66675"/>
          </a:xfrm>
          <a:prstGeom prst="rtTriangle">
            <a:avLst/>
          </a:prstGeom>
          <a:solidFill>
            <a:srgbClr val="595959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500" name="AutoShape 44"/>
          <p:cNvSpPr>
            <a:spLocks noChangeArrowheads="1"/>
          </p:cNvSpPr>
          <p:nvPr/>
        </p:nvSpPr>
        <p:spPr bwMode="auto">
          <a:xfrm rot="5400000" flipH="1">
            <a:off x="5799932" y="1658143"/>
            <a:ext cx="190500" cy="68263"/>
          </a:xfrm>
          <a:prstGeom prst="rtTriangle">
            <a:avLst/>
          </a:prstGeom>
          <a:solidFill>
            <a:srgbClr val="595959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501" name="AutoShape 45"/>
          <p:cNvSpPr>
            <a:spLocks noChangeArrowheads="1"/>
          </p:cNvSpPr>
          <p:nvPr/>
        </p:nvSpPr>
        <p:spPr bwMode="auto">
          <a:xfrm rot="16200000" flipH="1" flipV="1">
            <a:off x="5800726" y="2735262"/>
            <a:ext cx="188912" cy="68263"/>
          </a:xfrm>
          <a:prstGeom prst="rtTriangle">
            <a:avLst/>
          </a:prstGeom>
          <a:solidFill>
            <a:srgbClr val="595959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502" name="AutoShape 46"/>
          <p:cNvSpPr>
            <a:spLocks noChangeArrowheads="1"/>
          </p:cNvSpPr>
          <p:nvPr/>
        </p:nvSpPr>
        <p:spPr bwMode="auto">
          <a:xfrm rot="16200000">
            <a:off x="5945982" y="4191793"/>
            <a:ext cx="190500" cy="68263"/>
          </a:xfrm>
          <a:prstGeom prst="rtTriangle">
            <a:avLst/>
          </a:prstGeom>
          <a:solidFill>
            <a:srgbClr val="262626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503" name="AutoShape 47"/>
          <p:cNvSpPr>
            <a:spLocks noChangeArrowheads="1"/>
          </p:cNvSpPr>
          <p:nvPr/>
        </p:nvSpPr>
        <p:spPr bwMode="auto">
          <a:xfrm rot="5400000" flipV="1">
            <a:off x="5946776" y="5268912"/>
            <a:ext cx="188912" cy="68263"/>
          </a:xfrm>
          <a:prstGeom prst="rtTriangle">
            <a:avLst/>
          </a:prstGeom>
          <a:solidFill>
            <a:srgbClr val="262626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504" name="AutoShape 48"/>
          <p:cNvSpPr>
            <a:spLocks noChangeArrowheads="1"/>
          </p:cNvSpPr>
          <p:nvPr/>
        </p:nvSpPr>
        <p:spPr bwMode="auto">
          <a:xfrm rot="5400000" flipH="1">
            <a:off x="3953669" y="4191794"/>
            <a:ext cx="190500" cy="68262"/>
          </a:xfrm>
          <a:prstGeom prst="rtTriangle">
            <a:avLst/>
          </a:prstGeom>
          <a:solidFill>
            <a:srgbClr val="262626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508" name="AutoShape 52"/>
          <p:cNvSpPr>
            <a:spLocks noChangeArrowheads="1"/>
          </p:cNvSpPr>
          <p:nvPr/>
        </p:nvSpPr>
        <p:spPr bwMode="auto">
          <a:xfrm rot="16200000" flipH="1" flipV="1">
            <a:off x="3954463" y="5268913"/>
            <a:ext cx="188912" cy="68262"/>
          </a:xfrm>
          <a:prstGeom prst="rtTriangle">
            <a:avLst/>
          </a:prstGeom>
          <a:solidFill>
            <a:srgbClr val="262626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509" name="AutoShape 53"/>
          <p:cNvSpPr>
            <a:spLocks noChangeArrowheads="1"/>
          </p:cNvSpPr>
          <p:nvPr/>
        </p:nvSpPr>
        <p:spPr bwMode="auto">
          <a:xfrm rot="16200000">
            <a:off x="7791451" y="3686175"/>
            <a:ext cx="190500" cy="66675"/>
          </a:xfrm>
          <a:prstGeom prst="rtTriangle">
            <a:avLst/>
          </a:prstGeom>
          <a:solidFill>
            <a:srgbClr val="595959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510" name="AutoShape 54"/>
          <p:cNvSpPr>
            <a:spLocks noChangeArrowheads="1"/>
          </p:cNvSpPr>
          <p:nvPr/>
        </p:nvSpPr>
        <p:spPr bwMode="auto">
          <a:xfrm rot="5400000" flipV="1">
            <a:off x="7792244" y="4763294"/>
            <a:ext cx="188913" cy="66675"/>
          </a:xfrm>
          <a:prstGeom prst="rtTriangle">
            <a:avLst/>
          </a:prstGeom>
          <a:solidFill>
            <a:srgbClr val="595959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511" name="AutoShape 55"/>
          <p:cNvSpPr>
            <a:spLocks noChangeArrowheads="1"/>
          </p:cNvSpPr>
          <p:nvPr/>
        </p:nvSpPr>
        <p:spPr bwMode="auto">
          <a:xfrm rot="5400000" flipH="1">
            <a:off x="5799932" y="3685381"/>
            <a:ext cx="190500" cy="68263"/>
          </a:xfrm>
          <a:prstGeom prst="rtTriangle">
            <a:avLst/>
          </a:prstGeom>
          <a:solidFill>
            <a:srgbClr val="595959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512" name="AutoShape 56"/>
          <p:cNvSpPr>
            <a:spLocks noChangeArrowheads="1"/>
          </p:cNvSpPr>
          <p:nvPr/>
        </p:nvSpPr>
        <p:spPr bwMode="auto">
          <a:xfrm rot="16200000" flipH="1" flipV="1">
            <a:off x="5800725" y="4762500"/>
            <a:ext cx="188913" cy="68263"/>
          </a:xfrm>
          <a:prstGeom prst="rtTriangle">
            <a:avLst/>
          </a:prstGeom>
          <a:solidFill>
            <a:srgbClr val="595959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513" name="AutoShape 57"/>
          <p:cNvSpPr>
            <a:spLocks noChangeArrowheads="1"/>
          </p:cNvSpPr>
          <p:nvPr/>
        </p:nvSpPr>
        <p:spPr bwMode="auto">
          <a:xfrm rot="16200000">
            <a:off x="6319838" y="2925762"/>
            <a:ext cx="190500" cy="66675"/>
          </a:xfrm>
          <a:prstGeom prst="rtTriangle">
            <a:avLst/>
          </a:prstGeom>
          <a:solidFill>
            <a:srgbClr val="595959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514" name="AutoShape 58"/>
          <p:cNvSpPr>
            <a:spLocks noChangeArrowheads="1"/>
          </p:cNvSpPr>
          <p:nvPr/>
        </p:nvSpPr>
        <p:spPr bwMode="auto">
          <a:xfrm rot="5400000" flipV="1">
            <a:off x="6320632" y="4002881"/>
            <a:ext cx="188912" cy="66675"/>
          </a:xfrm>
          <a:prstGeom prst="rtTriangle">
            <a:avLst/>
          </a:prstGeom>
          <a:solidFill>
            <a:srgbClr val="595959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515" name="AutoShape 59"/>
          <p:cNvSpPr>
            <a:spLocks noChangeArrowheads="1"/>
          </p:cNvSpPr>
          <p:nvPr/>
        </p:nvSpPr>
        <p:spPr bwMode="auto">
          <a:xfrm rot="5400000" flipH="1">
            <a:off x="5451476" y="2925762"/>
            <a:ext cx="190500" cy="66675"/>
          </a:xfrm>
          <a:prstGeom prst="rtTriangle">
            <a:avLst/>
          </a:prstGeom>
          <a:solidFill>
            <a:srgbClr val="595959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516" name="AutoShape 60"/>
          <p:cNvSpPr>
            <a:spLocks noChangeArrowheads="1"/>
          </p:cNvSpPr>
          <p:nvPr/>
        </p:nvSpPr>
        <p:spPr bwMode="auto">
          <a:xfrm rot="16200000" flipH="1" flipV="1">
            <a:off x="5452270" y="4002881"/>
            <a:ext cx="188912" cy="66675"/>
          </a:xfrm>
          <a:prstGeom prst="rtTriangle">
            <a:avLst/>
          </a:prstGeom>
          <a:solidFill>
            <a:srgbClr val="595959">
              <a:alpha val="59999"/>
            </a:srgbClr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9517" name="Rectangle 61"/>
          <p:cNvSpPr>
            <a:spLocks noChangeArrowheads="1"/>
          </p:cNvSpPr>
          <p:nvPr/>
        </p:nvSpPr>
        <p:spPr bwMode="white">
          <a:xfrm>
            <a:off x="6505575" y="3944938"/>
            <a:ext cx="1512888" cy="669925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ko-KR" altLang="en-US" sz="19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타기관과의</a:t>
            </a:r>
          </a:p>
          <a:p>
            <a:pPr algn="ctr"/>
            <a:r>
              <a:rPr lang="ko-KR" altLang="en-US" sz="19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차별화</a:t>
            </a:r>
          </a:p>
        </p:txBody>
      </p:sp>
      <p:sp>
        <p:nvSpPr>
          <p:cNvPr id="19518" name="Rectangle 62"/>
          <p:cNvSpPr>
            <a:spLocks noChangeArrowheads="1"/>
          </p:cNvSpPr>
          <p:nvPr/>
        </p:nvSpPr>
        <p:spPr bwMode="white">
          <a:xfrm>
            <a:off x="3873500" y="4289425"/>
            <a:ext cx="2219325" cy="9540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ko-KR" altLang="en-US" sz="19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종사자 의견 </a:t>
            </a:r>
          </a:p>
          <a:p>
            <a:pPr algn="ctr"/>
            <a:r>
              <a:rPr lang="ko-KR" altLang="en-US" sz="19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반영을 통한 프로그램 질 향상</a:t>
            </a:r>
          </a:p>
        </p:txBody>
      </p:sp>
      <p:sp>
        <p:nvSpPr>
          <p:cNvPr id="19519" name="Rectangle 63"/>
          <p:cNvSpPr>
            <a:spLocks noChangeArrowheads="1"/>
          </p:cNvSpPr>
          <p:nvPr/>
        </p:nvSpPr>
        <p:spPr bwMode="white">
          <a:xfrm>
            <a:off x="3976688" y="2403475"/>
            <a:ext cx="1511300" cy="668338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ko-KR" altLang="en-US" sz="19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프로그램 </a:t>
            </a:r>
          </a:p>
          <a:p>
            <a:pPr algn="ctr"/>
            <a:r>
              <a:rPr lang="ko-KR" altLang="en-US" sz="19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운영 계획</a:t>
            </a:r>
          </a:p>
        </p:txBody>
      </p:sp>
      <p:sp>
        <p:nvSpPr>
          <p:cNvPr id="19520" name="Rectangle 64"/>
          <p:cNvSpPr>
            <a:spLocks noChangeArrowheads="1"/>
          </p:cNvSpPr>
          <p:nvPr/>
        </p:nvSpPr>
        <p:spPr bwMode="white">
          <a:xfrm>
            <a:off x="8372475" y="1935163"/>
            <a:ext cx="517525" cy="436562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r>
              <a:rPr lang="en-US" altLang="ko-KR" sz="2000" b="1">
                <a:solidFill>
                  <a:srgbClr val="FFFFFF"/>
                </a:solidFill>
                <a:latin typeface="Calibri" pitchFamily="34" charset="0"/>
                <a:ea typeface="굴림" pitchFamily="50" charset="-127"/>
              </a:rPr>
              <a:t>02</a:t>
            </a:r>
          </a:p>
        </p:txBody>
      </p:sp>
      <p:sp>
        <p:nvSpPr>
          <p:cNvPr id="19524" name="Rectangle 68"/>
          <p:cNvSpPr>
            <a:spLocks noChangeArrowheads="1"/>
          </p:cNvSpPr>
          <p:nvPr/>
        </p:nvSpPr>
        <p:spPr bwMode="white">
          <a:xfrm>
            <a:off x="8942388" y="1833563"/>
            <a:ext cx="3338512" cy="1638300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r>
              <a:rPr lang="ko-KR" altLang="en-US" sz="17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같은 프로그램명을 가지고 </a:t>
            </a:r>
          </a:p>
          <a:p>
            <a:r>
              <a:rPr lang="ko-KR" altLang="en-US" sz="17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있어도 활동내용을 차별화하여 더욱 즐겁고 참여도 높은 프로그램 진행</a:t>
            </a:r>
          </a:p>
          <a:p>
            <a:r>
              <a:rPr lang="en-US" altLang="ko-KR" sz="17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ex. 8</a:t>
            </a:r>
            <a:r>
              <a:rPr lang="ko-KR" altLang="en-US" sz="17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월 해인은행</a:t>
            </a:r>
            <a:r>
              <a:rPr lang="en-US" altLang="ko-KR" sz="17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:</a:t>
            </a:r>
            <a:r>
              <a:rPr lang="en-US" altLang="ko-KR" sz="17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7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통장 발급</a:t>
            </a:r>
          </a:p>
          <a:p>
            <a:r>
              <a:rPr lang="ko-KR" altLang="en-US" sz="17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     </a:t>
            </a:r>
            <a:r>
              <a:rPr lang="en-US" altLang="ko-KR" sz="17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9</a:t>
            </a:r>
            <a:r>
              <a:rPr lang="ko-KR" altLang="en-US" sz="17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월 해인은행</a:t>
            </a:r>
            <a:r>
              <a:rPr lang="en-US" altLang="ko-KR" sz="17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:</a:t>
            </a:r>
            <a:r>
              <a:rPr lang="en-US" altLang="ko-KR" sz="17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7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체크카드 발급</a:t>
            </a:r>
          </a:p>
        </p:txBody>
      </p:sp>
      <p:sp>
        <p:nvSpPr>
          <p:cNvPr id="19525" name="Rectangle 69"/>
          <p:cNvSpPr>
            <a:spLocks noChangeArrowheads="1"/>
          </p:cNvSpPr>
          <p:nvPr/>
        </p:nvSpPr>
        <p:spPr bwMode="white">
          <a:xfrm>
            <a:off x="8374063" y="4006850"/>
            <a:ext cx="515937" cy="430213"/>
          </a:xfrm>
          <a:prstGeom prst="rect">
            <a:avLst/>
          </a:prstGeom>
          <a:solidFill>
            <a:srgbClr val="B27D49"/>
          </a:solidFill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2000" b="1">
                <a:solidFill>
                  <a:srgbClr val="FFFFFF"/>
                </a:solidFill>
                <a:latin typeface="Calibri" pitchFamily="34" charset="0"/>
                <a:ea typeface="굴림" pitchFamily="50" charset="-127"/>
              </a:rPr>
              <a:t>04</a:t>
            </a:r>
          </a:p>
        </p:txBody>
      </p:sp>
      <p:sp>
        <p:nvSpPr>
          <p:cNvPr id="19526" name="Rectangle 70"/>
          <p:cNvSpPr>
            <a:spLocks noChangeArrowheads="1"/>
          </p:cNvSpPr>
          <p:nvPr/>
        </p:nvSpPr>
        <p:spPr bwMode="white">
          <a:xfrm>
            <a:off x="8942388" y="3932238"/>
            <a:ext cx="3195637" cy="1200304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해인만의 </a:t>
            </a:r>
            <a:r>
              <a:rPr lang="ko-KR" altLang="en-US" sz="1800" b="1" dirty="0" err="1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밀착케어방식과</a:t>
            </a:r>
            <a:endParaRPr lang="en-US" altLang="ko-KR" sz="1800" b="1" dirty="0" smtClean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코로나</a:t>
            </a:r>
            <a:r>
              <a:rPr lang="en-US" altLang="ko-KR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19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관련 프로그램을 </a:t>
            </a:r>
            <a:endParaRPr lang="en-US" altLang="ko-KR" sz="1800" b="1" dirty="0" smtClean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통한 </a:t>
            </a:r>
            <a:r>
              <a:rPr lang="ko-KR" altLang="en-US" sz="1800" b="1" dirty="0" err="1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타기관과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차별화될 수</a:t>
            </a:r>
            <a:endParaRPr lang="en-US" altLang="ko-KR" sz="1800" b="1" dirty="0" smtClean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있는 </a:t>
            </a:r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경쟁력 함양 </a:t>
            </a:r>
          </a:p>
        </p:txBody>
      </p:sp>
      <p:sp>
        <p:nvSpPr>
          <p:cNvPr id="19527" name="Rectangle 71"/>
          <p:cNvSpPr>
            <a:spLocks noChangeArrowheads="1"/>
          </p:cNvSpPr>
          <p:nvPr/>
        </p:nvSpPr>
        <p:spPr bwMode="white">
          <a:xfrm>
            <a:off x="3043238" y="2416175"/>
            <a:ext cx="515937" cy="430213"/>
          </a:xfrm>
          <a:prstGeom prst="rect">
            <a:avLst/>
          </a:prstGeom>
          <a:solidFill>
            <a:srgbClr val="B27D49"/>
          </a:solidFill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2000" b="1">
                <a:solidFill>
                  <a:srgbClr val="FFFFFF"/>
                </a:solidFill>
                <a:latin typeface="Calibri" pitchFamily="34" charset="0"/>
                <a:ea typeface="굴림" pitchFamily="50" charset="-127"/>
              </a:rPr>
              <a:t>01</a:t>
            </a:r>
          </a:p>
        </p:txBody>
      </p:sp>
      <p:sp>
        <p:nvSpPr>
          <p:cNvPr id="19528" name="Rectangle 72"/>
          <p:cNvSpPr>
            <a:spLocks noChangeArrowheads="1"/>
          </p:cNvSpPr>
          <p:nvPr/>
        </p:nvSpPr>
        <p:spPr bwMode="white">
          <a:xfrm>
            <a:off x="9525" y="2305050"/>
            <a:ext cx="3068638" cy="1200304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r"/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코로나</a:t>
            </a:r>
            <a:r>
              <a:rPr lang="en-US" altLang="ko-KR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19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의 장기화에 대비</a:t>
            </a:r>
            <a:endParaRPr lang="en-US" altLang="ko-KR" sz="1800" b="1" dirty="0" smtClean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pPr algn="r"/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하여 어르신들의 욕구를</a:t>
            </a:r>
            <a:endParaRPr lang="en-US" altLang="ko-KR" sz="1800" b="1" dirty="0" smtClean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pPr algn="r"/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반영한 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사회적응훈련</a:t>
            </a:r>
            <a:endParaRPr lang="en-US" altLang="ko-KR" sz="1800" b="1" dirty="0" smtClean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pPr algn="r"/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프로그램의 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보완 </a:t>
            </a:r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및 발전</a:t>
            </a:r>
          </a:p>
        </p:txBody>
      </p:sp>
      <p:sp>
        <p:nvSpPr>
          <p:cNvPr id="19529" name="Rectangle 73"/>
          <p:cNvSpPr>
            <a:spLocks noChangeArrowheads="1"/>
          </p:cNvSpPr>
          <p:nvPr/>
        </p:nvSpPr>
        <p:spPr bwMode="white">
          <a:xfrm>
            <a:off x="3043238" y="4616450"/>
            <a:ext cx="515937" cy="439738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2000" b="1">
                <a:solidFill>
                  <a:srgbClr val="FFFFFF"/>
                </a:solidFill>
                <a:latin typeface="Calibri" pitchFamily="34" charset="0"/>
                <a:ea typeface="굴림" pitchFamily="50" charset="-127"/>
              </a:rPr>
              <a:t>03</a:t>
            </a:r>
          </a:p>
        </p:txBody>
      </p:sp>
      <p:sp>
        <p:nvSpPr>
          <p:cNvPr id="19530" name="Rectangle 74"/>
          <p:cNvSpPr>
            <a:spLocks noChangeArrowheads="1"/>
          </p:cNvSpPr>
          <p:nvPr/>
        </p:nvSpPr>
        <p:spPr bwMode="white">
          <a:xfrm>
            <a:off x="17463" y="4506913"/>
            <a:ext cx="3065462" cy="1477303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r"/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프로그램을 계획</a:t>
            </a:r>
            <a:r>
              <a:rPr lang="en-US" altLang="ko-KR" sz="1800" b="1" dirty="0">
                <a:solidFill>
                  <a:srgbClr val="808080"/>
                </a:solidFill>
                <a:latin typeface="바탕"/>
                <a:ea typeface="굴림" pitchFamily="50" charset="-127"/>
              </a:rPr>
              <a:t>·</a:t>
            </a:r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진행하는 종사자들간의 의견 교류를 통해 해인 자체적 프로그램을 강화하고 더욱 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만족도</a:t>
            </a:r>
            <a:endParaRPr lang="en-US" altLang="ko-KR" sz="1800" b="1" dirty="0" smtClean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pPr algn="r"/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높은 프로그램 구축  </a:t>
            </a:r>
          </a:p>
        </p:txBody>
      </p:sp>
      <p:sp>
        <p:nvSpPr>
          <p:cNvPr id="19531" name="Rectangle 75"/>
          <p:cNvSpPr>
            <a:spLocks noChangeArrowheads="1"/>
          </p:cNvSpPr>
          <p:nvPr/>
        </p:nvSpPr>
        <p:spPr bwMode="white">
          <a:xfrm>
            <a:off x="6176963" y="1901825"/>
            <a:ext cx="1739900" cy="666750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ko-KR" altLang="en-US" sz="19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프로그램 </a:t>
            </a:r>
          </a:p>
          <a:p>
            <a:pPr algn="ctr"/>
            <a:r>
              <a:rPr lang="ko-KR" altLang="en-US" sz="19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활동의 다양화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12185650" cy="6854825"/>
          </a:xfrm>
          <a:prstGeom prst="rect">
            <a:avLst/>
          </a:prstGeom>
          <a:solidFill>
            <a:srgbClr val="EBE4AD"/>
          </a:solidFill>
          <a:ln w="12613" cmpd="sng">
            <a:solidFill>
              <a:srgbClr val="4F1707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white">
          <a:xfrm>
            <a:off x="4664065" y="5499114"/>
            <a:ext cx="2533650" cy="620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ko-KR" altLang="en-US" sz="3500" b="1" dirty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감사합니다</a:t>
            </a:r>
            <a:r>
              <a:rPr lang="en-US" altLang="ko-KR" sz="3500" b="1" dirty="0">
                <a:solidFill>
                  <a:srgbClr val="595959"/>
                </a:solidFill>
                <a:latin typeface="Calibri" pitchFamily="34" charset="0"/>
                <a:ea typeface="굴림" pitchFamily="50" charset="-127"/>
              </a:rPr>
              <a:t>.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 cstate="print"/>
          <a:srcRect l="1117" t="32729" r="14551"/>
          <a:stretch>
            <a:fillRect/>
          </a:stretch>
        </p:blipFill>
        <p:spPr bwMode="auto">
          <a:xfrm>
            <a:off x="2163735" y="641330"/>
            <a:ext cx="7702550" cy="46069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2449487" y="1784338"/>
            <a:ext cx="1616075" cy="15525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4735503" y="855644"/>
            <a:ext cx="387350" cy="3619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6307139" y="927082"/>
            <a:ext cx="263525" cy="2857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20490" name="AutoShape 10"/>
          <p:cNvSpPr>
            <a:spLocks noChangeArrowheads="1"/>
          </p:cNvSpPr>
          <p:nvPr/>
        </p:nvSpPr>
        <p:spPr bwMode="auto">
          <a:xfrm>
            <a:off x="7021519" y="998520"/>
            <a:ext cx="501650" cy="5238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20491" name="AutoShape 11"/>
          <p:cNvSpPr>
            <a:spLocks noChangeArrowheads="1"/>
          </p:cNvSpPr>
          <p:nvPr/>
        </p:nvSpPr>
        <p:spPr bwMode="auto">
          <a:xfrm>
            <a:off x="8950345" y="998520"/>
            <a:ext cx="803275" cy="76358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2185650" cy="6854825"/>
          </a:xfrm>
          <a:prstGeom prst="rect">
            <a:avLst/>
          </a:prstGeom>
          <a:solidFill>
            <a:srgbClr val="EBE4AD"/>
          </a:solidFill>
          <a:ln w="12613" cmpd="sng">
            <a:solidFill>
              <a:srgbClr val="4F1707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grpSp>
        <p:nvGrpSpPr>
          <p:cNvPr id="4101" name="Group 5"/>
          <p:cNvGrpSpPr>
            <a:grpSpLocks/>
          </p:cNvGrpSpPr>
          <p:nvPr/>
        </p:nvGrpSpPr>
        <p:grpSpPr bwMode="auto">
          <a:xfrm>
            <a:off x="7281863" y="3095625"/>
            <a:ext cx="5162550" cy="4038600"/>
            <a:chOff x="4587" y="1950"/>
            <a:chExt cx="3252" cy="2544"/>
          </a:xfrm>
        </p:grpSpPr>
        <p:sp>
          <p:nvSpPr>
            <p:cNvPr id="4102" name="Freeform 6"/>
            <p:cNvSpPr>
              <a:spLocks noChangeArrowheads="1"/>
            </p:cNvSpPr>
            <p:nvPr/>
          </p:nvSpPr>
          <p:spPr bwMode="auto">
            <a:xfrm>
              <a:off x="5343" y="2061"/>
              <a:ext cx="2418" cy="2418"/>
            </a:xfrm>
            <a:custGeom>
              <a:avLst/>
              <a:gdLst/>
              <a:ahLst/>
              <a:cxnLst>
                <a:cxn ang="0">
                  <a:pos x="0" y="1209"/>
                </a:cxn>
                <a:cxn ang="0">
                  <a:pos x="1209" y="0"/>
                </a:cxn>
                <a:cxn ang="0">
                  <a:pos x="2418" y="1209"/>
                </a:cxn>
                <a:cxn ang="0">
                  <a:pos x="1209" y="2418"/>
                </a:cxn>
                <a:cxn ang="0">
                  <a:pos x="0" y="1209"/>
                </a:cxn>
                <a:cxn ang="0">
                  <a:pos x="0" y="1209"/>
                </a:cxn>
              </a:cxnLst>
              <a:rect l="0" t="0" r="r" b="b"/>
              <a:pathLst>
                <a:path w="2418" h="2418">
                  <a:moveTo>
                    <a:pt x="0" y="1209"/>
                  </a:moveTo>
                  <a:cubicBezTo>
                    <a:pt x="0" y="541"/>
                    <a:pt x="541" y="0"/>
                    <a:pt x="1209" y="0"/>
                  </a:cubicBezTo>
                  <a:cubicBezTo>
                    <a:pt x="1877" y="0"/>
                    <a:pt x="2418" y="541"/>
                    <a:pt x="2418" y="1209"/>
                  </a:cubicBezTo>
                  <a:cubicBezTo>
                    <a:pt x="2418" y="1876"/>
                    <a:pt x="1877" y="2418"/>
                    <a:pt x="1209" y="2418"/>
                  </a:cubicBezTo>
                  <a:cubicBezTo>
                    <a:pt x="541" y="2418"/>
                    <a:pt x="0" y="1876"/>
                    <a:pt x="0" y="1209"/>
                  </a:cubicBezTo>
                  <a:lnTo>
                    <a:pt x="0" y="1209"/>
                  </a:lnTo>
                  <a:close/>
                </a:path>
              </a:pathLst>
            </a:custGeom>
            <a:solidFill>
              <a:srgbClr val="FFF7CC">
                <a:alpha val="39999"/>
              </a:srgbClr>
            </a:solidFill>
            <a:ln w="12613" cmpd="sng">
              <a:noFill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4103" name="Oval 7"/>
            <p:cNvSpPr>
              <a:spLocks noChangeArrowheads="1"/>
            </p:cNvSpPr>
            <p:nvPr/>
          </p:nvSpPr>
          <p:spPr bwMode="auto">
            <a:xfrm>
              <a:off x="6723" y="1950"/>
              <a:ext cx="268" cy="269"/>
            </a:xfrm>
            <a:prstGeom prst="ellips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 w="12613" cmpd="sng">
              <a:noFill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4104" name="Oval 8"/>
            <p:cNvSpPr>
              <a:spLocks noChangeArrowheads="1"/>
            </p:cNvSpPr>
            <p:nvPr/>
          </p:nvSpPr>
          <p:spPr bwMode="auto">
            <a:xfrm>
              <a:off x="6086" y="4299"/>
              <a:ext cx="194" cy="195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12613" cmpd="sng">
              <a:noFill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4105" name="Oval 9"/>
            <p:cNvSpPr>
              <a:spLocks noChangeArrowheads="1"/>
            </p:cNvSpPr>
            <p:nvPr/>
          </p:nvSpPr>
          <p:spPr bwMode="auto">
            <a:xfrm>
              <a:off x="6141" y="2333"/>
              <a:ext cx="195" cy="195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12613" cmpd="sng">
              <a:noFill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4106" name="Oval 10"/>
            <p:cNvSpPr>
              <a:spLocks noChangeArrowheads="1"/>
            </p:cNvSpPr>
            <p:nvPr/>
          </p:nvSpPr>
          <p:spPr bwMode="auto">
            <a:xfrm>
              <a:off x="5527" y="3448"/>
              <a:ext cx="195" cy="195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12613" cmpd="sng">
              <a:noFill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4107" name="Freeform 11"/>
            <p:cNvSpPr>
              <a:spLocks noChangeArrowheads="1"/>
            </p:cNvSpPr>
            <p:nvPr/>
          </p:nvSpPr>
          <p:spPr bwMode="auto">
            <a:xfrm>
              <a:off x="4587" y="2497"/>
              <a:ext cx="983" cy="983"/>
            </a:xfrm>
            <a:custGeom>
              <a:avLst/>
              <a:gdLst/>
              <a:ahLst/>
              <a:cxnLst>
                <a:cxn ang="0">
                  <a:pos x="0" y="491"/>
                </a:cxn>
                <a:cxn ang="0">
                  <a:pos x="492" y="0"/>
                </a:cxn>
                <a:cxn ang="0">
                  <a:pos x="983" y="491"/>
                </a:cxn>
                <a:cxn ang="0">
                  <a:pos x="492" y="983"/>
                </a:cxn>
                <a:cxn ang="0">
                  <a:pos x="0" y="491"/>
                </a:cxn>
                <a:cxn ang="0">
                  <a:pos x="0" y="491"/>
                </a:cxn>
              </a:cxnLst>
              <a:rect l="0" t="0" r="r" b="b"/>
              <a:pathLst>
                <a:path w="983" h="983">
                  <a:moveTo>
                    <a:pt x="0" y="491"/>
                  </a:moveTo>
                  <a:cubicBezTo>
                    <a:pt x="0" y="220"/>
                    <a:pt x="220" y="0"/>
                    <a:pt x="492" y="0"/>
                  </a:cubicBezTo>
                  <a:cubicBezTo>
                    <a:pt x="763" y="0"/>
                    <a:pt x="983" y="220"/>
                    <a:pt x="983" y="491"/>
                  </a:cubicBezTo>
                  <a:cubicBezTo>
                    <a:pt x="983" y="763"/>
                    <a:pt x="763" y="983"/>
                    <a:pt x="492" y="983"/>
                  </a:cubicBezTo>
                  <a:cubicBezTo>
                    <a:pt x="220" y="983"/>
                    <a:pt x="0" y="763"/>
                    <a:pt x="0" y="491"/>
                  </a:cubicBezTo>
                  <a:lnTo>
                    <a:pt x="0" y="491"/>
                  </a:lnTo>
                  <a:close/>
                </a:path>
              </a:pathLst>
            </a:custGeom>
            <a:solidFill>
              <a:srgbClr val="FFF7CC">
                <a:alpha val="39999"/>
              </a:srgbClr>
            </a:solidFill>
            <a:ln w="12613" cmpd="sng">
              <a:noFill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4108" name="Oval 12"/>
            <p:cNvSpPr>
              <a:spLocks noChangeArrowheads="1"/>
            </p:cNvSpPr>
            <p:nvPr/>
          </p:nvSpPr>
          <p:spPr bwMode="auto">
            <a:xfrm>
              <a:off x="6450" y="2341"/>
              <a:ext cx="269" cy="269"/>
            </a:xfrm>
            <a:prstGeom prst="ellips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 w="12613" cmpd="sng">
              <a:noFill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4109" name="Oval 13"/>
            <p:cNvSpPr>
              <a:spLocks noChangeArrowheads="1"/>
            </p:cNvSpPr>
            <p:nvPr/>
          </p:nvSpPr>
          <p:spPr bwMode="auto">
            <a:xfrm>
              <a:off x="4679" y="3768"/>
              <a:ext cx="486" cy="486"/>
            </a:xfrm>
            <a:prstGeom prst="ellipse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 w="12613" cmpd="sng">
              <a:noFill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auto">
            <a:xfrm>
              <a:off x="7570" y="2713"/>
              <a:ext cx="269" cy="269"/>
            </a:xfrm>
            <a:prstGeom prst="ellips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 w="12613" cmpd="sng">
              <a:noFill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6436" y="4069"/>
              <a:ext cx="195" cy="195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12613" cmpd="sng">
              <a:noFill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</p:grpSp>
      <p:sp>
        <p:nvSpPr>
          <p:cNvPr id="4112" name="Rectangle 16"/>
          <p:cNvSpPr>
            <a:spLocks noChangeArrowheads="1"/>
          </p:cNvSpPr>
          <p:nvPr/>
        </p:nvSpPr>
        <p:spPr bwMode="white">
          <a:xfrm>
            <a:off x="625475" y="1039813"/>
            <a:ext cx="1549400" cy="9096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ko-KR" altLang="en-US" sz="5400" b="1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목차</a:t>
            </a:r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white">
          <a:xfrm>
            <a:off x="665163" y="2070100"/>
            <a:ext cx="4729162" cy="3416296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marL="269875" indent="-269875">
              <a:buFont typeface="Arial" pitchFamily="34" charset="0"/>
              <a:buAutoNum type="arabicPeriod"/>
            </a:pPr>
            <a:r>
              <a:rPr lang="ko-KR" altLang="en-US" sz="3600" b="1" dirty="0">
                <a:solidFill>
                  <a:srgbClr val="B27D49"/>
                </a:solidFill>
                <a:latin typeface="굴림" pitchFamily="50" charset="-127"/>
                <a:ea typeface="굴림" pitchFamily="50" charset="-127"/>
              </a:rPr>
              <a:t>시설소개</a:t>
            </a:r>
          </a:p>
          <a:p>
            <a:pPr marL="269875" indent="-269875">
              <a:buFont typeface="Arial" pitchFamily="34" charset="0"/>
              <a:buAutoNum type="arabicPeriod" startAt="2"/>
            </a:pPr>
            <a:r>
              <a:rPr lang="ko-KR" altLang="en-US" sz="3600" b="1" dirty="0">
                <a:solidFill>
                  <a:srgbClr val="B27D49"/>
                </a:solidFill>
                <a:latin typeface="굴림" pitchFamily="50" charset="-127"/>
                <a:ea typeface="굴림" pitchFamily="50" charset="-127"/>
              </a:rPr>
              <a:t>추진배경 및 필요성</a:t>
            </a:r>
          </a:p>
          <a:p>
            <a:pPr marL="269875" indent="-269875">
              <a:buFont typeface="Arial" pitchFamily="34" charset="0"/>
              <a:buAutoNum type="arabicPeriod" startAt="3"/>
            </a:pPr>
            <a:r>
              <a:rPr lang="ko-KR" altLang="en-US" sz="3600" b="1" dirty="0">
                <a:solidFill>
                  <a:srgbClr val="B27D49"/>
                </a:solidFill>
                <a:latin typeface="굴림" pitchFamily="50" charset="-127"/>
                <a:ea typeface="굴림" pitchFamily="50" charset="-127"/>
              </a:rPr>
              <a:t>사업소개</a:t>
            </a:r>
          </a:p>
          <a:p>
            <a:pPr marL="269875" indent="-269875">
              <a:buFont typeface="Arial" pitchFamily="34" charset="0"/>
              <a:buAutoNum type="arabicPeriod" startAt="4"/>
            </a:pPr>
            <a:r>
              <a:rPr lang="ko-KR" altLang="en-US" sz="3600" b="1" dirty="0">
                <a:solidFill>
                  <a:srgbClr val="B27D49"/>
                </a:solidFill>
                <a:latin typeface="굴림" pitchFamily="50" charset="-127"/>
                <a:ea typeface="굴림" pitchFamily="50" charset="-127"/>
              </a:rPr>
              <a:t>프로그램 내용</a:t>
            </a:r>
          </a:p>
          <a:p>
            <a:pPr marL="269875" indent="-269875">
              <a:buFont typeface="Arial" pitchFamily="34" charset="0"/>
              <a:buAutoNum type="arabicPeriod" startAt="5"/>
            </a:pPr>
            <a:r>
              <a:rPr lang="ko-KR" altLang="en-US" sz="3600" b="1" dirty="0">
                <a:solidFill>
                  <a:srgbClr val="B27D49"/>
                </a:solidFill>
                <a:latin typeface="굴림" pitchFamily="50" charset="-127"/>
                <a:ea typeface="굴림" pitchFamily="50" charset="-127"/>
              </a:rPr>
              <a:t>프로그램 성과</a:t>
            </a:r>
          </a:p>
          <a:p>
            <a:pPr marL="269875" indent="-269875">
              <a:buFont typeface="Arial" pitchFamily="34" charset="0"/>
              <a:buAutoNum type="arabicPeriod" startAt="6"/>
            </a:pPr>
            <a:r>
              <a:rPr lang="ko-KR" altLang="en-US" sz="3600" b="1" dirty="0" err="1">
                <a:solidFill>
                  <a:srgbClr val="B27D49"/>
                </a:solidFill>
                <a:latin typeface="굴림" pitchFamily="50" charset="-127"/>
                <a:ea typeface="굴림" pitchFamily="50" charset="-127"/>
              </a:rPr>
              <a:t>향후계획</a:t>
            </a:r>
            <a:endParaRPr lang="ko-KR" altLang="en-US" sz="3600" b="1" dirty="0">
              <a:solidFill>
                <a:srgbClr val="B27D49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5" cstate="print"/>
          <a:srcRect l="8783" t="28372" b="15459"/>
          <a:stretch>
            <a:fillRect/>
          </a:stretch>
        </p:blipFill>
        <p:spPr bwMode="auto">
          <a:xfrm>
            <a:off x="5235569" y="1192213"/>
            <a:ext cx="6950081" cy="38449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4118" name="AutoShape 22"/>
          <p:cNvSpPr>
            <a:spLocks noChangeArrowheads="1"/>
          </p:cNvSpPr>
          <p:nvPr/>
        </p:nvSpPr>
        <p:spPr bwMode="auto">
          <a:xfrm>
            <a:off x="7450147" y="1998652"/>
            <a:ext cx="477837" cy="3556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4119" name="AutoShape 23"/>
          <p:cNvSpPr>
            <a:spLocks noChangeArrowheads="1"/>
          </p:cNvSpPr>
          <p:nvPr/>
        </p:nvSpPr>
        <p:spPr bwMode="auto">
          <a:xfrm>
            <a:off x="5449883" y="2212966"/>
            <a:ext cx="736600" cy="6445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4120" name="AutoShape 24"/>
          <p:cNvSpPr>
            <a:spLocks noChangeArrowheads="1"/>
          </p:cNvSpPr>
          <p:nvPr/>
        </p:nvSpPr>
        <p:spPr bwMode="auto">
          <a:xfrm>
            <a:off x="8593155" y="1927214"/>
            <a:ext cx="330200" cy="33813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4121" name="AutoShape 25"/>
          <p:cNvSpPr>
            <a:spLocks noChangeArrowheads="1"/>
          </p:cNvSpPr>
          <p:nvPr/>
        </p:nvSpPr>
        <p:spPr bwMode="auto">
          <a:xfrm>
            <a:off x="9359900" y="2135188"/>
            <a:ext cx="473075" cy="3746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4122" name="AutoShape 26"/>
          <p:cNvSpPr>
            <a:spLocks noChangeArrowheads="1"/>
          </p:cNvSpPr>
          <p:nvPr/>
        </p:nvSpPr>
        <p:spPr bwMode="auto">
          <a:xfrm>
            <a:off x="10650538" y="2076450"/>
            <a:ext cx="1077912" cy="10255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4123" name="AutoShape 27"/>
          <p:cNvSpPr>
            <a:spLocks noChangeArrowheads="1"/>
          </p:cNvSpPr>
          <p:nvPr/>
        </p:nvSpPr>
        <p:spPr bwMode="auto">
          <a:xfrm>
            <a:off x="6735767" y="1784338"/>
            <a:ext cx="439738" cy="37623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12185650" cy="6854825"/>
          </a:xfrm>
          <a:prstGeom prst="rect">
            <a:avLst/>
          </a:prstGeom>
          <a:solidFill>
            <a:srgbClr val="EBE4AD"/>
          </a:solidFill>
          <a:ln w="12613" cmpd="sng">
            <a:solidFill>
              <a:srgbClr val="4F1707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white">
          <a:xfrm>
            <a:off x="523875" y="6435725"/>
            <a:ext cx="1595438" cy="2921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ko-KR" altLang="en-US" sz="1400" b="1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해인데이케어센터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white">
          <a:xfrm>
            <a:off x="10448925" y="6467475"/>
            <a:ext cx="10858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100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Page Number </a:t>
            </a:r>
            <a:r>
              <a:rPr lang="en-US" altLang="ko-KR" sz="1400" b="1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03</a:t>
            </a:r>
          </a:p>
        </p:txBody>
      </p:sp>
      <p:graphicFrame>
        <p:nvGraphicFramePr>
          <p:cNvPr id="5127" name="Group 7"/>
          <p:cNvGraphicFramePr>
            <a:graphicFrameLocks noGrp="1"/>
          </p:cNvGraphicFramePr>
          <p:nvPr/>
        </p:nvGraphicFramePr>
        <p:xfrm>
          <a:off x="2743200" y="4030663"/>
          <a:ext cx="6967538" cy="2184401"/>
        </p:xfrm>
        <a:graphic>
          <a:graphicData uri="http://schemas.openxmlformats.org/drawingml/2006/table">
            <a:tbl>
              <a:tblPr/>
              <a:tblGrid>
                <a:gridCol w="1701800"/>
                <a:gridCol w="5265738"/>
              </a:tblGrid>
              <a:tr h="5429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맑은 고딕" pitchFamily="50" charset="-127"/>
                          <a:sym typeface="굴림" pitchFamily="50" charset="-127"/>
                        </a:rPr>
                        <a:t>시설명</a:t>
                      </a:r>
                      <a:endParaRPr kumimoji="0" lang="ko-K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맑은 고딕" pitchFamily="50" charset="-127"/>
                        <a:sym typeface="굴림" pitchFamily="50" charset="-127"/>
                      </a:endParaRPr>
                    </a:p>
                  </a:txBody>
                  <a:tcPr marL="91417" marR="91417" marT="45708" marB="45708" anchor="ctr" horzOverflow="overflow">
                    <a:lnL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95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581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맑은 고딕" pitchFamily="50" charset="-127"/>
                          <a:sym typeface="굴림" pitchFamily="50" charset="-127"/>
                        </a:rPr>
                        <a:t>해인데이케어센터</a:t>
                      </a:r>
                      <a:endParaRPr kumimoji="0" lang="ko-K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맑은 고딕" pitchFamily="50" charset="-127"/>
                        <a:sym typeface="굴림" pitchFamily="50" charset="-127"/>
                      </a:endParaRPr>
                    </a:p>
                  </a:txBody>
                  <a:tcPr marL="91417" marR="91417" marT="45708" marB="45708" anchor="ctr" horzOverflow="overflow">
                    <a:lnL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95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5816"/>
                    </a:solidFill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맑은 고딕" pitchFamily="50" charset="-127"/>
                          <a:sym typeface="굴림" pitchFamily="50" charset="-127"/>
                        </a:rPr>
                        <a:t>소재지</a:t>
                      </a:r>
                    </a:p>
                  </a:txBody>
                  <a:tcPr marL="91417" marR="91417" marT="45708" marB="45708" anchor="ctr" horzOverflow="overflow">
                    <a:lnL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95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BFA3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맑은 고딕" pitchFamily="50" charset="-127"/>
                          <a:sym typeface="굴림" pitchFamily="50" charset="-127"/>
                        </a:rPr>
                        <a:t>경북 포항시 남구 구룡포읍 호미로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sym typeface="굴림" pitchFamily="50" charset="-127"/>
                        </a:rPr>
                        <a:t>41</a:t>
                      </a:r>
                    </a:p>
                  </a:txBody>
                  <a:tcPr marL="91417" marR="91417" marT="45708" marB="45708" anchor="ctr" horzOverflow="overflow">
                    <a:lnL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95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BFA3"/>
                    </a:solidFill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맑은 고딕" pitchFamily="50" charset="-127"/>
                          <a:sym typeface="굴림" pitchFamily="50" charset="-127"/>
                        </a:rPr>
                        <a:t>대     표</a:t>
                      </a:r>
                    </a:p>
                  </a:txBody>
                  <a:tcPr marL="91417" marR="91417" marT="45708" marB="45708" anchor="ctr" horzOverflow="overflow">
                    <a:lnL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FD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맑은 고딕" pitchFamily="50" charset="-127"/>
                          <a:sym typeface="굴림" pitchFamily="50" charset="-127"/>
                        </a:rPr>
                        <a:t>이 재 호</a:t>
                      </a:r>
                    </a:p>
                  </a:txBody>
                  <a:tcPr marL="91417" marR="91417" marT="45708" marB="45708" anchor="ctr" horzOverflow="overflow">
                    <a:lnL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FD1"/>
                    </a:solidFill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맑은 고딕" pitchFamily="50" charset="-127"/>
                          <a:sym typeface="굴림" pitchFamily="50" charset="-127"/>
                        </a:rPr>
                        <a:t>정     원</a:t>
                      </a:r>
                    </a:p>
                  </a:txBody>
                  <a:tcPr marL="91417" marR="91417" marT="45708" marB="45708" anchor="ctr" horzOverflow="overflow">
                    <a:lnL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BFA3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sym typeface="굴림" pitchFamily="50" charset="-127"/>
                        </a:rPr>
                        <a:t>14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맑은 고딕" pitchFamily="50" charset="-127"/>
                          <a:sym typeface="굴림" pitchFamily="50" charset="-127"/>
                        </a:rPr>
                        <a:t>명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sym typeface="굴림" pitchFamily="50" charset="-127"/>
                        </a:rPr>
                        <a:t>(20.09.01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맑은 고딕" pitchFamily="50" charset="-127"/>
                          <a:sym typeface="굴림" pitchFamily="50" charset="-127"/>
                        </a:rPr>
                        <a:t> 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맑은 고딕" pitchFamily="50" charset="-127"/>
                          <a:sym typeface="굴림" pitchFamily="50" charset="-127"/>
                        </a:rPr>
                        <a:t>기준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sym typeface="굴림" pitchFamily="50" charset="-127"/>
                        </a:rPr>
                        <a:t>)</a:t>
                      </a:r>
                    </a:p>
                  </a:txBody>
                  <a:tcPr marL="91417" marR="91417" marT="45708" marB="45708" anchor="ctr" horzOverflow="overflow">
                    <a:lnL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BFA3"/>
                    </a:solidFill>
                  </a:tcPr>
                </a:tc>
              </a:tr>
            </a:tbl>
          </a:graphicData>
        </a:graphic>
      </p:graphicFrame>
      <p:sp>
        <p:nvSpPr>
          <p:cNvPr id="5164" name="Rectangle 44"/>
          <p:cNvSpPr>
            <a:spLocks noChangeArrowheads="1"/>
          </p:cNvSpPr>
          <p:nvPr/>
        </p:nvSpPr>
        <p:spPr bwMode="white">
          <a:xfrm>
            <a:off x="536575" y="3476625"/>
            <a:ext cx="2200275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en-US" altLang="ko-KR" sz="3200">
                <a:solidFill>
                  <a:srgbClr val="595959"/>
                </a:solidFill>
                <a:latin typeface="Calibri" pitchFamily="34" charset="0"/>
                <a:ea typeface="굴림" pitchFamily="50" charset="-127"/>
              </a:rPr>
              <a:t>1. </a:t>
            </a:r>
            <a:r>
              <a:rPr lang="ko-KR" altLang="en-US" sz="320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시설소개</a:t>
            </a:r>
          </a:p>
        </p:txBody>
      </p:sp>
      <p:pic>
        <p:nvPicPr>
          <p:cNvPr id="5165" name="Picture 45"/>
          <p:cNvPicPr>
            <a:picLocks noChangeAspect="1" noChangeArrowheads="1"/>
          </p:cNvPicPr>
          <p:nvPr/>
        </p:nvPicPr>
        <p:blipFill>
          <a:blip r:embed="rId2" cstate="print"/>
          <a:srcRect l="4265" t="19293" r="4385" b="17131"/>
          <a:stretch>
            <a:fillRect/>
          </a:stretch>
        </p:blipFill>
        <p:spPr bwMode="auto">
          <a:xfrm>
            <a:off x="0" y="0"/>
            <a:ext cx="12185650" cy="342741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12185650" cy="6854825"/>
          </a:xfrm>
          <a:prstGeom prst="rect">
            <a:avLst/>
          </a:prstGeom>
          <a:solidFill>
            <a:srgbClr val="EBE4AD"/>
          </a:solidFill>
          <a:ln w="12613" cmpd="sng">
            <a:solidFill>
              <a:srgbClr val="4F1707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marL="269875" indent="-269875">
              <a:buClr>
                <a:schemeClr val="tx1"/>
              </a:buClr>
              <a:buFont typeface="바탕" pitchFamily="18" charset="-127"/>
              <a:buChar char="•"/>
            </a:pPr>
            <a:r>
              <a:rPr lang="ko-KR" altLang="en-US" b="1" dirty="0" err="1" smtClean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</a:rPr>
              <a:t>해인데이케어센터의</a:t>
            </a:r>
            <a:r>
              <a:rPr lang="ko-KR" altLang="en-US" b="1" dirty="0" smtClean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</a:rPr>
              <a:t> 핵심가치 </a:t>
            </a:r>
            <a:r>
              <a:rPr lang="en-US" altLang="ko-KR" b="1" dirty="0" smtClean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</a:rPr>
              <a:t>: </a:t>
            </a:r>
            <a:r>
              <a:rPr lang="ko-KR" altLang="en-US" b="1" dirty="0" smtClean="0">
                <a:solidFill>
                  <a:srgbClr val="3057B9"/>
                </a:solidFill>
                <a:latin typeface="Calibri" pitchFamily="34" charset="0"/>
                <a:ea typeface="맑은 고딕" pitchFamily="50" charset="-127"/>
              </a:rPr>
              <a:t>어르신이 즐거운 급여제공</a:t>
            </a:r>
          </a:p>
          <a:p>
            <a:pPr marL="269875" indent="-269875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ko-KR" altLang="en-US" dirty="0" smtClean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</a:rPr>
              <a:t>가치공유</a:t>
            </a:r>
          </a:p>
          <a:p>
            <a:pPr marL="269875" indent="-269875">
              <a:buClr>
                <a:schemeClr val="tx1"/>
              </a:buClr>
              <a:buFont typeface="Arial" pitchFamily="34" charset="0"/>
              <a:buAutoNum type="arabicPeriod" startAt="2"/>
            </a:pPr>
            <a:r>
              <a:rPr lang="ko-KR" altLang="en-US" dirty="0" smtClean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</a:rPr>
              <a:t>가치실현</a:t>
            </a:r>
          </a:p>
          <a:p>
            <a:pPr marL="269875" indent="-269875">
              <a:buClr>
                <a:schemeClr val="tx1"/>
              </a:buClr>
              <a:buFont typeface="Arial" pitchFamily="34" charset="0"/>
              <a:buAutoNum type="arabicPeriod" startAt="3"/>
            </a:pPr>
            <a:r>
              <a:rPr lang="ko-KR" altLang="en-US" dirty="0" smtClean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</a:rPr>
              <a:t>행동공유</a:t>
            </a:r>
            <a:endParaRPr lang="ko-KR" altLang="en-US" dirty="0">
              <a:solidFill>
                <a:srgbClr val="000000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white">
          <a:xfrm>
            <a:off x="520661" y="6562725"/>
            <a:ext cx="1595438" cy="2921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ko-KR" altLang="en-US" sz="1400" b="1" dirty="0" err="1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해인데이케어센터</a:t>
            </a:r>
            <a:endParaRPr lang="ko-KR" altLang="en-US" sz="1400" b="1" dirty="0">
              <a:solidFill>
                <a:srgbClr val="B27D49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white">
          <a:xfrm>
            <a:off x="10448925" y="6467475"/>
            <a:ext cx="10858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100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Page Number </a:t>
            </a:r>
            <a:r>
              <a:rPr lang="en-US" altLang="ko-KR" sz="1400" b="1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04</a:t>
            </a: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2" cstate="print"/>
          <a:srcRect l="4265" t="19293" r="4385" b="17131"/>
          <a:stretch>
            <a:fillRect/>
          </a:stretch>
        </p:blipFill>
        <p:spPr bwMode="auto">
          <a:xfrm>
            <a:off x="0" y="0"/>
            <a:ext cx="12185650" cy="328453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4" name="사각형: 둥근 모서리 40"/>
          <p:cNvSpPr/>
          <p:nvPr/>
        </p:nvSpPr>
        <p:spPr>
          <a:xfrm>
            <a:off x="734975" y="3141660"/>
            <a:ext cx="4714908" cy="1000132"/>
          </a:xfrm>
          <a:prstGeom prst="roundRect">
            <a:avLst/>
          </a:prstGeom>
          <a:solidFill>
            <a:srgbClr val="92D050"/>
          </a:solidFill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white">
          <a:xfrm>
            <a:off x="734975" y="3355974"/>
            <a:ext cx="4724325" cy="523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ko-KR" altLang="en-US" sz="2800" b="1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  <a:sym typeface="굴림" pitchFamily="50" charset="-127"/>
              </a:rPr>
              <a:t>해인데이케어센터</a:t>
            </a:r>
            <a:r>
              <a:rPr lang="ko-KR" altLang="en-US" sz="2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  <a:sym typeface="굴림" pitchFamily="50" charset="-127"/>
              </a:rPr>
              <a:t> </a:t>
            </a:r>
            <a:r>
              <a:rPr lang="en-US" altLang="ko-KR" sz="2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  <a:sym typeface="굴림" pitchFamily="50" charset="-127"/>
              </a:rPr>
              <a:t>MISSION</a:t>
            </a:r>
            <a:endParaRPr lang="ko-KR" altLang="en-US" sz="2800" b="1" dirty="0">
              <a:solidFill>
                <a:srgbClr val="FF0000"/>
              </a:solidFill>
              <a:latin typeface="굴림" pitchFamily="50" charset="-127"/>
              <a:ea typeface="굴림" pitchFamily="50" charset="-127"/>
              <a:sym typeface="굴림" pitchFamily="50" charset="-127"/>
            </a:endParaRPr>
          </a:p>
        </p:txBody>
      </p:sp>
      <p:sp>
        <p:nvSpPr>
          <p:cNvPr id="16" name="사각형: 둥근 모서리 40"/>
          <p:cNvSpPr/>
          <p:nvPr/>
        </p:nvSpPr>
        <p:spPr>
          <a:xfrm>
            <a:off x="6664329" y="3141660"/>
            <a:ext cx="4572032" cy="1000132"/>
          </a:xfrm>
          <a:prstGeom prst="roundRect">
            <a:avLst/>
          </a:prstGeom>
          <a:solidFill>
            <a:srgbClr val="92D050"/>
          </a:solidFill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white">
          <a:xfrm>
            <a:off x="6807205" y="3427412"/>
            <a:ext cx="4414945" cy="523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ko-KR" altLang="en-US" sz="2800" b="1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  <a:sym typeface="굴림" pitchFamily="50" charset="-127"/>
              </a:rPr>
              <a:t>해인데이케어센터</a:t>
            </a:r>
            <a:r>
              <a:rPr lang="ko-KR" altLang="en-US" sz="2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  <a:sym typeface="굴림" pitchFamily="50" charset="-127"/>
              </a:rPr>
              <a:t> </a:t>
            </a:r>
            <a:r>
              <a:rPr lang="en-US" altLang="ko-KR" sz="2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  <a:sym typeface="굴림" pitchFamily="50" charset="-127"/>
              </a:rPr>
              <a:t>VISION</a:t>
            </a:r>
            <a:endParaRPr lang="ko-KR" altLang="en-US" sz="2800" b="1" dirty="0">
              <a:solidFill>
                <a:srgbClr val="FF0000"/>
              </a:solidFill>
              <a:latin typeface="굴림" pitchFamily="50" charset="-127"/>
              <a:ea typeface="굴림" pitchFamily="50" charset="-127"/>
              <a:sym typeface="굴림" pitchFamily="50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5" y="4213230"/>
            <a:ext cx="4500594" cy="2335237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7092957" y="4498982"/>
            <a:ext cx="35004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Clr>
                <a:schemeClr val="tx1"/>
              </a:buClr>
            </a:pPr>
            <a:r>
              <a:rPr lang="ko-KR" altLang="en-US" sz="2000" b="1" dirty="0" smtClean="0">
                <a:solidFill>
                  <a:srgbClr val="3057B9"/>
                </a:solidFill>
                <a:latin typeface="맑은 고딕"/>
                <a:ea typeface="맑은 고딕"/>
              </a:rPr>
              <a:t>☞</a:t>
            </a:r>
            <a:r>
              <a:rPr lang="ko-KR" altLang="en-US" sz="2000" b="1" dirty="0" smtClean="0">
                <a:solidFill>
                  <a:srgbClr val="3057B9"/>
                </a:solidFill>
                <a:latin typeface="Calibri" pitchFamily="34" charset="0"/>
                <a:ea typeface="맑은 고딕" pitchFamily="50" charset="-127"/>
              </a:rPr>
              <a:t>어르신이 </a:t>
            </a:r>
            <a:r>
              <a:rPr lang="ko-KR" altLang="en-US" sz="2000" b="1" dirty="0" smtClean="0">
                <a:solidFill>
                  <a:srgbClr val="3057B9"/>
                </a:solidFill>
                <a:latin typeface="Calibri" pitchFamily="34" charset="0"/>
                <a:ea typeface="맑은 고딕" pitchFamily="50" charset="-127"/>
              </a:rPr>
              <a:t>즐거운 급여제공</a:t>
            </a:r>
            <a:endParaRPr lang="en-US" altLang="ko-KR" sz="2000" b="1" dirty="0" smtClean="0">
              <a:solidFill>
                <a:srgbClr val="3057B9"/>
              </a:solidFill>
              <a:latin typeface="Calibri" pitchFamily="34" charset="0"/>
              <a:ea typeface="맑은 고딕" pitchFamily="50" charset="-127"/>
            </a:endParaRPr>
          </a:p>
          <a:p>
            <a:pPr marL="269875" indent="-269875">
              <a:buClr>
                <a:schemeClr val="tx1"/>
              </a:buClr>
            </a:pPr>
            <a:endParaRPr lang="ko-KR" altLang="en-US" sz="2000" b="1" dirty="0" smtClean="0">
              <a:solidFill>
                <a:srgbClr val="3057B9"/>
              </a:solidFill>
              <a:latin typeface="Calibri" pitchFamily="34" charset="0"/>
              <a:ea typeface="맑은 고딕" pitchFamily="50" charset="-127"/>
            </a:endParaRPr>
          </a:p>
          <a:p>
            <a:pPr marL="269875" indent="-269875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어르신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케어의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가치공유</a:t>
            </a:r>
          </a:p>
          <a:p>
            <a:pPr marL="269875" indent="-269875">
              <a:buClr>
                <a:schemeClr val="tx1"/>
              </a:buClr>
              <a:buFont typeface="Arial" pitchFamily="34" charset="0"/>
              <a:buAutoNum type="arabicPeriod" startAt="2"/>
            </a:pP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어르신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케어의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가치실현</a:t>
            </a:r>
          </a:p>
          <a:p>
            <a:pPr marL="269875" indent="-269875">
              <a:buClr>
                <a:schemeClr val="tx1"/>
              </a:buClr>
              <a:buFont typeface="Arial" pitchFamily="34" charset="0"/>
              <a:buAutoNum type="arabicPeriod" startAt="3"/>
            </a:pP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어르신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케어의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행동공유</a:t>
            </a:r>
            <a:endParaRPr lang="ko-KR" altLang="en-US" sz="20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23" y="4141792"/>
            <a:ext cx="5214974" cy="2428892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306347" y="4284668"/>
            <a:ext cx="54292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Clr>
                <a:schemeClr val="tx1"/>
              </a:buClr>
            </a:pPr>
            <a:r>
              <a:rPr lang="en-US" altLang="ko-KR" sz="1800" b="1" dirty="0" smtClean="0">
                <a:solidFill>
                  <a:srgbClr val="000000"/>
                </a:solidFill>
                <a:latin typeface="맑은 고딕"/>
                <a:ea typeface="맑은 고딕"/>
              </a:rPr>
              <a:t>   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/>
                <a:ea typeface="맑은 고딕"/>
              </a:rPr>
              <a:t>☞</a:t>
            </a:r>
            <a:r>
              <a:rPr lang="en-US" altLang="ko-KR" sz="2000" b="1" dirty="0" smtClean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2000" b="1" dirty="0" err="1" smtClean="0">
                <a:solidFill>
                  <a:srgbClr val="3057B9"/>
                </a:solidFill>
                <a:latin typeface="Calibri" pitchFamily="34" charset="0"/>
                <a:ea typeface="맑은 고딕" pitchFamily="50" charset="-127"/>
              </a:rPr>
              <a:t>밀착케어</a:t>
            </a:r>
            <a:endParaRPr lang="ko-KR" altLang="en-US" sz="2000" b="1" dirty="0" smtClean="0">
              <a:solidFill>
                <a:srgbClr val="3057B9"/>
              </a:solidFill>
              <a:latin typeface="Calibri" pitchFamily="34" charset="0"/>
              <a:ea typeface="맑은 고딕" pitchFamily="50" charset="-127"/>
            </a:endParaRPr>
          </a:p>
          <a:p>
            <a:pPr marL="628650" lvl="3" indent="-358775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어르신 중심 맞춤형 요양서비스 제공</a:t>
            </a:r>
          </a:p>
          <a:p>
            <a:pPr marL="628650" lvl="3" indent="-358775">
              <a:buClr>
                <a:schemeClr val="tx1"/>
              </a:buClr>
              <a:buFont typeface="Arial" pitchFamily="34" charset="0"/>
              <a:buAutoNum type="arabicPeriod" startAt="2"/>
            </a:pP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어르신 존엄성을 존중한 생활을 지원</a:t>
            </a:r>
            <a:endParaRPr lang="en-US" altLang="ko-KR" sz="2000" dirty="0" smtClean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628650" lvl="3" indent="-358775">
              <a:buClr>
                <a:schemeClr val="tx1"/>
              </a:buClr>
              <a:buFont typeface="Arial" pitchFamily="34" charset="0"/>
              <a:buAutoNum type="arabicPeriod" startAt="2"/>
            </a:pP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서비스제공자가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존중받는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서비스제공</a:t>
            </a:r>
            <a:endParaRPr lang="en-US" altLang="ko-KR" sz="2000" dirty="0" smtClean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628650" lvl="3" indent="-358775">
              <a:buClr>
                <a:schemeClr val="tx1"/>
              </a:buClr>
              <a:buFont typeface="Arial" pitchFamily="34" charset="0"/>
              <a:buAutoNum type="arabicPeriod" startAt="2"/>
            </a:pP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차별화된 다양한 프로그램 제공</a:t>
            </a:r>
            <a:endParaRPr lang="en-US" altLang="ko-KR" sz="2000" dirty="0" smtClean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628650" lvl="3" indent="-358775">
              <a:buClr>
                <a:schemeClr val="tx1"/>
              </a:buClr>
              <a:buFont typeface="Arial" pitchFamily="34" charset="0"/>
              <a:buAutoNum type="arabicPeriod" startAt="2"/>
            </a:pP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안전한 먹거리로 영양가 높은 식사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제공</a:t>
            </a:r>
            <a:endParaRPr lang="en-US" altLang="ko-KR" sz="2000" dirty="0" smtClean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628650" lvl="3" indent="-358775">
              <a:buClr>
                <a:schemeClr val="tx1"/>
              </a:buClr>
              <a:buFont typeface="Arial" pitchFamily="34" charset="0"/>
              <a:buAutoNum type="arabicPeriod" startAt="2"/>
            </a:pP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청결하고 즐거운 시설환경 제공</a:t>
            </a:r>
            <a:endParaRPr lang="ko-KR" altLang="en-US" sz="20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12185650" cy="6854825"/>
          </a:xfrm>
          <a:prstGeom prst="rect">
            <a:avLst/>
          </a:prstGeom>
          <a:solidFill>
            <a:srgbClr val="EBE4AD"/>
          </a:solidFill>
          <a:ln w="12613" cmpd="sng">
            <a:solidFill>
              <a:srgbClr val="4F1707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white">
          <a:xfrm>
            <a:off x="306347" y="141264"/>
            <a:ext cx="4381500" cy="6159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en-US" altLang="ko-KR" sz="3500" b="1" dirty="0">
                <a:solidFill>
                  <a:srgbClr val="595959"/>
                </a:solidFill>
                <a:ea typeface="맑은 고딕" pitchFamily="50" charset="-127"/>
              </a:rPr>
              <a:t>2. </a:t>
            </a:r>
            <a:r>
              <a:rPr lang="ko-KR" altLang="en-US" sz="3500" b="1" dirty="0">
                <a:solidFill>
                  <a:srgbClr val="595959"/>
                </a:solidFill>
                <a:latin typeface="굴림" pitchFamily="50" charset="-127"/>
                <a:ea typeface="굴림" pitchFamily="50" charset="-127"/>
                <a:sym typeface="굴림" pitchFamily="50" charset="-127"/>
              </a:rPr>
              <a:t>추진배경 및 필요성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white">
          <a:xfrm>
            <a:off x="306347" y="855644"/>
            <a:ext cx="5786478" cy="4462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pPr algn="ctr"/>
            <a:r>
              <a:rPr lang="en-US" altLang="ko-KR" sz="2300" b="1" dirty="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(1) </a:t>
            </a:r>
            <a:r>
              <a:rPr lang="ko-KR" altLang="en-US" sz="2300" b="1" dirty="0" smtClean="0">
                <a:solidFill>
                  <a:srgbClr val="808080"/>
                </a:solidFill>
                <a:latin typeface="맑은 고딕" pitchFamily="50" charset="-127"/>
                <a:ea typeface="맑은 고딕" pitchFamily="50" charset="-127"/>
              </a:rPr>
              <a:t>코로나</a:t>
            </a:r>
            <a:r>
              <a:rPr lang="en-US" altLang="ko-KR" sz="2300" b="1" dirty="0" smtClean="0">
                <a:solidFill>
                  <a:srgbClr val="808080"/>
                </a:solidFill>
                <a:latin typeface="맑은 고딕" pitchFamily="50" charset="-127"/>
                <a:ea typeface="맑은 고딕" pitchFamily="50" charset="-127"/>
              </a:rPr>
              <a:t>-19</a:t>
            </a:r>
            <a:r>
              <a:rPr lang="ko-KR" altLang="en-US" sz="2300" b="1" dirty="0" smtClean="0">
                <a:solidFill>
                  <a:srgbClr val="808080"/>
                </a:solidFill>
                <a:latin typeface="맑은 고딕" pitchFamily="50" charset="-127"/>
                <a:ea typeface="맑은 고딕" pitchFamily="50" charset="-127"/>
              </a:rPr>
              <a:t>로 인한 </a:t>
            </a:r>
            <a:r>
              <a:rPr lang="ko-KR" altLang="en-US" sz="23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욕구 </a:t>
            </a:r>
            <a:r>
              <a:rPr lang="ko-KR" altLang="en-US" sz="23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및 문제점 파악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white">
          <a:xfrm>
            <a:off x="10448925" y="6467475"/>
            <a:ext cx="10858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100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Page Number </a:t>
            </a:r>
            <a:r>
              <a:rPr lang="en-US" altLang="ko-KR" sz="1400" b="1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05</a:t>
            </a: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4273550" y="1738313"/>
            <a:ext cx="1482725" cy="1482725"/>
          </a:xfrm>
          <a:prstGeom prst="roundRect">
            <a:avLst>
              <a:gd name="adj" fmla="val 6630"/>
            </a:avLst>
          </a:prstGeom>
          <a:solidFill>
            <a:srgbClr val="B27D49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en-US" altLang="ko-KR" sz="3200" b="1">
                <a:solidFill>
                  <a:srgbClr val="FFFFFF"/>
                </a:solidFill>
                <a:latin typeface="Calibri" pitchFamily="34" charset="0"/>
                <a:ea typeface="굴림" pitchFamily="50" charset="-127"/>
              </a:rPr>
              <a:t>01</a:t>
            </a: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4178300" y="1643063"/>
            <a:ext cx="1673225" cy="1673225"/>
          </a:xfrm>
          <a:prstGeom prst="roundRect">
            <a:avLst>
              <a:gd name="adj" fmla="val 6630"/>
            </a:avLst>
          </a:prstGeom>
          <a:noFill/>
          <a:ln w="3125" cmpd="sng">
            <a:solidFill>
              <a:srgbClr val="B27D49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6429375" y="1738313"/>
            <a:ext cx="1482725" cy="1482725"/>
          </a:xfrm>
          <a:prstGeom prst="roundRect">
            <a:avLst>
              <a:gd name="adj" fmla="val 6630"/>
            </a:avLst>
          </a:prstGeom>
          <a:solidFill>
            <a:srgbClr val="404040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en-US" altLang="ko-KR" sz="3200" b="1">
                <a:solidFill>
                  <a:srgbClr val="FFFFFF"/>
                </a:solidFill>
                <a:latin typeface="Calibri" pitchFamily="34" charset="0"/>
                <a:ea typeface="굴림" pitchFamily="50" charset="-127"/>
              </a:rPr>
              <a:t>02</a:t>
            </a:r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6332538" y="1643063"/>
            <a:ext cx="1674812" cy="1673225"/>
          </a:xfrm>
          <a:prstGeom prst="roundRect">
            <a:avLst>
              <a:gd name="adj" fmla="val 6630"/>
            </a:avLst>
          </a:prstGeom>
          <a:noFill/>
          <a:ln w="3125" cmpd="sng">
            <a:solidFill>
              <a:srgbClr val="404040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4273550" y="3889375"/>
            <a:ext cx="1482725" cy="1482725"/>
          </a:xfrm>
          <a:prstGeom prst="roundRect">
            <a:avLst>
              <a:gd name="adj" fmla="val 6630"/>
            </a:avLst>
          </a:prstGeom>
          <a:solidFill>
            <a:srgbClr val="404040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en-US" altLang="ko-KR" sz="3200" b="1">
                <a:solidFill>
                  <a:srgbClr val="FFFFFF"/>
                </a:solidFill>
                <a:latin typeface="Calibri" pitchFamily="34" charset="0"/>
                <a:ea typeface="굴림" pitchFamily="50" charset="-127"/>
              </a:rPr>
              <a:t>O3</a:t>
            </a:r>
          </a:p>
        </p:txBody>
      </p:sp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4178300" y="3794125"/>
            <a:ext cx="1673225" cy="1674813"/>
          </a:xfrm>
          <a:prstGeom prst="roundRect">
            <a:avLst>
              <a:gd name="adj" fmla="val 6630"/>
            </a:avLst>
          </a:prstGeom>
          <a:noFill/>
          <a:ln w="3125" cmpd="sng">
            <a:solidFill>
              <a:srgbClr val="404040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7182" name="AutoShape 14"/>
          <p:cNvSpPr>
            <a:spLocks noChangeArrowheads="1"/>
          </p:cNvSpPr>
          <p:nvPr/>
        </p:nvSpPr>
        <p:spPr bwMode="auto">
          <a:xfrm>
            <a:off x="6429375" y="3889375"/>
            <a:ext cx="1482725" cy="1482725"/>
          </a:xfrm>
          <a:prstGeom prst="roundRect">
            <a:avLst>
              <a:gd name="adj" fmla="val 6630"/>
            </a:avLst>
          </a:prstGeom>
          <a:solidFill>
            <a:srgbClr val="B27D49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en-US" altLang="ko-KR" sz="3200" b="1">
                <a:solidFill>
                  <a:srgbClr val="FFFFFF"/>
                </a:solidFill>
                <a:latin typeface="Calibri" pitchFamily="34" charset="0"/>
                <a:ea typeface="굴림" pitchFamily="50" charset="-127"/>
              </a:rPr>
              <a:t>04</a:t>
            </a:r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6332538" y="3794125"/>
            <a:ext cx="1674812" cy="1674813"/>
          </a:xfrm>
          <a:prstGeom prst="roundRect">
            <a:avLst>
              <a:gd name="adj" fmla="val 6630"/>
            </a:avLst>
          </a:prstGeom>
          <a:noFill/>
          <a:ln w="3125" cmpd="sng">
            <a:solidFill>
              <a:srgbClr val="B27D49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white">
          <a:xfrm>
            <a:off x="306347" y="1625600"/>
            <a:ext cx="3881478" cy="181585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r>
              <a:rPr lang="ko-KR" altLang="en-US" sz="2200" b="1" dirty="0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수급자의 욕구</a:t>
            </a:r>
          </a:p>
          <a:p>
            <a:endParaRPr lang="ko-KR" altLang="en-US" sz="1800" b="1" dirty="0">
              <a:solidFill>
                <a:srgbClr val="00000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ko-KR" altLang="en-US" sz="1800" b="1" dirty="0" smtClean="0">
                <a:solidFill>
                  <a:srgbClr val="808080"/>
                </a:solidFill>
                <a:latin typeface="맑은 고딕"/>
                <a:ea typeface="맑은 고딕"/>
              </a:rPr>
              <a:t>▣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새로운 </a:t>
            </a:r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환경에 대한 불안감 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해소</a:t>
            </a:r>
            <a:r>
              <a:rPr lang="en-US" altLang="ko-KR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.</a:t>
            </a:r>
            <a:endParaRPr lang="ko-KR" altLang="en-US" sz="1800" b="1" dirty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ko-KR" altLang="en-US" sz="1800" b="1" dirty="0" smtClean="0">
                <a:solidFill>
                  <a:srgbClr val="808080"/>
                </a:solidFill>
                <a:latin typeface="맑은 고딕"/>
                <a:ea typeface="맑은 고딕"/>
              </a:rPr>
              <a:t>▣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타인과의 친밀</a:t>
            </a:r>
            <a:r>
              <a:rPr lang="en-US" altLang="ko-KR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,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긍정적인 관계형성</a:t>
            </a:r>
            <a:r>
              <a:rPr lang="en-US" altLang="ko-KR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.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800" b="1" dirty="0" smtClean="0">
                <a:solidFill>
                  <a:srgbClr val="808080"/>
                </a:solidFill>
                <a:latin typeface="맑은 고딕"/>
                <a:ea typeface="맑은 고딕"/>
              </a:rPr>
              <a:t>▣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외부활동 </a:t>
            </a:r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불가로 인한 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답답함</a:t>
            </a:r>
            <a:endParaRPr lang="en-US" altLang="ko-KR" sz="1800" b="1" dirty="0" smtClean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   지루함</a:t>
            </a:r>
            <a:r>
              <a:rPr lang="en-US" altLang="ko-KR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.</a:t>
            </a:r>
            <a:endParaRPr lang="ko-KR" altLang="en-US" sz="1800" b="1" dirty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white">
          <a:xfrm>
            <a:off x="457200" y="3805238"/>
            <a:ext cx="3721100" cy="2092856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r>
              <a:rPr lang="ko-KR" altLang="en-US" sz="2200" b="1" dirty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문제상황</a:t>
            </a:r>
          </a:p>
          <a:p>
            <a:endParaRPr lang="ko-KR" altLang="en-US" sz="1800" b="1" dirty="0">
              <a:solidFill>
                <a:srgbClr val="00000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코로나</a:t>
            </a:r>
            <a:r>
              <a:rPr lang="en-US" altLang="ko-KR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19 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감염예방수칙 실천 및 </a:t>
            </a:r>
            <a:endParaRPr lang="ko-KR" altLang="en-US" sz="1800" b="1" dirty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사회적 </a:t>
            </a:r>
            <a:r>
              <a:rPr lang="ko-KR" altLang="en-US" sz="1800" b="1" dirty="0" err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거리두기로</a:t>
            </a:r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인해 어르신들의 외부활동 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축소</a:t>
            </a:r>
            <a:r>
              <a:rPr lang="en-US" altLang="ko-KR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,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이로 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인한</a:t>
            </a:r>
            <a:endParaRPr lang="en-US" altLang="ko-KR" sz="1800" b="1" dirty="0" smtClean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신체적 </a:t>
            </a:r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기능 위축 및 정서적 불안감 형성</a:t>
            </a:r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white">
          <a:xfrm>
            <a:off x="8007350" y="3776663"/>
            <a:ext cx="3321050" cy="1524000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r"/>
            <a:r>
              <a:rPr lang="ko-KR" altLang="en-US" sz="2200" b="1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해인데이케어센터</a:t>
            </a:r>
          </a:p>
          <a:p>
            <a:pPr algn="r"/>
            <a:endParaRPr lang="ko-KR" altLang="en-US" sz="1800" b="1">
              <a:solidFill>
                <a:srgbClr val="000000"/>
              </a:solidFill>
              <a:latin typeface="Calibri" pitchFamily="34" charset="0"/>
              <a:ea typeface="맑은 고딕" pitchFamily="50" charset="-127"/>
            </a:endParaRPr>
          </a:p>
          <a:p>
            <a:pPr algn="r"/>
            <a:r>
              <a:rPr lang="ko-KR" altLang="en-US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수급자 및 보호자의 욕구를 </a:t>
            </a:r>
          </a:p>
          <a:p>
            <a:pPr algn="r"/>
            <a:r>
              <a:rPr lang="ko-KR" altLang="en-US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파악하고 반영한 프로그램 </a:t>
            </a:r>
          </a:p>
          <a:p>
            <a:pPr algn="r"/>
            <a:r>
              <a:rPr lang="ko-KR" altLang="en-US" sz="18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운영과 진행이 필요함 </a:t>
            </a: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white">
          <a:xfrm>
            <a:off x="523875" y="6435725"/>
            <a:ext cx="1595438" cy="2921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ko-KR" altLang="en-US" sz="1400" b="1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해인데이케어센터</a:t>
            </a: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white">
          <a:xfrm>
            <a:off x="8164527" y="1570024"/>
            <a:ext cx="3881478" cy="15388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r>
              <a:rPr lang="ko-KR" altLang="en-US" sz="2200" b="1" dirty="0" smtClean="0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보호자의 </a:t>
            </a:r>
            <a:r>
              <a:rPr lang="ko-KR" altLang="en-US" sz="2200" b="1" dirty="0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욕구</a:t>
            </a:r>
          </a:p>
          <a:p>
            <a:endParaRPr lang="ko-KR" altLang="en-US" sz="1800" b="1" dirty="0">
              <a:solidFill>
                <a:srgbClr val="00000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ko-KR" altLang="en-US" sz="1800" b="1" dirty="0" smtClean="0">
                <a:solidFill>
                  <a:srgbClr val="808080"/>
                </a:solidFill>
                <a:latin typeface="맑은 고딕"/>
                <a:ea typeface="맑은 고딕"/>
              </a:rPr>
              <a:t>▣건강하고 행복한 생활영위</a:t>
            </a:r>
            <a:r>
              <a:rPr lang="en-US" altLang="ko-KR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.</a:t>
            </a:r>
            <a:endParaRPr lang="ko-KR" altLang="en-US" sz="1800" b="1" dirty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ko-KR" altLang="en-US" sz="1800" b="1" dirty="0" smtClean="0">
                <a:solidFill>
                  <a:srgbClr val="808080"/>
                </a:solidFill>
                <a:latin typeface="맑은 고딕"/>
                <a:ea typeface="맑은 고딕"/>
              </a:rPr>
              <a:t>▣현재어르신들의 신체적</a:t>
            </a:r>
            <a:r>
              <a:rPr lang="en-US" altLang="ko-KR" sz="1800" b="1" dirty="0" smtClean="0">
                <a:solidFill>
                  <a:srgbClr val="808080"/>
                </a:solidFill>
                <a:latin typeface="맑은 고딕"/>
                <a:ea typeface="맑은 고딕"/>
              </a:rPr>
              <a:t>,</a:t>
            </a:r>
            <a:r>
              <a:rPr lang="ko-KR" altLang="en-US" sz="1800" b="1" dirty="0" smtClean="0">
                <a:solidFill>
                  <a:srgbClr val="808080"/>
                </a:solidFill>
                <a:latin typeface="맑은 고딕"/>
                <a:ea typeface="맑은 고딕"/>
              </a:rPr>
              <a:t>인지적</a:t>
            </a:r>
            <a:endParaRPr lang="en-US" altLang="ko-KR" sz="1800" b="1" dirty="0" smtClean="0">
              <a:solidFill>
                <a:srgbClr val="808080"/>
              </a:solidFill>
              <a:latin typeface="맑은 고딕"/>
              <a:ea typeface="맑은 고딕"/>
            </a:endParaRPr>
          </a:p>
          <a:p>
            <a:r>
              <a:rPr lang="en-US" altLang="ko-KR" sz="1800" b="1" dirty="0">
                <a:solidFill>
                  <a:srgbClr val="808080"/>
                </a:solidFill>
                <a:latin typeface="맑은 고딕"/>
                <a:ea typeface="맑은 고딕"/>
              </a:rPr>
              <a:t> </a:t>
            </a:r>
            <a:r>
              <a:rPr lang="en-US" altLang="ko-KR" sz="1800" b="1" dirty="0" smtClean="0">
                <a:solidFill>
                  <a:srgbClr val="808080"/>
                </a:solidFill>
                <a:latin typeface="맑은 고딕"/>
                <a:ea typeface="맑은 고딕"/>
              </a:rPr>
              <a:t>  </a:t>
            </a:r>
            <a:r>
              <a:rPr lang="ko-KR" altLang="en-US" sz="1800" b="1" dirty="0" smtClean="0">
                <a:solidFill>
                  <a:srgbClr val="808080"/>
                </a:solidFill>
                <a:latin typeface="맑은 고딕"/>
                <a:ea typeface="맑은 고딕"/>
              </a:rPr>
              <a:t>기능의 유지 및 향상</a:t>
            </a:r>
            <a:r>
              <a:rPr lang="en-US" altLang="ko-KR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.</a:t>
            </a:r>
            <a:endParaRPr lang="ko-KR" altLang="en-US" sz="1800" b="1" dirty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12185650" cy="6854825"/>
          </a:xfrm>
          <a:prstGeom prst="rect">
            <a:avLst/>
          </a:prstGeom>
          <a:solidFill>
            <a:srgbClr val="EBE4AD"/>
          </a:solidFill>
          <a:ln w="12613" cmpd="sng">
            <a:solidFill>
              <a:srgbClr val="4F1707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white">
          <a:xfrm>
            <a:off x="520661" y="212702"/>
            <a:ext cx="4381500" cy="6159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en-US" altLang="ko-KR" sz="3500" b="1" dirty="0">
                <a:solidFill>
                  <a:srgbClr val="595959"/>
                </a:solidFill>
                <a:ea typeface="맑은 고딕" pitchFamily="50" charset="-127"/>
              </a:rPr>
              <a:t>2. </a:t>
            </a:r>
            <a:r>
              <a:rPr lang="ko-KR" altLang="en-US" sz="3500" b="1" dirty="0">
                <a:solidFill>
                  <a:srgbClr val="595959"/>
                </a:solidFill>
                <a:latin typeface="굴림" pitchFamily="50" charset="-127"/>
                <a:ea typeface="굴림" pitchFamily="50" charset="-127"/>
                <a:sym typeface="굴림" pitchFamily="50" charset="-127"/>
              </a:rPr>
              <a:t>추진배경 및 필요성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white">
          <a:xfrm>
            <a:off x="520661" y="855644"/>
            <a:ext cx="6929486" cy="4462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pPr algn="ctr"/>
            <a:r>
              <a:rPr lang="en-US" altLang="ko-KR" sz="2300" b="1" dirty="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(2)</a:t>
            </a:r>
            <a:r>
              <a:rPr lang="en-US" altLang="ko-KR" sz="23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2300" b="1" dirty="0" err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수급자와</a:t>
            </a:r>
            <a:r>
              <a:rPr lang="ko-KR" altLang="en-US" sz="23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보호자의 욕구를 반영한 해결방안 모색</a:t>
            </a:r>
            <a:r>
              <a:rPr lang="ko-KR" altLang="en-US" sz="2300" b="1" dirty="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 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white">
          <a:xfrm>
            <a:off x="10448925" y="6467475"/>
            <a:ext cx="10858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100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Page Number </a:t>
            </a:r>
            <a:r>
              <a:rPr lang="en-US" altLang="ko-KR" sz="1400" b="1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06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white">
          <a:xfrm>
            <a:off x="485775" y="4110038"/>
            <a:ext cx="3683000" cy="1908190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r>
              <a:rPr lang="ko-KR" altLang="en-US" sz="2200" b="1" dirty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정서적 안정감 형성</a:t>
            </a:r>
          </a:p>
          <a:p>
            <a:endParaRPr lang="ko-KR" altLang="en-US" sz="1800" b="1" dirty="0">
              <a:solidFill>
                <a:srgbClr val="00000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위축된 생활에서 오는 답답함</a:t>
            </a:r>
            <a:r>
              <a:rPr lang="en-US" altLang="ko-KR" sz="1800" b="1" dirty="0" smtClean="0">
                <a:solidFill>
                  <a:srgbClr val="808080"/>
                </a:solidFill>
                <a:latin typeface="바탕"/>
                <a:ea typeface="맑은 고딕" pitchFamily="50" charset="-127"/>
              </a:rPr>
              <a:t>·</a:t>
            </a:r>
          </a:p>
          <a:p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지루함</a:t>
            </a:r>
            <a:r>
              <a:rPr lang="en-US" altLang="ko-KR" sz="1800" b="1" dirty="0">
                <a:solidFill>
                  <a:srgbClr val="808080"/>
                </a:solidFill>
                <a:latin typeface="바탕"/>
                <a:ea typeface="맑은 고딕" pitchFamily="50" charset="-127"/>
              </a:rPr>
              <a:t>·</a:t>
            </a:r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스트레스 등을 해소할 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수</a:t>
            </a:r>
            <a:endParaRPr lang="en-US" altLang="ko-KR" sz="1800" b="1" dirty="0" smtClean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있는 </a:t>
            </a:r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프로그램 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제공</a:t>
            </a:r>
            <a:endParaRPr lang="ko-KR" altLang="en-US" sz="1800" b="1" dirty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ko-KR" altLang="en-US" sz="1800" b="1" dirty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→ </a:t>
            </a:r>
            <a:r>
              <a:rPr lang="ko-KR" altLang="en-US" b="1" dirty="0" err="1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해인다방</a:t>
            </a:r>
            <a:r>
              <a:rPr lang="en-US" altLang="ko-KR" b="1" dirty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, </a:t>
            </a:r>
            <a:r>
              <a:rPr lang="ko-KR" altLang="en-US" b="1" dirty="0" err="1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해인춤마당</a:t>
            </a:r>
            <a:endParaRPr lang="ko-KR" altLang="en-US" b="1" dirty="0">
              <a:solidFill>
                <a:srgbClr val="00B050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white">
          <a:xfrm>
            <a:off x="8007350" y="1766888"/>
            <a:ext cx="3749675" cy="1908190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r"/>
            <a:r>
              <a:rPr lang="ko-KR" altLang="en-US" sz="2200" b="1" dirty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신체적 활동 증진</a:t>
            </a:r>
          </a:p>
          <a:p>
            <a:pPr algn="r"/>
            <a:endParaRPr lang="ko-KR" altLang="en-US" sz="1800" b="1" dirty="0">
              <a:solidFill>
                <a:srgbClr val="000000"/>
              </a:solidFill>
              <a:latin typeface="Calibri" pitchFamily="34" charset="0"/>
              <a:ea typeface="맑은 고딕" pitchFamily="50" charset="-127"/>
            </a:endParaRPr>
          </a:p>
          <a:p>
            <a:pPr algn="r"/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일상생활 및 사회생활 공간의 </a:t>
            </a:r>
          </a:p>
          <a:p>
            <a:pPr algn="r"/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축소로 인한 신체적 활동 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감소를</a:t>
            </a:r>
            <a:endParaRPr lang="en-US" altLang="ko-KR" sz="1800" b="1" dirty="0" smtClean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pPr algn="r"/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대체할 수 있는 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프로그램 제공</a:t>
            </a:r>
            <a:endParaRPr lang="ko-KR" altLang="en-US" sz="1800" b="1" dirty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pPr algn="r"/>
            <a:r>
              <a:rPr lang="ko-KR" altLang="en-US" sz="1800" b="1" dirty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→  </a:t>
            </a:r>
            <a:r>
              <a:rPr lang="ko-KR" altLang="en-US" b="1" dirty="0" err="1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해인시장</a:t>
            </a:r>
            <a:r>
              <a:rPr lang="en-US" altLang="ko-KR" b="1" dirty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, </a:t>
            </a:r>
            <a:r>
              <a:rPr lang="ko-KR" altLang="en-US" b="1" dirty="0" err="1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해인춤마당</a:t>
            </a:r>
            <a:endParaRPr lang="ko-KR" altLang="en-US" b="1" dirty="0">
              <a:solidFill>
                <a:srgbClr val="00B050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white">
          <a:xfrm>
            <a:off x="7923213" y="4081463"/>
            <a:ext cx="3814762" cy="1969746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r"/>
            <a:r>
              <a:rPr lang="ko-KR" altLang="en-US" sz="2200" b="1" dirty="0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사회성</a:t>
            </a:r>
          </a:p>
          <a:p>
            <a:pPr algn="r"/>
            <a:endParaRPr lang="ko-KR" altLang="en-US" sz="2200" b="1" dirty="0">
              <a:solidFill>
                <a:srgbClr val="000000"/>
              </a:solidFill>
              <a:latin typeface="Calibri" pitchFamily="34" charset="0"/>
              <a:ea typeface="맑은 고딕" pitchFamily="50" charset="-127"/>
            </a:endParaRPr>
          </a:p>
          <a:p>
            <a:pPr algn="r"/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집단생활에 필요한 </a:t>
            </a:r>
          </a:p>
          <a:p>
            <a:pPr algn="r"/>
            <a:r>
              <a:rPr lang="ko-KR" altLang="en-US" sz="18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사회적 기술을 습득하여 타인과의 친밀하고 원만한 긍정적 관계형성</a:t>
            </a:r>
          </a:p>
          <a:p>
            <a:pPr algn="r"/>
            <a:r>
              <a:rPr lang="ko-KR" altLang="en-US" sz="18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800" b="1" dirty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→</a:t>
            </a:r>
            <a:r>
              <a:rPr lang="ko-KR" altLang="en-US" b="1" dirty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뉴스보기</a:t>
            </a:r>
            <a:r>
              <a:rPr lang="en-US" altLang="ko-KR" b="1" dirty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, </a:t>
            </a:r>
            <a:r>
              <a:rPr lang="ko-KR" altLang="en-US" b="1" dirty="0" err="1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해인다방</a:t>
            </a:r>
            <a:r>
              <a:rPr lang="ko-KR" altLang="en-US" sz="1800" b="1" dirty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   </a:t>
            </a: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white">
          <a:xfrm>
            <a:off x="523875" y="6435725"/>
            <a:ext cx="1595438" cy="2921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ko-KR" altLang="en-US" sz="1400" b="1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해인데이케어센터</a:t>
            </a:r>
          </a:p>
        </p:txBody>
      </p:sp>
      <p:sp>
        <p:nvSpPr>
          <p:cNvPr id="8205" name="AutoShape 13"/>
          <p:cNvSpPr>
            <a:spLocks noChangeArrowheads="1"/>
          </p:cNvSpPr>
          <p:nvPr/>
        </p:nvSpPr>
        <p:spPr bwMode="auto">
          <a:xfrm>
            <a:off x="4273550" y="1928813"/>
            <a:ext cx="1482725" cy="1482725"/>
          </a:xfrm>
          <a:prstGeom prst="roundRect">
            <a:avLst>
              <a:gd name="adj" fmla="val 6630"/>
            </a:avLst>
          </a:prstGeom>
          <a:solidFill>
            <a:srgbClr val="B27D49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en-US" altLang="ko-KR" sz="3200" b="1">
                <a:solidFill>
                  <a:srgbClr val="FFFFFF"/>
                </a:solidFill>
                <a:latin typeface="Calibri" pitchFamily="34" charset="0"/>
                <a:ea typeface="굴림" pitchFamily="50" charset="-127"/>
              </a:rPr>
              <a:t>01</a:t>
            </a:r>
          </a:p>
        </p:txBody>
      </p:sp>
      <p:sp>
        <p:nvSpPr>
          <p:cNvPr id="8206" name="AutoShape 14"/>
          <p:cNvSpPr>
            <a:spLocks noChangeArrowheads="1"/>
          </p:cNvSpPr>
          <p:nvPr/>
        </p:nvSpPr>
        <p:spPr bwMode="auto">
          <a:xfrm>
            <a:off x="4178300" y="1833563"/>
            <a:ext cx="1673225" cy="1673225"/>
          </a:xfrm>
          <a:prstGeom prst="roundRect">
            <a:avLst>
              <a:gd name="adj" fmla="val 6630"/>
            </a:avLst>
          </a:prstGeom>
          <a:noFill/>
          <a:ln w="3125" cmpd="sng">
            <a:solidFill>
              <a:srgbClr val="B27D49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8207" name="AutoShape 15"/>
          <p:cNvSpPr>
            <a:spLocks noChangeArrowheads="1"/>
          </p:cNvSpPr>
          <p:nvPr/>
        </p:nvSpPr>
        <p:spPr bwMode="auto">
          <a:xfrm>
            <a:off x="6429375" y="1928813"/>
            <a:ext cx="1482725" cy="1482725"/>
          </a:xfrm>
          <a:prstGeom prst="roundRect">
            <a:avLst>
              <a:gd name="adj" fmla="val 6630"/>
            </a:avLst>
          </a:prstGeom>
          <a:solidFill>
            <a:srgbClr val="404040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en-US" altLang="ko-KR" sz="3200" b="1">
                <a:solidFill>
                  <a:srgbClr val="FFFFFF"/>
                </a:solidFill>
                <a:latin typeface="Calibri" pitchFamily="34" charset="0"/>
                <a:ea typeface="굴림" pitchFamily="50" charset="-127"/>
              </a:rPr>
              <a:t>02</a:t>
            </a:r>
          </a:p>
        </p:txBody>
      </p:sp>
      <p:sp>
        <p:nvSpPr>
          <p:cNvPr id="8208" name="AutoShape 16"/>
          <p:cNvSpPr>
            <a:spLocks noChangeArrowheads="1"/>
          </p:cNvSpPr>
          <p:nvPr/>
        </p:nvSpPr>
        <p:spPr bwMode="auto">
          <a:xfrm>
            <a:off x="6332538" y="1833563"/>
            <a:ext cx="1674812" cy="1673225"/>
          </a:xfrm>
          <a:prstGeom prst="roundRect">
            <a:avLst>
              <a:gd name="adj" fmla="val 6630"/>
            </a:avLst>
          </a:prstGeom>
          <a:noFill/>
          <a:ln w="3125" cmpd="sng">
            <a:solidFill>
              <a:srgbClr val="404040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8212" name="AutoShape 20"/>
          <p:cNvSpPr>
            <a:spLocks noChangeArrowheads="1"/>
          </p:cNvSpPr>
          <p:nvPr/>
        </p:nvSpPr>
        <p:spPr bwMode="auto">
          <a:xfrm>
            <a:off x="4273550" y="4222750"/>
            <a:ext cx="1482725" cy="1482725"/>
          </a:xfrm>
          <a:prstGeom prst="roundRect">
            <a:avLst>
              <a:gd name="adj" fmla="val 6630"/>
            </a:avLst>
          </a:prstGeom>
          <a:solidFill>
            <a:srgbClr val="404040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en-US" altLang="ko-KR" sz="3200" b="1">
                <a:solidFill>
                  <a:srgbClr val="FFFFFF"/>
                </a:solidFill>
                <a:latin typeface="Calibri" pitchFamily="34" charset="0"/>
                <a:ea typeface="굴림" pitchFamily="50" charset="-127"/>
              </a:rPr>
              <a:t>O3</a:t>
            </a:r>
          </a:p>
        </p:txBody>
      </p:sp>
      <p:sp>
        <p:nvSpPr>
          <p:cNvPr id="8213" name="AutoShape 21"/>
          <p:cNvSpPr>
            <a:spLocks noChangeArrowheads="1"/>
          </p:cNvSpPr>
          <p:nvPr/>
        </p:nvSpPr>
        <p:spPr bwMode="auto">
          <a:xfrm>
            <a:off x="4178300" y="4127500"/>
            <a:ext cx="1673225" cy="1673225"/>
          </a:xfrm>
          <a:prstGeom prst="roundRect">
            <a:avLst>
              <a:gd name="adj" fmla="val 6630"/>
            </a:avLst>
          </a:prstGeom>
          <a:noFill/>
          <a:ln w="3125" cmpd="sng">
            <a:solidFill>
              <a:srgbClr val="404040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8214" name="AutoShape 22"/>
          <p:cNvSpPr>
            <a:spLocks noChangeArrowheads="1"/>
          </p:cNvSpPr>
          <p:nvPr/>
        </p:nvSpPr>
        <p:spPr bwMode="auto">
          <a:xfrm>
            <a:off x="6429375" y="4222750"/>
            <a:ext cx="1482725" cy="1482725"/>
          </a:xfrm>
          <a:prstGeom prst="roundRect">
            <a:avLst>
              <a:gd name="adj" fmla="val 6630"/>
            </a:avLst>
          </a:prstGeom>
          <a:solidFill>
            <a:srgbClr val="B27D49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en-US" altLang="ko-KR" sz="3200" b="1">
                <a:solidFill>
                  <a:srgbClr val="FFFFFF"/>
                </a:solidFill>
                <a:latin typeface="Calibri" pitchFamily="34" charset="0"/>
                <a:ea typeface="굴림" pitchFamily="50" charset="-127"/>
              </a:rPr>
              <a:t>04</a:t>
            </a:r>
          </a:p>
        </p:txBody>
      </p:sp>
      <p:sp>
        <p:nvSpPr>
          <p:cNvPr id="8215" name="AutoShape 23"/>
          <p:cNvSpPr>
            <a:spLocks noChangeArrowheads="1"/>
          </p:cNvSpPr>
          <p:nvPr/>
        </p:nvSpPr>
        <p:spPr bwMode="auto">
          <a:xfrm>
            <a:off x="6332538" y="4127500"/>
            <a:ext cx="1674812" cy="1673225"/>
          </a:xfrm>
          <a:prstGeom prst="roundRect">
            <a:avLst>
              <a:gd name="adj" fmla="val 6630"/>
            </a:avLst>
          </a:prstGeom>
          <a:noFill/>
          <a:ln w="3125" cmpd="sng">
            <a:solidFill>
              <a:srgbClr val="B27D49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white">
          <a:xfrm>
            <a:off x="449223" y="1641462"/>
            <a:ext cx="3683000" cy="2215967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r>
              <a:rPr lang="ko-KR" altLang="en-US" sz="2200" b="1" dirty="0" smtClean="0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외부활동 대체</a:t>
            </a:r>
          </a:p>
          <a:p>
            <a:endParaRPr lang="ko-KR" altLang="en-US" sz="2000" b="1" dirty="0">
              <a:solidFill>
                <a:srgbClr val="00000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코로나</a:t>
            </a:r>
            <a:r>
              <a:rPr lang="en-US" altLang="ko-KR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19 </a:t>
            </a:r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상황으로 위축된</a:t>
            </a:r>
          </a:p>
          <a:p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외부활동을 대체하고 지역사회에서의 활동유지를 위한 유사</a:t>
            </a:r>
            <a:endParaRPr lang="en-US" altLang="ko-KR" sz="1800" b="1" dirty="0" smtClean="0">
              <a:solidFill>
                <a:srgbClr val="808080"/>
              </a:solidFill>
              <a:latin typeface="Calibri" pitchFamily="34" charset="0"/>
              <a:ea typeface="맑은 고딕" pitchFamily="50" charset="-127"/>
            </a:endParaRPr>
          </a:p>
          <a:p>
            <a:r>
              <a:rPr lang="ko-KR" altLang="en-US" sz="1800" b="1" dirty="0" smtClean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프로그램 제공 </a:t>
            </a:r>
          </a:p>
          <a:p>
            <a:r>
              <a:rPr lang="ko-KR" altLang="en-US" sz="2000" b="1" dirty="0" smtClean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→ </a:t>
            </a:r>
            <a:r>
              <a:rPr lang="ko-KR" altLang="en-US" b="1" dirty="0" err="1" smtClean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해인은행</a:t>
            </a:r>
            <a:r>
              <a:rPr lang="en-US" altLang="ko-KR" b="1" dirty="0" smtClean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, </a:t>
            </a:r>
            <a:r>
              <a:rPr lang="ko-KR" altLang="en-US" b="1" dirty="0" err="1" smtClean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해인극장</a:t>
            </a:r>
            <a:endParaRPr lang="ko-KR" altLang="en-US" b="1" dirty="0">
              <a:solidFill>
                <a:srgbClr val="00B050"/>
              </a:solidFill>
              <a:latin typeface="Calibri" pitchFamily="34" charset="0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12185650" cy="6854825"/>
          </a:xfrm>
          <a:prstGeom prst="rect">
            <a:avLst/>
          </a:prstGeom>
          <a:solidFill>
            <a:srgbClr val="EBE4AD"/>
          </a:solidFill>
          <a:ln w="12613" cmpd="sng">
            <a:solidFill>
              <a:srgbClr val="4F1707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white">
          <a:xfrm>
            <a:off x="10448925" y="6467475"/>
            <a:ext cx="1085850" cy="2984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100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Page Number </a:t>
            </a:r>
            <a:r>
              <a:rPr lang="en-US" altLang="ko-KR" sz="1400" b="1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07</a:t>
            </a:r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895350" y="2173288"/>
            <a:ext cx="1254125" cy="1254125"/>
          </a:xfrm>
          <a:prstGeom prst="ellipse">
            <a:avLst/>
          </a:prstGeom>
          <a:solidFill>
            <a:srgbClr val="B27D49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2000" b="1">
                <a:solidFill>
                  <a:srgbClr val="FFFFFF"/>
                </a:solidFill>
                <a:latin typeface="Calibri" pitchFamily="34" charset="0"/>
                <a:ea typeface="맑은 고딕" pitchFamily="50" charset="-127"/>
              </a:rPr>
              <a:t>운영방법</a:t>
            </a:r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836613" y="2114550"/>
            <a:ext cx="1371600" cy="1370013"/>
          </a:xfrm>
          <a:prstGeom prst="ellipse">
            <a:avLst/>
          </a:prstGeom>
          <a:noFill/>
          <a:ln w="3125" cmpd="sng">
            <a:solidFill>
              <a:srgbClr val="D9D9D9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1655763" y="3232150"/>
            <a:ext cx="387350" cy="388938"/>
          </a:xfrm>
          <a:prstGeom prst="ellipse">
            <a:avLst/>
          </a:prstGeom>
          <a:solidFill>
            <a:srgbClr val="595959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en-US" altLang="ko-KR" sz="1800" b="1">
                <a:solidFill>
                  <a:srgbClr val="F2F2F2"/>
                </a:solidFill>
                <a:latin typeface="Calibri" pitchFamily="34" charset="0"/>
                <a:ea typeface="굴림" pitchFamily="50" charset="-127"/>
              </a:rPr>
              <a:t>1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white">
          <a:xfrm>
            <a:off x="2171700" y="2035175"/>
            <a:ext cx="3711575" cy="16619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r>
              <a:rPr lang="ko-KR" altLang="en-US" sz="17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기존에 진행하던 프로그램인 </a:t>
            </a:r>
            <a:r>
              <a:rPr lang="ko-KR" altLang="en-US" sz="1700" b="1" dirty="0" smtClean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안위증진프로그램</a:t>
            </a:r>
            <a:r>
              <a:rPr lang="en-US" altLang="ko-KR" sz="1700" b="1" dirty="0">
                <a:solidFill>
                  <a:srgbClr val="404040"/>
                </a:solidFill>
                <a:latin typeface="바탕"/>
                <a:ea typeface="굴림" pitchFamily="50" charset="-127"/>
              </a:rPr>
              <a:t>·</a:t>
            </a:r>
            <a:r>
              <a:rPr lang="ko-KR" altLang="en-US" sz="1700" b="1" dirty="0" err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힘뇌체조</a:t>
            </a:r>
            <a:r>
              <a:rPr lang="en-US" altLang="ko-KR" sz="1700" b="1" dirty="0">
                <a:solidFill>
                  <a:srgbClr val="404040"/>
                </a:solidFill>
                <a:latin typeface="바탕"/>
                <a:ea typeface="굴림" pitchFamily="50" charset="-127"/>
              </a:rPr>
              <a:t>·</a:t>
            </a:r>
            <a:r>
              <a:rPr lang="ko-KR" altLang="en-US" sz="17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인지활동</a:t>
            </a:r>
            <a:r>
              <a:rPr lang="en-US" altLang="ko-KR" sz="1700" b="1" dirty="0">
                <a:solidFill>
                  <a:srgbClr val="404040"/>
                </a:solidFill>
                <a:latin typeface="바탕"/>
                <a:ea typeface="굴림" pitchFamily="50" charset="-127"/>
              </a:rPr>
              <a:t>·</a:t>
            </a:r>
            <a:r>
              <a:rPr lang="ko-KR" altLang="en-US" sz="17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신체활동</a:t>
            </a:r>
            <a:r>
              <a:rPr lang="en-US" altLang="ko-KR" sz="1700" b="1" dirty="0">
                <a:solidFill>
                  <a:srgbClr val="404040"/>
                </a:solidFill>
                <a:latin typeface="바탕"/>
                <a:ea typeface="굴림" pitchFamily="50" charset="-127"/>
              </a:rPr>
              <a:t>·</a:t>
            </a:r>
            <a:r>
              <a:rPr lang="ko-KR" altLang="en-US" sz="17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인지언어활동</a:t>
            </a:r>
            <a:r>
              <a:rPr lang="en-US" altLang="ko-KR" sz="1700" b="1" dirty="0">
                <a:solidFill>
                  <a:srgbClr val="404040"/>
                </a:solidFill>
                <a:latin typeface="바탕"/>
                <a:ea typeface="굴림" pitchFamily="50" charset="-127"/>
              </a:rPr>
              <a:t>·</a:t>
            </a:r>
            <a:r>
              <a:rPr lang="ko-KR" altLang="en-US" sz="17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미술활동</a:t>
            </a:r>
            <a:r>
              <a:rPr lang="en-US" altLang="ko-KR" sz="1700" b="1" dirty="0">
                <a:solidFill>
                  <a:srgbClr val="404040"/>
                </a:solidFill>
                <a:latin typeface="바탕"/>
                <a:ea typeface="굴림" pitchFamily="50" charset="-127"/>
              </a:rPr>
              <a:t>·</a:t>
            </a:r>
            <a:endParaRPr lang="en-US" altLang="ko-KR" sz="1700" b="1" dirty="0">
              <a:solidFill>
                <a:srgbClr val="404040"/>
              </a:solidFill>
              <a:latin typeface="Calibri" pitchFamily="34" charset="0"/>
              <a:ea typeface="굴림" pitchFamily="50" charset="-127"/>
            </a:endParaRPr>
          </a:p>
          <a:p>
            <a:r>
              <a:rPr lang="ko-KR" altLang="en-US" sz="17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놀이활동</a:t>
            </a:r>
            <a:r>
              <a:rPr lang="en-US" altLang="ko-KR" sz="1700" b="1" dirty="0">
                <a:solidFill>
                  <a:srgbClr val="404040"/>
                </a:solidFill>
                <a:latin typeface="바탕"/>
                <a:ea typeface="굴림" pitchFamily="50" charset="-127"/>
              </a:rPr>
              <a:t>·</a:t>
            </a:r>
            <a:r>
              <a:rPr lang="ko-KR" altLang="en-US" sz="17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일상생활적응활동을 유지하며 주</a:t>
            </a:r>
            <a:r>
              <a:rPr lang="en-US" altLang="ko-KR" sz="1700" b="1" dirty="0">
                <a:solidFill>
                  <a:srgbClr val="404040"/>
                </a:solidFill>
                <a:latin typeface="Calibri" pitchFamily="34" charset="0"/>
                <a:ea typeface="굴림" pitchFamily="50" charset="-127"/>
              </a:rPr>
              <a:t>1</a:t>
            </a:r>
            <a:r>
              <a:rPr lang="ko-KR" altLang="en-US" sz="17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회 사회적응훈련 프로그램을 실시한다</a:t>
            </a:r>
            <a:r>
              <a:rPr lang="en-US" altLang="ko-KR" sz="1700" b="1" dirty="0">
                <a:solidFill>
                  <a:srgbClr val="404040"/>
                </a:solidFill>
                <a:latin typeface="Calibri" pitchFamily="34" charset="0"/>
                <a:ea typeface="굴림" pitchFamily="50" charset="-127"/>
              </a:rPr>
              <a:t>.</a:t>
            </a:r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2543175" y="4302125"/>
            <a:ext cx="1254125" cy="1254125"/>
          </a:xfrm>
          <a:prstGeom prst="ellipse">
            <a:avLst/>
          </a:prstGeom>
          <a:solidFill>
            <a:srgbClr val="808080"/>
          </a:solidFill>
          <a:ln w="12613" cmpd="sng">
            <a:solidFill>
              <a:srgbClr val="808080"/>
            </a:solidFill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2000" b="1">
                <a:solidFill>
                  <a:srgbClr val="FFFFFF"/>
                </a:solidFill>
                <a:latin typeface="Calibri" pitchFamily="34" charset="0"/>
                <a:ea typeface="맑은 고딕" pitchFamily="50" charset="-127"/>
              </a:rPr>
              <a:t>운영방법</a:t>
            </a:r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2484438" y="4243388"/>
            <a:ext cx="1371600" cy="1370012"/>
          </a:xfrm>
          <a:prstGeom prst="ellipse">
            <a:avLst/>
          </a:prstGeom>
          <a:noFill/>
          <a:ln w="3125" cmpd="sng">
            <a:solidFill>
              <a:srgbClr val="D9D9D9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9228" name="Oval 12"/>
          <p:cNvSpPr>
            <a:spLocks noChangeArrowheads="1"/>
          </p:cNvSpPr>
          <p:nvPr/>
        </p:nvSpPr>
        <p:spPr bwMode="auto">
          <a:xfrm>
            <a:off x="3303588" y="5362575"/>
            <a:ext cx="387350" cy="387350"/>
          </a:xfrm>
          <a:prstGeom prst="ellipse">
            <a:avLst/>
          </a:prstGeom>
          <a:solidFill>
            <a:srgbClr val="595959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en-US" altLang="ko-KR" sz="1800" b="1">
                <a:solidFill>
                  <a:srgbClr val="F2F2F2"/>
                </a:solidFill>
                <a:latin typeface="Calibri" pitchFamily="34" charset="0"/>
                <a:ea typeface="굴림" pitchFamily="50" charset="-127"/>
              </a:rPr>
              <a:t>2</a:t>
            </a: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white">
          <a:xfrm>
            <a:off x="3914775" y="4344988"/>
            <a:ext cx="3668713" cy="140035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r>
              <a:rPr lang="ko-KR" altLang="en-US" sz="17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프로그램 순서는 </a:t>
            </a:r>
            <a:r>
              <a:rPr lang="ko-KR" altLang="en-US" sz="1700" b="1" dirty="0" err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교가부르기</a:t>
            </a:r>
            <a:r>
              <a:rPr lang="en-US" altLang="ko-KR" sz="1700" b="1" dirty="0">
                <a:solidFill>
                  <a:srgbClr val="404040"/>
                </a:solidFill>
                <a:latin typeface="Calibri" pitchFamily="34" charset="0"/>
                <a:ea typeface="굴림" pitchFamily="50" charset="-127"/>
              </a:rPr>
              <a:t>-</a:t>
            </a:r>
            <a:r>
              <a:rPr lang="ko-KR" altLang="en-US" sz="1700" b="1" dirty="0" err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지남력훈련</a:t>
            </a:r>
            <a:r>
              <a:rPr lang="en-US" altLang="ko-KR" sz="1700" b="1" dirty="0">
                <a:solidFill>
                  <a:srgbClr val="404040"/>
                </a:solidFill>
                <a:latin typeface="Calibri" pitchFamily="34" charset="0"/>
                <a:ea typeface="굴림" pitchFamily="50" charset="-127"/>
              </a:rPr>
              <a:t>-</a:t>
            </a:r>
            <a:r>
              <a:rPr lang="ko-KR" altLang="en-US" sz="17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사회적응훈련</a:t>
            </a:r>
            <a:r>
              <a:rPr lang="en-US" altLang="ko-KR" sz="1700" b="1" dirty="0">
                <a:solidFill>
                  <a:srgbClr val="404040"/>
                </a:solidFill>
                <a:latin typeface="Calibri" pitchFamily="34" charset="0"/>
                <a:ea typeface="굴림" pitchFamily="50" charset="-127"/>
              </a:rPr>
              <a:t>-</a:t>
            </a:r>
            <a:r>
              <a:rPr lang="ko-KR" altLang="en-US" sz="17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치매박수로 프로그램 진행 시</a:t>
            </a:r>
            <a:r>
              <a:rPr lang="en-US" altLang="ko-KR" sz="1700" b="1" dirty="0">
                <a:solidFill>
                  <a:srgbClr val="40404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7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7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수급자의 개별성과 특성을 존중하며 최대한 수급자의 능력을 발휘할 수 있도록 </a:t>
            </a:r>
            <a:r>
              <a:rPr lang="ko-KR" altLang="en-US" sz="1700" b="1" dirty="0" smtClean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유도한다</a:t>
            </a:r>
            <a:r>
              <a:rPr lang="en-US" altLang="ko-KR" sz="1700" b="1" dirty="0">
                <a:solidFill>
                  <a:srgbClr val="404040"/>
                </a:solidFill>
                <a:latin typeface="Calibri" pitchFamily="34" charset="0"/>
                <a:ea typeface="굴림" pitchFamily="50" charset="-127"/>
              </a:rPr>
              <a:t>.</a:t>
            </a:r>
            <a:r>
              <a:rPr lang="en-US" altLang="ko-KR" sz="1700" b="1" dirty="0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 </a:t>
            </a:r>
          </a:p>
        </p:txBody>
      </p:sp>
      <p:sp>
        <p:nvSpPr>
          <p:cNvPr id="9230" name="Oval 14"/>
          <p:cNvSpPr>
            <a:spLocks noChangeArrowheads="1"/>
          </p:cNvSpPr>
          <p:nvPr/>
        </p:nvSpPr>
        <p:spPr bwMode="auto">
          <a:xfrm>
            <a:off x="5822950" y="2173288"/>
            <a:ext cx="1254125" cy="1254125"/>
          </a:xfrm>
          <a:prstGeom prst="ellipse">
            <a:avLst/>
          </a:prstGeom>
          <a:solidFill>
            <a:srgbClr val="B27D49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2000" b="1">
                <a:solidFill>
                  <a:srgbClr val="FFFFFF"/>
                </a:solidFill>
                <a:latin typeface="Calibri" pitchFamily="34" charset="0"/>
                <a:ea typeface="맑은 고딕" pitchFamily="50" charset="-127"/>
              </a:rPr>
              <a:t>기대효과</a:t>
            </a:r>
          </a:p>
        </p:txBody>
      </p:sp>
      <p:sp>
        <p:nvSpPr>
          <p:cNvPr id="9231" name="Oval 15"/>
          <p:cNvSpPr>
            <a:spLocks noChangeArrowheads="1"/>
          </p:cNvSpPr>
          <p:nvPr/>
        </p:nvSpPr>
        <p:spPr bwMode="auto">
          <a:xfrm>
            <a:off x="5765800" y="2114550"/>
            <a:ext cx="1370013" cy="1370013"/>
          </a:xfrm>
          <a:prstGeom prst="ellipse">
            <a:avLst/>
          </a:prstGeom>
          <a:noFill/>
          <a:ln w="3125" cmpd="sng">
            <a:solidFill>
              <a:srgbClr val="D9D9D9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9232" name="Oval 16"/>
          <p:cNvSpPr>
            <a:spLocks noChangeArrowheads="1"/>
          </p:cNvSpPr>
          <p:nvPr/>
        </p:nvSpPr>
        <p:spPr bwMode="auto">
          <a:xfrm>
            <a:off x="6583363" y="3232150"/>
            <a:ext cx="387350" cy="388938"/>
          </a:xfrm>
          <a:prstGeom prst="ellipse">
            <a:avLst/>
          </a:prstGeom>
          <a:solidFill>
            <a:srgbClr val="595959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en-US" altLang="ko-KR" sz="1800" b="1">
                <a:solidFill>
                  <a:srgbClr val="F2F2F2"/>
                </a:solidFill>
                <a:latin typeface="Calibri" pitchFamily="34" charset="0"/>
                <a:ea typeface="굴림" pitchFamily="50" charset="-127"/>
              </a:rPr>
              <a:t>1</a:t>
            </a: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white">
          <a:xfrm>
            <a:off x="7194550" y="2187575"/>
            <a:ext cx="3859213" cy="1122363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marL="179388" indent="-179388">
              <a:buClr>
                <a:srgbClr val="404040"/>
              </a:buClr>
              <a:buFont typeface="바탕" pitchFamily="18" charset="-127"/>
              <a:buChar char="•"/>
            </a:pPr>
            <a:r>
              <a:rPr lang="ko-KR" altLang="en-US" sz="17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지역사회에서의 생활패턴 유지 및 독립적이고 건강한 일상생활 영위</a:t>
            </a:r>
          </a:p>
          <a:p>
            <a:pPr marL="179388" indent="-179388">
              <a:buClr>
                <a:srgbClr val="404040"/>
              </a:buClr>
              <a:buFont typeface="바탕" pitchFamily="18" charset="-127"/>
              <a:buChar char="•"/>
            </a:pPr>
            <a:r>
              <a:rPr lang="ko-KR" altLang="en-US" sz="17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제한된 외부생활에 대한 부정적 감정 완화 및 해소</a:t>
            </a:r>
          </a:p>
        </p:txBody>
      </p:sp>
      <p:sp>
        <p:nvSpPr>
          <p:cNvPr id="9237" name="Oval 21"/>
          <p:cNvSpPr>
            <a:spLocks noChangeArrowheads="1"/>
          </p:cNvSpPr>
          <p:nvPr/>
        </p:nvSpPr>
        <p:spPr bwMode="auto">
          <a:xfrm>
            <a:off x="7729538" y="4302125"/>
            <a:ext cx="1254125" cy="1254125"/>
          </a:xfrm>
          <a:prstGeom prst="ellipse">
            <a:avLst/>
          </a:prstGeom>
          <a:solidFill>
            <a:srgbClr val="808080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ko-KR" altLang="en-US" sz="2000" b="1">
                <a:solidFill>
                  <a:srgbClr val="FFFFFF"/>
                </a:solidFill>
                <a:latin typeface="Calibri" pitchFamily="34" charset="0"/>
                <a:ea typeface="맑은 고딕" pitchFamily="50" charset="-127"/>
              </a:rPr>
              <a:t>기대효과</a:t>
            </a:r>
          </a:p>
        </p:txBody>
      </p:sp>
      <p:sp>
        <p:nvSpPr>
          <p:cNvPr id="9238" name="Oval 22"/>
          <p:cNvSpPr>
            <a:spLocks noChangeArrowheads="1"/>
          </p:cNvSpPr>
          <p:nvPr/>
        </p:nvSpPr>
        <p:spPr bwMode="auto">
          <a:xfrm>
            <a:off x="7670800" y="4243388"/>
            <a:ext cx="1370013" cy="1370012"/>
          </a:xfrm>
          <a:prstGeom prst="ellipse">
            <a:avLst/>
          </a:prstGeom>
          <a:noFill/>
          <a:ln w="3125" cmpd="sng">
            <a:solidFill>
              <a:srgbClr val="D9D9D9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9239" name="Oval 23"/>
          <p:cNvSpPr>
            <a:spLocks noChangeArrowheads="1"/>
          </p:cNvSpPr>
          <p:nvPr/>
        </p:nvSpPr>
        <p:spPr bwMode="auto">
          <a:xfrm>
            <a:off x="8488363" y="5362575"/>
            <a:ext cx="388937" cy="387350"/>
          </a:xfrm>
          <a:prstGeom prst="ellipse">
            <a:avLst/>
          </a:prstGeom>
          <a:solidFill>
            <a:srgbClr val="595959"/>
          </a:solidFill>
          <a:ln w="12613" cmpd="sng">
            <a:noFill/>
            <a:round/>
            <a:headEnd/>
            <a:tailEnd/>
          </a:ln>
          <a:effectLst/>
        </p:spPr>
        <p:txBody>
          <a:bodyPr lIns="91417" tIns="45708" rIns="91417" bIns="45708" anchor="ctr"/>
          <a:lstStyle/>
          <a:p>
            <a:pPr algn="ctr"/>
            <a:r>
              <a:rPr lang="en-US" altLang="ko-KR" sz="1800" b="1">
                <a:solidFill>
                  <a:srgbClr val="F2F2F2"/>
                </a:solidFill>
                <a:latin typeface="Calibri" pitchFamily="34" charset="0"/>
                <a:ea typeface="굴림" pitchFamily="50" charset="-127"/>
              </a:rPr>
              <a:t>2</a:t>
            </a:r>
          </a:p>
        </p:txBody>
      </p:sp>
      <p:sp>
        <p:nvSpPr>
          <p:cNvPr id="9240" name="Rectangle 24"/>
          <p:cNvSpPr>
            <a:spLocks noChangeArrowheads="1"/>
          </p:cNvSpPr>
          <p:nvPr/>
        </p:nvSpPr>
        <p:spPr bwMode="white">
          <a:xfrm>
            <a:off x="9099550" y="4364038"/>
            <a:ext cx="2895600" cy="1127125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marL="179388" indent="-179388">
              <a:buClr>
                <a:srgbClr val="404040"/>
              </a:buClr>
              <a:buFont typeface="바탕" pitchFamily="18" charset="-127"/>
              <a:buChar char="•"/>
            </a:pPr>
            <a:r>
              <a:rPr lang="ko-KR" altLang="en-US" sz="17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타인과의 교류방법</a:t>
            </a:r>
            <a:r>
              <a:rPr lang="en-US" altLang="ko-KR" sz="1700" b="1">
                <a:solidFill>
                  <a:srgbClr val="40404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7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7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사회적 기술의 습득과 향상</a:t>
            </a:r>
          </a:p>
          <a:p>
            <a:pPr marL="179388" indent="-179388">
              <a:buClr>
                <a:srgbClr val="404040"/>
              </a:buClr>
              <a:buFont typeface="바탕" pitchFamily="18" charset="-127"/>
              <a:buChar char="•"/>
            </a:pPr>
            <a:r>
              <a:rPr lang="ko-KR" altLang="en-US" sz="1700" b="1">
                <a:solidFill>
                  <a:srgbClr val="404040"/>
                </a:solidFill>
                <a:latin typeface="Calibri" pitchFamily="34" charset="0"/>
                <a:ea typeface="맑은 고딕" pitchFamily="50" charset="-127"/>
              </a:rPr>
              <a:t>긍정적 인간관계 형성을 통한 삶의 질 향상</a:t>
            </a:r>
          </a:p>
        </p:txBody>
      </p:sp>
      <p:cxnSp>
        <p:nvCxnSpPr>
          <p:cNvPr id="9241" name="AutoShape 25"/>
          <p:cNvCxnSpPr>
            <a:cxnSpLocks noChangeShapeType="1"/>
          </p:cNvCxnSpPr>
          <p:nvPr/>
        </p:nvCxnSpPr>
        <p:spPr bwMode="auto">
          <a:xfrm>
            <a:off x="1985963" y="3563938"/>
            <a:ext cx="700087" cy="879475"/>
          </a:xfrm>
          <a:prstGeom prst="straightConnector1">
            <a:avLst/>
          </a:prstGeom>
          <a:noFill/>
          <a:ln w="6306" cmpd="sng">
            <a:solidFill>
              <a:srgbClr val="7F8C8D"/>
            </a:solidFill>
            <a:prstDash val="dash"/>
            <a:round/>
            <a:headEnd/>
            <a:tailEnd type="triangle" w="lg" len="lg"/>
          </a:ln>
        </p:spPr>
      </p:cxnSp>
      <p:cxnSp>
        <p:nvCxnSpPr>
          <p:cNvPr id="9242" name="AutoShape 26"/>
          <p:cNvCxnSpPr>
            <a:cxnSpLocks noChangeShapeType="1"/>
          </p:cNvCxnSpPr>
          <p:nvPr/>
        </p:nvCxnSpPr>
        <p:spPr bwMode="auto">
          <a:xfrm flipV="1">
            <a:off x="3654425" y="3284538"/>
            <a:ext cx="2311400" cy="1158875"/>
          </a:xfrm>
          <a:prstGeom prst="straightConnector1">
            <a:avLst/>
          </a:prstGeom>
          <a:noFill/>
          <a:ln w="6306" cmpd="sng">
            <a:solidFill>
              <a:srgbClr val="7F8C8D"/>
            </a:solidFill>
            <a:prstDash val="dash"/>
            <a:round/>
            <a:headEnd/>
            <a:tailEnd type="triangle" w="lg" len="lg"/>
          </a:ln>
        </p:spPr>
      </p:cxnSp>
      <p:cxnSp>
        <p:nvCxnSpPr>
          <p:cNvPr id="9243" name="AutoShape 27"/>
          <p:cNvCxnSpPr>
            <a:cxnSpLocks noChangeShapeType="1"/>
          </p:cNvCxnSpPr>
          <p:nvPr/>
        </p:nvCxnSpPr>
        <p:spPr bwMode="auto">
          <a:xfrm>
            <a:off x="6915150" y="3563938"/>
            <a:ext cx="955675" cy="879475"/>
          </a:xfrm>
          <a:prstGeom prst="straightConnector1">
            <a:avLst/>
          </a:prstGeom>
          <a:noFill/>
          <a:ln w="6306" cmpd="sng">
            <a:solidFill>
              <a:srgbClr val="7F8C8D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244" name="Rectangle 28"/>
          <p:cNvSpPr>
            <a:spLocks noChangeArrowheads="1"/>
          </p:cNvSpPr>
          <p:nvPr/>
        </p:nvSpPr>
        <p:spPr bwMode="white">
          <a:xfrm>
            <a:off x="523875" y="6435725"/>
            <a:ext cx="1595438" cy="2921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ko-KR" altLang="en-US" sz="1400" b="1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해인데이케어센터</a:t>
            </a:r>
          </a:p>
        </p:txBody>
      </p:sp>
      <p:sp>
        <p:nvSpPr>
          <p:cNvPr id="9245" name="Rectangle 29"/>
          <p:cNvSpPr>
            <a:spLocks noChangeArrowheads="1"/>
          </p:cNvSpPr>
          <p:nvPr/>
        </p:nvSpPr>
        <p:spPr bwMode="white">
          <a:xfrm>
            <a:off x="306347" y="212702"/>
            <a:ext cx="2401888" cy="6159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en-US" altLang="ko-KR" sz="3500" b="1" dirty="0">
                <a:solidFill>
                  <a:srgbClr val="595959"/>
                </a:solidFill>
                <a:latin typeface="Calibri" pitchFamily="34" charset="0"/>
                <a:ea typeface="굴림" pitchFamily="50" charset="-127"/>
              </a:rPr>
              <a:t>3. </a:t>
            </a:r>
            <a:r>
              <a:rPr lang="ko-KR" altLang="en-US" sz="3500" b="1" dirty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사업소개</a:t>
            </a:r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white">
          <a:xfrm>
            <a:off x="163471" y="855644"/>
            <a:ext cx="4733925" cy="441325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ko-KR" altLang="en-US" sz="23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프로그램 운영방법 및 기대효과</a:t>
            </a:r>
            <a:r>
              <a:rPr lang="ko-KR" altLang="en-US" sz="2300" b="1" dirty="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12185650" cy="6854825"/>
          </a:xfrm>
          <a:prstGeom prst="rect">
            <a:avLst/>
          </a:prstGeom>
          <a:solidFill>
            <a:srgbClr val="EBE4AD"/>
          </a:solidFill>
          <a:ln w="12613" cmpd="sng">
            <a:solidFill>
              <a:srgbClr val="4F1707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white">
          <a:xfrm>
            <a:off x="163471" y="141264"/>
            <a:ext cx="3390900" cy="6159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en-US" altLang="ko-KR" sz="3500" b="1" dirty="0">
                <a:solidFill>
                  <a:srgbClr val="595959"/>
                </a:solidFill>
                <a:latin typeface="Calibri" pitchFamily="34" charset="0"/>
                <a:ea typeface="굴림" pitchFamily="50" charset="-127"/>
              </a:rPr>
              <a:t>4. </a:t>
            </a:r>
            <a:r>
              <a:rPr lang="ko-KR" altLang="en-US" sz="3500" b="1" dirty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프로그램 내용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white">
          <a:xfrm>
            <a:off x="10448925" y="6467475"/>
            <a:ext cx="10858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100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Page Number </a:t>
            </a:r>
            <a:r>
              <a:rPr lang="en-US" altLang="ko-KR" sz="1400" b="1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08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white">
          <a:xfrm>
            <a:off x="306347" y="6427808"/>
            <a:ext cx="1595438" cy="2921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ko-KR" altLang="en-US" sz="1400" b="1" dirty="0" err="1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해인데이케어센터</a:t>
            </a:r>
            <a:endParaRPr lang="ko-KR" altLang="en-US" sz="1400" b="1" dirty="0">
              <a:solidFill>
                <a:srgbClr val="B27D49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3541713" y="3559175"/>
            <a:ext cx="5151437" cy="2397125"/>
          </a:xfrm>
          <a:prstGeom prst="rect">
            <a:avLst/>
          </a:prstGeom>
          <a:solidFill>
            <a:srgbClr val="FFFFFF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white">
          <a:xfrm>
            <a:off x="4025900" y="4625975"/>
            <a:ext cx="4211638" cy="769938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어르신들이 보고싶은 영화 혹은 드라마를 선택하여 표를 예매하고 지정석에 입장하며 어르신들의 문화생활 사회적응에 도움을 드림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.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white">
          <a:xfrm>
            <a:off x="4521189" y="3784602"/>
            <a:ext cx="2857520" cy="4616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pPr algn="ctr"/>
            <a:r>
              <a:rPr lang="ko-KR" altLang="en-US" b="1" dirty="0" err="1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해인극장</a:t>
            </a:r>
            <a:r>
              <a:rPr lang="en-US" altLang="ko-KR" b="1" dirty="0">
                <a:solidFill>
                  <a:srgbClr val="00B050"/>
                </a:solidFill>
                <a:latin typeface="Calibri" pitchFamily="34" charset="0"/>
                <a:ea typeface="굴림" pitchFamily="50" charset="-127"/>
              </a:rPr>
              <a:t>(</a:t>
            </a:r>
            <a:r>
              <a:rPr lang="ko-KR" altLang="en-US" b="1" dirty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여로</a:t>
            </a:r>
            <a:r>
              <a:rPr lang="en-US" altLang="ko-KR" b="1" dirty="0">
                <a:solidFill>
                  <a:srgbClr val="00B050"/>
                </a:solidFill>
                <a:latin typeface="Calibri" pitchFamily="34" charset="0"/>
                <a:ea typeface="굴림" pitchFamily="50" charset="-127"/>
              </a:rPr>
              <a:t>)</a:t>
            </a:r>
          </a:p>
        </p:txBody>
      </p:sp>
      <p:grpSp>
        <p:nvGrpSpPr>
          <p:cNvPr id="10251" name="Group 11"/>
          <p:cNvGrpSpPr>
            <a:grpSpLocks/>
          </p:cNvGrpSpPr>
          <p:nvPr/>
        </p:nvGrpSpPr>
        <p:grpSpPr bwMode="auto">
          <a:xfrm>
            <a:off x="5387975" y="4270375"/>
            <a:ext cx="1497013" cy="296863"/>
            <a:chOff x="3394" y="2690"/>
            <a:chExt cx="943" cy="187"/>
          </a:xfrm>
        </p:grpSpPr>
        <p:sp>
          <p:nvSpPr>
            <p:cNvPr id="10252" name="Rectangle 12"/>
            <p:cNvSpPr>
              <a:spLocks noChangeArrowheads="1"/>
            </p:cNvSpPr>
            <p:nvPr/>
          </p:nvSpPr>
          <p:spPr bwMode="auto">
            <a:xfrm>
              <a:off x="3394" y="2690"/>
              <a:ext cx="221" cy="187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27D49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0253" name="Rectangle 13"/>
            <p:cNvSpPr>
              <a:spLocks noChangeArrowheads="1"/>
            </p:cNvSpPr>
            <p:nvPr/>
          </p:nvSpPr>
          <p:spPr bwMode="auto">
            <a:xfrm>
              <a:off x="3574" y="2690"/>
              <a:ext cx="222" cy="187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27D49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0254" name="Rectangle 14"/>
            <p:cNvSpPr>
              <a:spLocks noChangeArrowheads="1"/>
            </p:cNvSpPr>
            <p:nvPr/>
          </p:nvSpPr>
          <p:spPr bwMode="auto">
            <a:xfrm>
              <a:off x="3755" y="2690"/>
              <a:ext cx="221" cy="187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 dirty="0">
                  <a:solidFill>
                    <a:srgbClr val="B27D49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0255" name="Rectangle 15"/>
            <p:cNvSpPr>
              <a:spLocks noChangeArrowheads="1"/>
            </p:cNvSpPr>
            <p:nvPr/>
          </p:nvSpPr>
          <p:spPr bwMode="auto">
            <a:xfrm>
              <a:off x="3935" y="2690"/>
              <a:ext cx="222" cy="187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27D49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0256" name="Rectangle 16"/>
            <p:cNvSpPr>
              <a:spLocks noChangeArrowheads="1"/>
            </p:cNvSpPr>
            <p:nvPr/>
          </p:nvSpPr>
          <p:spPr bwMode="auto">
            <a:xfrm>
              <a:off x="4116" y="2690"/>
              <a:ext cx="221" cy="187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A6A6A6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</p:grpSp>
      <p:sp>
        <p:nvSpPr>
          <p:cNvPr id="10260" name="Rectangle 20"/>
          <p:cNvSpPr>
            <a:spLocks noChangeArrowheads="1"/>
          </p:cNvSpPr>
          <p:nvPr/>
        </p:nvSpPr>
        <p:spPr bwMode="auto">
          <a:xfrm>
            <a:off x="8728075" y="3559175"/>
            <a:ext cx="3282950" cy="2397125"/>
          </a:xfrm>
          <a:prstGeom prst="rect">
            <a:avLst/>
          </a:prstGeom>
          <a:solidFill>
            <a:srgbClr val="FFFFFF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0261" name="Rectangle 21"/>
          <p:cNvSpPr>
            <a:spLocks noChangeArrowheads="1"/>
          </p:cNvSpPr>
          <p:nvPr/>
        </p:nvSpPr>
        <p:spPr bwMode="white">
          <a:xfrm>
            <a:off x="8772525" y="4575175"/>
            <a:ext cx="3232150" cy="1230313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뉴스를 통해 어르신들의 지남력을 유지 및 향상할 수 있었으며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코로나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19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감염 예방의 중요성과 사회의 주요 이슈들에 대한 지식을 습득할 수 있었음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.</a:t>
            </a:r>
          </a:p>
        </p:txBody>
      </p:sp>
      <p:sp>
        <p:nvSpPr>
          <p:cNvPr id="10262" name="Rectangle 22"/>
          <p:cNvSpPr>
            <a:spLocks noChangeArrowheads="1"/>
          </p:cNvSpPr>
          <p:nvPr/>
        </p:nvSpPr>
        <p:spPr bwMode="white">
          <a:xfrm>
            <a:off x="9593287" y="3784602"/>
            <a:ext cx="1415726" cy="4616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ko-KR" altLang="en-US" b="1" dirty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뉴스보기</a:t>
            </a:r>
          </a:p>
        </p:txBody>
      </p:sp>
      <p:grpSp>
        <p:nvGrpSpPr>
          <p:cNvPr id="10263" name="Group 23"/>
          <p:cNvGrpSpPr>
            <a:grpSpLocks/>
          </p:cNvGrpSpPr>
          <p:nvPr/>
        </p:nvGrpSpPr>
        <p:grpSpPr bwMode="auto">
          <a:xfrm>
            <a:off x="9621838" y="4276725"/>
            <a:ext cx="1497012" cy="300038"/>
            <a:chOff x="6061" y="2694"/>
            <a:chExt cx="943" cy="189"/>
          </a:xfrm>
        </p:grpSpPr>
        <p:sp>
          <p:nvSpPr>
            <p:cNvPr id="10264" name="Rectangle 24"/>
            <p:cNvSpPr>
              <a:spLocks noChangeArrowheads="1"/>
            </p:cNvSpPr>
            <p:nvPr/>
          </p:nvSpPr>
          <p:spPr bwMode="auto">
            <a:xfrm>
              <a:off x="6061" y="2694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0265" name="Rectangle 25"/>
            <p:cNvSpPr>
              <a:spLocks noChangeArrowheads="1"/>
            </p:cNvSpPr>
            <p:nvPr/>
          </p:nvSpPr>
          <p:spPr bwMode="auto">
            <a:xfrm>
              <a:off x="6241" y="2694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0266" name="Rectangle 26"/>
            <p:cNvSpPr>
              <a:spLocks noChangeArrowheads="1"/>
            </p:cNvSpPr>
            <p:nvPr/>
          </p:nvSpPr>
          <p:spPr bwMode="auto">
            <a:xfrm>
              <a:off x="6421" y="2694"/>
              <a:ext cx="222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404040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0267" name="Rectangle 27"/>
            <p:cNvSpPr>
              <a:spLocks noChangeArrowheads="1"/>
            </p:cNvSpPr>
            <p:nvPr/>
          </p:nvSpPr>
          <p:spPr bwMode="auto">
            <a:xfrm>
              <a:off x="6602" y="2694"/>
              <a:ext cx="221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FBFBF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0268" name="Rectangle 28"/>
            <p:cNvSpPr>
              <a:spLocks noChangeArrowheads="1"/>
            </p:cNvSpPr>
            <p:nvPr/>
          </p:nvSpPr>
          <p:spPr bwMode="auto">
            <a:xfrm>
              <a:off x="6782" y="2694"/>
              <a:ext cx="222" cy="18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FBFBF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</p:grpSp>
      <p:sp>
        <p:nvSpPr>
          <p:cNvPr id="10269" name="Rectangle 29"/>
          <p:cNvSpPr>
            <a:spLocks noChangeArrowheads="1"/>
          </p:cNvSpPr>
          <p:nvPr/>
        </p:nvSpPr>
        <p:spPr bwMode="white">
          <a:xfrm>
            <a:off x="-265157" y="712768"/>
            <a:ext cx="4733925" cy="441325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en-US" altLang="ko-KR" sz="2300" b="1" dirty="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(1)</a:t>
            </a:r>
            <a:r>
              <a:rPr lang="en-US" altLang="ko-KR" sz="23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23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사회적응훈련 프로그램</a:t>
            </a:r>
          </a:p>
        </p:txBody>
      </p:sp>
      <p:sp>
        <p:nvSpPr>
          <p:cNvPr id="10270" name="Rectangle 30"/>
          <p:cNvSpPr>
            <a:spLocks noChangeArrowheads="1"/>
          </p:cNvSpPr>
          <p:nvPr/>
        </p:nvSpPr>
        <p:spPr bwMode="auto">
          <a:xfrm>
            <a:off x="171450" y="3559175"/>
            <a:ext cx="3284538" cy="2397125"/>
          </a:xfrm>
          <a:prstGeom prst="rect">
            <a:avLst/>
          </a:prstGeom>
          <a:solidFill>
            <a:srgbClr val="FFFFFF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0271" name="Rectangle 31"/>
          <p:cNvSpPr>
            <a:spLocks noChangeArrowheads="1"/>
          </p:cNvSpPr>
          <p:nvPr/>
        </p:nvSpPr>
        <p:spPr bwMode="white">
          <a:xfrm>
            <a:off x="247650" y="4498975"/>
            <a:ext cx="3175000" cy="1230313"/>
          </a:xfrm>
          <a:prstGeom prst="rect">
            <a:avLst/>
          </a:prstGeom>
          <a:noFill/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어르신들이 선호하는 차를 직접 주문하고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각 차들이 어떤 효능이 있는지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,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왜 그 차를 좋아하시는지 등의 이야기를 나누며 서로에 대해 알아갈 수 있었음</a:t>
            </a:r>
            <a:r>
              <a:rPr lang="en-US" altLang="ko-KR" sz="1500" b="1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.</a:t>
            </a:r>
          </a:p>
        </p:txBody>
      </p:sp>
      <p:grpSp>
        <p:nvGrpSpPr>
          <p:cNvPr id="10272" name="Group 32"/>
          <p:cNvGrpSpPr>
            <a:grpSpLocks/>
          </p:cNvGrpSpPr>
          <p:nvPr/>
        </p:nvGrpSpPr>
        <p:grpSpPr bwMode="auto">
          <a:xfrm>
            <a:off x="1084263" y="4189413"/>
            <a:ext cx="1470025" cy="298450"/>
            <a:chOff x="683" y="2639"/>
            <a:chExt cx="926" cy="188"/>
          </a:xfrm>
        </p:grpSpPr>
        <p:sp>
          <p:nvSpPr>
            <p:cNvPr id="10276" name="Rectangle 36"/>
            <p:cNvSpPr>
              <a:spLocks noChangeArrowheads="1"/>
            </p:cNvSpPr>
            <p:nvPr/>
          </p:nvSpPr>
          <p:spPr bwMode="auto">
            <a:xfrm>
              <a:off x="683" y="2639"/>
              <a:ext cx="142" cy="188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wrap="none"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27D49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0277" name="Rectangle 37"/>
            <p:cNvSpPr>
              <a:spLocks noChangeArrowheads="1"/>
            </p:cNvSpPr>
            <p:nvPr/>
          </p:nvSpPr>
          <p:spPr bwMode="auto">
            <a:xfrm>
              <a:off x="863" y="2639"/>
              <a:ext cx="142" cy="188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wrap="none"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27D49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0278" name="Rectangle 38"/>
            <p:cNvSpPr>
              <a:spLocks noChangeArrowheads="1"/>
            </p:cNvSpPr>
            <p:nvPr/>
          </p:nvSpPr>
          <p:spPr bwMode="auto">
            <a:xfrm>
              <a:off x="1044" y="2639"/>
              <a:ext cx="205" cy="188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27D49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0279" name="Rectangle 39"/>
            <p:cNvSpPr>
              <a:spLocks noChangeArrowheads="1"/>
            </p:cNvSpPr>
            <p:nvPr/>
          </p:nvSpPr>
          <p:spPr bwMode="auto">
            <a:xfrm>
              <a:off x="1224" y="2639"/>
              <a:ext cx="140" cy="188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wrap="none"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B27D49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  <p:sp>
          <p:nvSpPr>
            <p:cNvPr id="10280" name="Rectangle 40"/>
            <p:cNvSpPr>
              <a:spLocks noChangeArrowheads="1"/>
            </p:cNvSpPr>
            <p:nvPr/>
          </p:nvSpPr>
          <p:spPr bwMode="auto">
            <a:xfrm>
              <a:off x="1404" y="2639"/>
              <a:ext cx="205" cy="188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400">
                  <a:solidFill>
                    <a:srgbClr val="A6A6A6"/>
                  </a:solidFill>
                  <a:latin typeface="Calibri" pitchFamily="34" charset="0"/>
                  <a:ea typeface="굴림" pitchFamily="50" charset="-127"/>
                </a:rPr>
                <a:t></a:t>
              </a:r>
            </a:p>
          </p:txBody>
        </p:sp>
      </p:grpSp>
      <p:sp>
        <p:nvSpPr>
          <p:cNvPr id="10281" name="Rectangle 41"/>
          <p:cNvSpPr>
            <a:spLocks noChangeArrowheads="1"/>
          </p:cNvSpPr>
          <p:nvPr/>
        </p:nvSpPr>
        <p:spPr bwMode="white">
          <a:xfrm>
            <a:off x="949289" y="3713164"/>
            <a:ext cx="1415726" cy="4616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ko-KR" altLang="en-US" b="1" dirty="0" err="1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rPr>
              <a:t>해인다방</a:t>
            </a:r>
            <a:endParaRPr lang="ko-KR" altLang="en-US" b="1" dirty="0">
              <a:solidFill>
                <a:srgbClr val="00B050"/>
              </a:solidFill>
              <a:latin typeface="Calibri" pitchFamily="34" charset="0"/>
              <a:ea typeface="맑은 고딕" pitchFamily="50" charset="-127"/>
            </a:endParaRPr>
          </a:p>
        </p:txBody>
      </p:sp>
      <p:pic>
        <p:nvPicPr>
          <p:cNvPr id="10282" name="Picture 42"/>
          <p:cNvPicPr>
            <a:picLocks noChangeAspect="1" noChangeArrowheads="1"/>
          </p:cNvPicPr>
          <p:nvPr/>
        </p:nvPicPr>
        <p:blipFill>
          <a:blip r:embed="rId2" cstate="print"/>
          <a:srcRect l="42477" t="14967" r="15199"/>
          <a:stretch>
            <a:fillRect/>
          </a:stretch>
        </p:blipFill>
        <p:spPr bwMode="auto">
          <a:xfrm>
            <a:off x="3540125" y="1365250"/>
            <a:ext cx="2552700" cy="222250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0283" name="AutoShape 43"/>
          <p:cNvSpPr>
            <a:spLocks noChangeArrowheads="1"/>
          </p:cNvSpPr>
          <p:nvPr/>
        </p:nvSpPr>
        <p:spPr bwMode="auto">
          <a:xfrm>
            <a:off x="5664200" y="2165350"/>
            <a:ext cx="277813" cy="290513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0284" name="AutoShape 44"/>
          <p:cNvSpPr>
            <a:spLocks noChangeArrowheads="1"/>
          </p:cNvSpPr>
          <p:nvPr/>
        </p:nvSpPr>
        <p:spPr bwMode="auto">
          <a:xfrm>
            <a:off x="4391025" y="2400300"/>
            <a:ext cx="339725" cy="334963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0285" name="Picture 45"/>
          <p:cNvPicPr>
            <a:picLocks noChangeAspect="1" noChangeArrowheads="1"/>
          </p:cNvPicPr>
          <p:nvPr/>
        </p:nvPicPr>
        <p:blipFill>
          <a:blip r:embed="rId3" cstate="print"/>
          <a:srcRect l="12172" t="28276" r="1526" b="14273"/>
          <a:stretch>
            <a:fillRect/>
          </a:stretch>
        </p:blipFill>
        <p:spPr bwMode="auto">
          <a:xfrm>
            <a:off x="8729663" y="1333500"/>
            <a:ext cx="3284537" cy="227330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0286" name="Rectangle 46"/>
          <p:cNvSpPr>
            <a:spLocks noChangeArrowheads="1"/>
          </p:cNvSpPr>
          <p:nvPr/>
        </p:nvSpPr>
        <p:spPr bwMode="white">
          <a:xfrm>
            <a:off x="9937750" y="3360738"/>
            <a:ext cx="917575" cy="254000"/>
          </a:xfrm>
          <a:prstGeom prst="rect">
            <a:avLst/>
          </a:prstGeom>
          <a:solidFill>
            <a:srgbClr val="B27D49"/>
          </a:solidFill>
          <a:ln>
            <a:noFill/>
          </a:ln>
          <a:effectLst/>
        </p:spPr>
        <p:txBody>
          <a:bodyPr lIns="91417" tIns="45708" rIns="91417" bIns="45708">
            <a:spAutoFit/>
          </a:bodyPr>
          <a:lstStyle/>
          <a:p>
            <a:pPr algn="ctr"/>
            <a:r>
              <a:rPr lang="en-US" altLang="ko-KR" sz="1100" b="1">
                <a:solidFill>
                  <a:srgbClr val="FFFFFF"/>
                </a:solidFill>
                <a:latin typeface="Calibri" pitchFamily="34" charset="0"/>
                <a:ea typeface="굴림" pitchFamily="50" charset="-127"/>
              </a:rPr>
              <a:t>2020.07.19</a:t>
            </a:r>
          </a:p>
        </p:txBody>
      </p:sp>
      <p:sp>
        <p:nvSpPr>
          <p:cNvPr id="10287" name="AutoShape 47"/>
          <p:cNvSpPr>
            <a:spLocks noChangeArrowheads="1"/>
          </p:cNvSpPr>
          <p:nvPr/>
        </p:nvSpPr>
        <p:spPr bwMode="auto">
          <a:xfrm>
            <a:off x="9713913" y="1806575"/>
            <a:ext cx="339725" cy="334963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0288" name="AutoShape 48"/>
          <p:cNvSpPr>
            <a:spLocks noChangeArrowheads="1"/>
          </p:cNvSpPr>
          <p:nvPr/>
        </p:nvSpPr>
        <p:spPr bwMode="auto">
          <a:xfrm>
            <a:off x="11483975" y="2444750"/>
            <a:ext cx="339725" cy="334963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0292" name="AutoShape 52"/>
          <p:cNvSpPr>
            <a:spLocks noChangeArrowheads="1"/>
          </p:cNvSpPr>
          <p:nvPr/>
        </p:nvSpPr>
        <p:spPr bwMode="auto">
          <a:xfrm>
            <a:off x="9380538" y="1916113"/>
            <a:ext cx="285750" cy="3746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0293" name="AutoShape 53"/>
          <p:cNvSpPr>
            <a:spLocks noChangeArrowheads="1"/>
          </p:cNvSpPr>
          <p:nvPr/>
        </p:nvSpPr>
        <p:spPr bwMode="auto">
          <a:xfrm>
            <a:off x="10128250" y="1882775"/>
            <a:ext cx="287338" cy="3175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0294" name="AutoShape 54"/>
          <p:cNvSpPr>
            <a:spLocks noChangeArrowheads="1"/>
          </p:cNvSpPr>
          <p:nvPr/>
        </p:nvSpPr>
        <p:spPr bwMode="auto">
          <a:xfrm>
            <a:off x="10953750" y="1995488"/>
            <a:ext cx="287338" cy="3175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0295" name="Picture 55"/>
          <p:cNvPicPr>
            <a:picLocks noChangeAspect="1" noChangeArrowheads="1"/>
          </p:cNvPicPr>
          <p:nvPr/>
        </p:nvPicPr>
        <p:blipFill>
          <a:blip r:embed="rId4" cstate="print"/>
          <a:srcRect l="25606" r="23251"/>
          <a:stretch>
            <a:fillRect/>
          </a:stretch>
        </p:blipFill>
        <p:spPr bwMode="auto">
          <a:xfrm>
            <a:off x="6092825" y="1354138"/>
            <a:ext cx="2593975" cy="222885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0296" name="Rectangle 56"/>
          <p:cNvSpPr>
            <a:spLocks noChangeArrowheads="1"/>
          </p:cNvSpPr>
          <p:nvPr/>
        </p:nvSpPr>
        <p:spPr bwMode="white">
          <a:xfrm>
            <a:off x="5705475" y="3351213"/>
            <a:ext cx="820738" cy="254000"/>
          </a:xfrm>
          <a:prstGeom prst="rect">
            <a:avLst/>
          </a:prstGeom>
          <a:solidFill>
            <a:srgbClr val="B27D49"/>
          </a:solidFill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en-US" altLang="ko-KR" sz="1100" b="1">
                <a:solidFill>
                  <a:srgbClr val="FFFFFF"/>
                </a:solidFill>
                <a:latin typeface="Calibri" pitchFamily="34" charset="0"/>
                <a:ea typeface="굴림" pitchFamily="50" charset="-127"/>
              </a:rPr>
              <a:t>2020.07.12</a:t>
            </a:r>
          </a:p>
        </p:txBody>
      </p:sp>
      <p:sp>
        <p:nvSpPr>
          <p:cNvPr id="10297" name="AutoShape 57"/>
          <p:cNvSpPr>
            <a:spLocks noChangeArrowheads="1"/>
          </p:cNvSpPr>
          <p:nvPr/>
        </p:nvSpPr>
        <p:spPr bwMode="auto">
          <a:xfrm>
            <a:off x="10037763" y="2349500"/>
            <a:ext cx="339725" cy="334963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0298" name="Rectangle 58"/>
          <p:cNvSpPr>
            <a:spLocks noChangeArrowheads="1"/>
          </p:cNvSpPr>
          <p:nvPr/>
        </p:nvSpPr>
        <p:spPr bwMode="white">
          <a:xfrm>
            <a:off x="163472" y="5999180"/>
            <a:ext cx="10072757" cy="3231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pPr algn="ctr"/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굴림" pitchFamily="50" charset="-127"/>
              </a:rPr>
              <a:t>※</a:t>
            </a:r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 dirty="0" err="1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손소독</a:t>
            </a:r>
            <a:r>
              <a:rPr lang="en-US" altLang="ko-KR" sz="1500" b="1" dirty="0">
                <a:solidFill>
                  <a:srgbClr val="FF0000"/>
                </a:solidFill>
                <a:latin typeface="바탕"/>
                <a:ea typeface="굴림" pitchFamily="50" charset="-127"/>
              </a:rPr>
              <a:t>·</a:t>
            </a:r>
            <a:r>
              <a:rPr lang="ko-KR" altLang="en-US" sz="1500" b="1" dirty="0" err="1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거리두기</a:t>
            </a:r>
            <a:r>
              <a:rPr lang="en-US" altLang="ko-KR" sz="1500" b="1" dirty="0">
                <a:solidFill>
                  <a:srgbClr val="FF0000"/>
                </a:solidFill>
                <a:latin typeface="바탕"/>
                <a:ea typeface="굴림" pitchFamily="50" charset="-127"/>
              </a:rPr>
              <a:t>·</a:t>
            </a:r>
            <a:r>
              <a:rPr lang="ko-KR" altLang="en-US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마스크 착용 등 </a:t>
            </a:r>
            <a:r>
              <a:rPr lang="ko-KR" altLang="en-US" sz="15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이용자 </a:t>
            </a:r>
            <a:r>
              <a:rPr lang="ko-KR" altLang="en-US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및 종사자 모두 방역예방수칙을 철저히 지키며 프로그램을 진행하였습니다</a:t>
            </a:r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굴림" pitchFamily="50" charset="-127"/>
              </a:rPr>
              <a:t>.</a:t>
            </a:r>
          </a:p>
        </p:txBody>
      </p:sp>
      <p:pic>
        <p:nvPicPr>
          <p:cNvPr id="10299" name="Picture 59"/>
          <p:cNvPicPr>
            <a:picLocks noChangeAspect="1" noChangeArrowheads="1"/>
          </p:cNvPicPr>
          <p:nvPr/>
        </p:nvPicPr>
        <p:blipFill>
          <a:blip r:embed="rId5" cstate="print"/>
          <a:srcRect l="15680" t="18860" r="13518"/>
          <a:stretch>
            <a:fillRect/>
          </a:stretch>
        </p:blipFill>
        <p:spPr bwMode="auto">
          <a:xfrm>
            <a:off x="173038" y="1362075"/>
            <a:ext cx="3244850" cy="2185988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0300" name="Rectangle 60"/>
          <p:cNvSpPr>
            <a:spLocks noChangeArrowheads="1"/>
          </p:cNvSpPr>
          <p:nvPr/>
        </p:nvSpPr>
        <p:spPr bwMode="white">
          <a:xfrm>
            <a:off x="1412875" y="3322638"/>
            <a:ext cx="819150" cy="254000"/>
          </a:xfrm>
          <a:prstGeom prst="rect">
            <a:avLst/>
          </a:prstGeom>
          <a:solidFill>
            <a:srgbClr val="B27D49"/>
          </a:solidFill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en-US" altLang="ko-KR" sz="1100" b="1">
                <a:solidFill>
                  <a:srgbClr val="FFFFFF"/>
                </a:solidFill>
                <a:latin typeface="Calibri" pitchFamily="34" charset="0"/>
                <a:ea typeface="굴림" pitchFamily="50" charset="-127"/>
              </a:rPr>
              <a:t>2020.07.05</a:t>
            </a:r>
          </a:p>
        </p:txBody>
      </p:sp>
      <p:sp>
        <p:nvSpPr>
          <p:cNvPr id="10301" name="AutoShape 61"/>
          <p:cNvSpPr>
            <a:spLocks noChangeArrowheads="1"/>
          </p:cNvSpPr>
          <p:nvPr/>
        </p:nvSpPr>
        <p:spPr bwMode="auto">
          <a:xfrm>
            <a:off x="2506663" y="1719263"/>
            <a:ext cx="557212" cy="58261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0302" name="AutoShape 62"/>
          <p:cNvSpPr>
            <a:spLocks noChangeArrowheads="1"/>
          </p:cNvSpPr>
          <p:nvPr/>
        </p:nvSpPr>
        <p:spPr bwMode="auto">
          <a:xfrm>
            <a:off x="323850" y="1566863"/>
            <a:ext cx="339725" cy="33496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12185650" cy="6854825"/>
          </a:xfrm>
          <a:prstGeom prst="rect">
            <a:avLst/>
          </a:prstGeom>
          <a:solidFill>
            <a:srgbClr val="EBE4AD"/>
          </a:solidFill>
          <a:ln w="12613" cmpd="sng">
            <a:solidFill>
              <a:srgbClr val="4F1707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white">
          <a:xfrm>
            <a:off x="523875" y="6435725"/>
            <a:ext cx="1595438" cy="2921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ko-KR" altLang="en-US" sz="1400" b="1">
                <a:solidFill>
                  <a:srgbClr val="B27D49"/>
                </a:solidFill>
                <a:latin typeface="Calibri" pitchFamily="34" charset="0"/>
                <a:ea typeface="맑은 고딕" pitchFamily="50" charset="-127"/>
              </a:rPr>
              <a:t>해인데이케어센터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white">
          <a:xfrm>
            <a:off x="10448925" y="6467475"/>
            <a:ext cx="10858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r>
              <a:rPr lang="en-US" altLang="ko-KR" sz="100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Page Number </a:t>
            </a:r>
            <a:r>
              <a:rPr lang="en-US" altLang="ko-KR" sz="1400" b="1">
                <a:solidFill>
                  <a:srgbClr val="B27D49"/>
                </a:solidFill>
                <a:latin typeface="Calibri" pitchFamily="34" charset="0"/>
                <a:ea typeface="굴림" pitchFamily="50" charset="-127"/>
              </a:rPr>
              <a:t>09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white">
          <a:xfrm>
            <a:off x="234909" y="141264"/>
            <a:ext cx="3390900" cy="6159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17" tIns="45708" rIns="91417" bIns="45708">
            <a:spAutoFit/>
          </a:bodyPr>
          <a:lstStyle/>
          <a:p>
            <a:pPr algn="ctr"/>
            <a:r>
              <a:rPr lang="en-US" altLang="ko-KR" sz="3500" b="1" dirty="0">
                <a:solidFill>
                  <a:srgbClr val="595959"/>
                </a:solidFill>
                <a:latin typeface="Calibri" pitchFamily="34" charset="0"/>
                <a:ea typeface="굴림" pitchFamily="50" charset="-127"/>
              </a:rPr>
              <a:t>4. </a:t>
            </a:r>
            <a:r>
              <a:rPr lang="ko-KR" altLang="en-US" sz="3500" b="1" dirty="0">
                <a:solidFill>
                  <a:srgbClr val="595959"/>
                </a:solidFill>
                <a:latin typeface="Calibri" pitchFamily="34" charset="0"/>
                <a:ea typeface="맑은 고딕" pitchFamily="50" charset="-127"/>
              </a:rPr>
              <a:t>프로그램 내용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white">
          <a:xfrm>
            <a:off x="306347" y="712768"/>
            <a:ext cx="3786214" cy="4462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pPr algn="ctr"/>
            <a:r>
              <a:rPr lang="en-US" altLang="ko-KR" sz="2300" b="1" dirty="0">
                <a:solidFill>
                  <a:srgbClr val="808080"/>
                </a:solidFill>
                <a:latin typeface="Calibri" pitchFamily="34" charset="0"/>
                <a:ea typeface="굴림" pitchFamily="50" charset="-127"/>
              </a:rPr>
              <a:t>(1)</a:t>
            </a:r>
            <a:r>
              <a:rPr lang="en-US" altLang="ko-KR" sz="23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2300" b="1" dirty="0">
                <a:solidFill>
                  <a:srgbClr val="808080"/>
                </a:solidFill>
                <a:latin typeface="Calibri" pitchFamily="34" charset="0"/>
                <a:ea typeface="맑은 고딕" pitchFamily="50" charset="-127"/>
              </a:rPr>
              <a:t>사회적응훈련 프로그램</a:t>
            </a: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2" cstate="print"/>
          <a:srcRect r="12869"/>
          <a:stretch>
            <a:fillRect/>
          </a:stretch>
        </p:blipFill>
        <p:spPr bwMode="auto">
          <a:xfrm>
            <a:off x="931863" y="1427163"/>
            <a:ext cx="3298825" cy="222726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grpSp>
        <p:nvGrpSpPr>
          <p:cNvPr id="11274" name="Group 10"/>
          <p:cNvGrpSpPr>
            <a:grpSpLocks/>
          </p:cNvGrpSpPr>
          <p:nvPr/>
        </p:nvGrpSpPr>
        <p:grpSpPr bwMode="auto">
          <a:xfrm>
            <a:off x="922338" y="1800225"/>
            <a:ext cx="3284537" cy="4216400"/>
            <a:chOff x="581" y="1134"/>
            <a:chExt cx="2069" cy="2656"/>
          </a:xfrm>
        </p:grpSpPr>
        <p:sp>
          <p:nvSpPr>
            <p:cNvPr id="11275" name="Rectangle 11"/>
            <p:cNvSpPr>
              <a:spLocks noChangeArrowheads="1"/>
            </p:cNvSpPr>
            <p:nvPr/>
          </p:nvSpPr>
          <p:spPr bwMode="auto">
            <a:xfrm>
              <a:off x="581" y="2280"/>
              <a:ext cx="2069" cy="1510"/>
            </a:xfrm>
            <a:prstGeom prst="rect">
              <a:avLst/>
            </a:prstGeom>
            <a:solidFill>
              <a:srgbClr val="FFFFFF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1276" name="Rectangle 12"/>
            <p:cNvSpPr>
              <a:spLocks noChangeArrowheads="1"/>
            </p:cNvSpPr>
            <p:nvPr/>
          </p:nvSpPr>
          <p:spPr bwMode="white">
            <a:xfrm>
              <a:off x="1350" y="2125"/>
              <a:ext cx="530" cy="153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000">
                  <a:solidFill>
                    <a:srgbClr val="FFFFFF"/>
                  </a:solidFill>
                  <a:latin typeface="Calibri" pitchFamily="34" charset="0"/>
                  <a:ea typeface="굴림" pitchFamily="50" charset="-127"/>
                </a:rPr>
                <a:t>2020.07.12</a:t>
              </a:r>
            </a:p>
          </p:txBody>
        </p:sp>
        <p:sp>
          <p:nvSpPr>
            <p:cNvPr id="11277" name="Rectangle 13"/>
            <p:cNvSpPr>
              <a:spLocks noChangeArrowheads="1"/>
            </p:cNvSpPr>
            <p:nvPr/>
          </p:nvSpPr>
          <p:spPr bwMode="white">
            <a:xfrm>
              <a:off x="615" y="2992"/>
              <a:ext cx="2000" cy="6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pPr algn="ctr"/>
              <a:r>
                <a:rPr lang="ko-KR" altLang="en-US" sz="1500" b="1" dirty="0">
                  <a:solidFill>
                    <a:srgbClr val="808080"/>
                  </a:solidFill>
                  <a:latin typeface="Calibri" pitchFamily="34" charset="0"/>
                  <a:ea typeface="맑은 고딕" pitchFamily="50" charset="-127"/>
                </a:rPr>
                <a:t>어르신들이 좋아하는 </a:t>
              </a:r>
              <a:r>
                <a:rPr lang="ko-KR" altLang="en-US" sz="1500" b="1" dirty="0" smtClean="0">
                  <a:solidFill>
                    <a:srgbClr val="808080"/>
                  </a:solidFill>
                  <a:latin typeface="Calibri" pitchFamily="34" charset="0"/>
                  <a:ea typeface="맑은 고딕" pitchFamily="50" charset="-127"/>
                </a:rPr>
                <a:t>드라마를 </a:t>
              </a:r>
              <a:r>
                <a:rPr lang="ko-KR" altLang="en-US" sz="1500" b="1" dirty="0">
                  <a:solidFill>
                    <a:srgbClr val="808080"/>
                  </a:solidFill>
                  <a:latin typeface="Calibri" pitchFamily="34" charset="0"/>
                  <a:ea typeface="맑은 고딕" pitchFamily="50" charset="-127"/>
                </a:rPr>
                <a:t>함께 시청하고 </a:t>
              </a:r>
              <a:r>
                <a:rPr lang="ko-KR" altLang="en-US" sz="1500" b="1" dirty="0" smtClean="0">
                  <a:solidFill>
                    <a:srgbClr val="808080"/>
                  </a:solidFill>
                  <a:latin typeface="Calibri" pitchFamily="34" charset="0"/>
                  <a:ea typeface="맑은 고딕" pitchFamily="50" charset="-127"/>
                </a:rPr>
                <a:t>드라마에 </a:t>
              </a:r>
              <a:r>
                <a:rPr lang="ko-KR" altLang="en-US" sz="1500" b="1" dirty="0">
                  <a:solidFill>
                    <a:srgbClr val="808080"/>
                  </a:solidFill>
                  <a:latin typeface="Calibri" pitchFamily="34" charset="0"/>
                  <a:ea typeface="맑은 고딕" pitchFamily="50" charset="-127"/>
                </a:rPr>
                <a:t>대한 이야기를 나누며 어르신들 간 긍정적 대인관계형성에 도움이 됨</a:t>
              </a:r>
              <a:r>
                <a:rPr lang="en-US" altLang="ko-KR" sz="1500" b="1" dirty="0">
                  <a:solidFill>
                    <a:srgbClr val="808080"/>
                  </a:solidFill>
                  <a:latin typeface="Calibri" pitchFamily="34" charset="0"/>
                  <a:ea typeface="굴림" pitchFamily="50" charset="-127"/>
                </a:rPr>
                <a:t>.</a:t>
              </a:r>
            </a:p>
          </p:txBody>
        </p:sp>
        <p:sp>
          <p:nvSpPr>
            <p:cNvPr id="11278" name="Rectangle 14"/>
            <p:cNvSpPr>
              <a:spLocks noChangeArrowheads="1"/>
            </p:cNvSpPr>
            <p:nvPr/>
          </p:nvSpPr>
          <p:spPr bwMode="white">
            <a:xfrm>
              <a:off x="733" y="2429"/>
              <a:ext cx="1788" cy="2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1417" tIns="45708" rIns="91417" bIns="45708">
              <a:spAutoFit/>
            </a:bodyPr>
            <a:lstStyle/>
            <a:p>
              <a:pPr algn="ctr"/>
              <a:r>
                <a:rPr lang="ko-KR" altLang="en-US" b="1" dirty="0" err="1">
                  <a:solidFill>
                    <a:srgbClr val="00B050"/>
                  </a:solidFill>
                  <a:latin typeface="Calibri" pitchFamily="34" charset="0"/>
                  <a:ea typeface="맑은 고딕" pitchFamily="50" charset="-127"/>
                </a:rPr>
                <a:t>해인극장</a:t>
              </a:r>
              <a:r>
                <a:rPr lang="en-US" altLang="ko-KR" b="1" dirty="0">
                  <a:solidFill>
                    <a:srgbClr val="00B050"/>
                  </a:solidFill>
                  <a:latin typeface="Calibri" pitchFamily="34" charset="0"/>
                  <a:ea typeface="굴림" pitchFamily="50" charset="-127"/>
                </a:rPr>
                <a:t>(</a:t>
              </a:r>
              <a:r>
                <a:rPr lang="ko-KR" altLang="en-US" b="1" dirty="0">
                  <a:solidFill>
                    <a:srgbClr val="00B050"/>
                  </a:solidFill>
                  <a:latin typeface="Calibri" pitchFamily="34" charset="0"/>
                  <a:ea typeface="맑은 고딕" pitchFamily="50" charset="-127"/>
                </a:rPr>
                <a:t>전원일기</a:t>
              </a:r>
              <a:r>
                <a:rPr lang="en-US" altLang="ko-KR" b="1" dirty="0">
                  <a:solidFill>
                    <a:srgbClr val="00B050"/>
                  </a:solidFill>
                  <a:latin typeface="Calibri" pitchFamily="34" charset="0"/>
                  <a:ea typeface="굴림" pitchFamily="50" charset="-127"/>
                </a:rPr>
                <a:t>)</a:t>
              </a:r>
            </a:p>
          </p:txBody>
        </p:sp>
        <p:grpSp>
          <p:nvGrpSpPr>
            <p:cNvPr id="11279" name="Group 15"/>
            <p:cNvGrpSpPr>
              <a:grpSpLocks/>
            </p:cNvGrpSpPr>
            <p:nvPr/>
          </p:nvGrpSpPr>
          <p:grpSpPr bwMode="auto">
            <a:xfrm>
              <a:off x="1144" y="2732"/>
              <a:ext cx="943" cy="189"/>
              <a:chOff x="1144" y="2732"/>
              <a:chExt cx="943" cy="189"/>
            </a:xfrm>
          </p:grpSpPr>
          <p:sp>
            <p:nvSpPr>
              <p:cNvPr id="11280" name="Rectangle 16"/>
              <p:cNvSpPr>
                <a:spLocks noChangeArrowheads="1"/>
              </p:cNvSpPr>
              <p:nvPr/>
            </p:nvSpPr>
            <p:spPr bwMode="auto">
              <a:xfrm>
                <a:off x="1144" y="2732"/>
                <a:ext cx="221" cy="189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404040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1284" name="Rectangle 20"/>
              <p:cNvSpPr>
                <a:spLocks noChangeArrowheads="1"/>
              </p:cNvSpPr>
              <p:nvPr/>
            </p:nvSpPr>
            <p:spPr bwMode="auto">
              <a:xfrm>
                <a:off x="1324" y="2732"/>
                <a:ext cx="221" cy="189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404040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1285" name="Rectangle 21"/>
              <p:cNvSpPr>
                <a:spLocks noChangeArrowheads="1"/>
              </p:cNvSpPr>
              <p:nvPr/>
            </p:nvSpPr>
            <p:spPr bwMode="auto">
              <a:xfrm>
                <a:off x="1505" y="2732"/>
                <a:ext cx="221" cy="189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404040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1286" name="Rectangle 22"/>
              <p:cNvSpPr>
                <a:spLocks noChangeArrowheads="1"/>
              </p:cNvSpPr>
              <p:nvPr/>
            </p:nvSpPr>
            <p:spPr bwMode="auto">
              <a:xfrm>
                <a:off x="1685" y="2732"/>
                <a:ext cx="221" cy="189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BFBFBF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1287" name="Rectangle 23"/>
              <p:cNvSpPr>
                <a:spLocks noChangeArrowheads="1"/>
              </p:cNvSpPr>
              <p:nvPr/>
            </p:nvSpPr>
            <p:spPr bwMode="auto">
              <a:xfrm>
                <a:off x="1865" y="2732"/>
                <a:ext cx="222" cy="189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BFBFBF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</p:grpSp>
        <p:sp>
          <p:nvSpPr>
            <p:cNvPr id="11288" name="AutoShape 24"/>
            <p:cNvSpPr>
              <a:spLocks noChangeArrowheads="1"/>
            </p:cNvSpPr>
            <p:nvPr/>
          </p:nvSpPr>
          <p:spPr bwMode="auto">
            <a:xfrm>
              <a:off x="875" y="1311"/>
              <a:ext cx="145" cy="146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D55816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1289" name="AutoShape 25"/>
            <p:cNvSpPr>
              <a:spLocks noChangeArrowheads="1"/>
            </p:cNvSpPr>
            <p:nvPr/>
          </p:nvSpPr>
          <p:spPr bwMode="auto">
            <a:xfrm>
              <a:off x="2196" y="1592"/>
              <a:ext cx="282" cy="307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D55816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1290" name="Rectangle 26"/>
            <p:cNvSpPr>
              <a:spLocks noChangeArrowheads="1"/>
            </p:cNvSpPr>
            <p:nvPr/>
          </p:nvSpPr>
          <p:spPr bwMode="white">
            <a:xfrm>
              <a:off x="1342" y="2125"/>
              <a:ext cx="560" cy="164"/>
            </a:xfrm>
            <a:prstGeom prst="rect">
              <a:avLst/>
            </a:prstGeom>
            <a:solidFill>
              <a:srgbClr val="B27D49"/>
            </a:solidFill>
            <a:ln>
              <a:noFill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pPr algn="ctr"/>
              <a:r>
                <a:rPr lang="en-US" altLang="ko-KR" sz="1100" b="1">
                  <a:solidFill>
                    <a:srgbClr val="FFFFFF"/>
                  </a:solidFill>
                  <a:latin typeface="Calibri" pitchFamily="34" charset="0"/>
                  <a:ea typeface="굴림" pitchFamily="50" charset="-127"/>
                </a:rPr>
                <a:t>2020.08.02</a:t>
              </a:r>
            </a:p>
          </p:txBody>
        </p:sp>
        <p:sp>
          <p:nvSpPr>
            <p:cNvPr id="11291" name="AutoShape 27"/>
            <p:cNvSpPr>
              <a:spLocks noChangeArrowheads="1"/>
            </p:cNvSpPr>
            <p:nvPr/>
          </p:nvSpPr>
          <p:spPr bwMode="auto">
            <a:xfrm>
              <a:off x="1043" y="1134"/>
              <a:ext cx="219" cy="200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D55816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1292" name="AutoShape 28"/>
            <p:cNvSpPr>
              <a:spLocks noChangeArrowheads="1"/>
            </p:cNvSpPr>
            <p:nvPr/>
          </p:nvSpPr>
          <p:spPr bwMode="auto">
            <a:xfrm>
              <a:off x="1950" y="1323"/>
              <a:ext cx="219" cy="200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D55816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</p:grpSp>
      <p:sp>
        <p:nvSpPr>
          <p:cNvPr id="11293" name="AutoShape 29"/>
          <p:cNvSpPr>
            <a:spLocks noChangeArrowheads="1"/>
          </p:cNvSpPr>
          <p:nvPr/>
        </p:nvSpPr>
        <p:spPr bwMode="auto">
          <a:xfrm>
            <a:off x="1389063" y="2081213"/>
            <a:ext cx="230187" cy="2317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1294" name="AutoShape 30"/>
          <p:cNvSpPr>
            <a:spLocks noChangeArrowheads="1"/>
          </p:cNvSpPr>
          <p:nvPr/>
        </p:nvSpPr>
        <p:spPr bwMode="auto">
          <a:xfrm>
            <a:off x="2308225" y="2300288"/>
            <a:ext cx="230188" cy="23336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1295" name="AutoShape 31"/>
          <p:cNvSpPr>
            <a:spLocks noChangeArrowheads="1"/>
          </p:cNvSpPr>
          <p:nvPr/>
        </p:nvSpPr>
        <p:spPr bwMode="auto">
          <a:xfrm>
            <a:off x="1328738" y="3116263"/>
            <a:ext cx="409575" cy="4635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sp>
        <p:nvSpPr>
          <p:cNvPr id="11296" name="AutoShape 32"/>
          <p:cNvSpPr>
            <a:spLocks noChangeArrowheads="1"/>
          </p:cNvSpPr>
          <p:nvPr/>
        </p:nvSpPr>
        <p:spPr bwMode="auto">
          <a:xfrm>
            <a:off x="1571625" y="2662238"/>
            <a:ext cx="257175" cy="23336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1300" name="Picture 36"/>
          <p:cNvPicPr>
            <a:picLocks noChangeAspect="1" noChangeArrowheads="1"/>
          </p:cNvPicPr>
          <p:nvPr/>
        </p:nvPicPr>
        <p:blipFill>
          <a:blip r:embed="rId3" cstate="print"/>
          <a:srcRect l="9648" t="2281" r="10178"/>
          <a:stretch>
            <a:fillRect/>
          </a:stretch>
        </p:blipFill>
        <p:spPr bwMode="auto">
          <a:xfrm>
            <a:off x="4445000" y="1450975"/>
            <a:ext cx="3305175" cy="216535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grpSp>
        <p:nvGrpSpPr>
          <p:cNvPr id="11301" name="Group 37"/>
          <p:cNvGrpSpPr>
            <a:grpSpLocks/>
          </p:cNvGrpSpPr>
          <p:nvPr/>
        </p:nvGrpSpPr>
        <p:grpSpPr bwMode="auto">
          <a:xfrm>
            <a:off x="4440238" y="1471613"/>
            <a:ext cx="3338512" cy="4541837"/>
            <a:chOff x="2797" y="927"/>
            <a:chExt cx="2103" cy="2861"/>
          </a:xfrm>
        </p:grpSpPr>
        <p:sp>
          <p:nvSpPr>
            <p:cNvPr id="11302" name="Rectangle 38"/>
            <p:cNvSpPr>
              <a:spLocks noChangeArrowheads="1"/>
            </p:cNvSpPr>
            <p:nvPr/>
          </p:nvSpPr>
          <p:spPr bwMode="auto">
            <a:xfrm>
              <a:off x="2797" y="2278"/>
              <a:ext cx="2103" cy="1510"/>
            </a:xfrm>
            <a:prstGeom prst="rect">
              <a:avLst/>
            </a:prstGeom>
            <a:solidFill>
              <a:srgbClr val="FFFFFF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1303" name="Rectangle 39"/>
            <p:cNvSpPr>
              <a:spLocks noChangeArrowheads="1"/>
            </p:cNvSpPr>
            <p:nvPr/>
          </p:nvSpPr>
          <p:spPr bwMode="white">
            <a:xfrm>
              <a:off x="3567" y="2123"/>
              <a:ext cx="590" cy="160"/>
            </a:xfrm>
            <a:prstGeom prst="rect">
              <a:avLst/>
            </a:prstGeom>
            <a:solidFill>
              <a:srgbClr val="B27D49"/>
            </a:solidFill>
            <a:ln>
              <a:noFill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pPr algn="ctr"/>
              <a:r>
                <a:rPr lang="en-US" altLang="ko-KR" sz="1100" b="1">
                  <a:solidFill>
                    <a:srgbClr val="FFFFFF"/>
                  </a:solidFill>
                  <a:latin typeface="Calibri" pitchFamily="34" charset="0"/>
                  <a:ea typeface="굴림" pitchFamily="50" charset="-127"/>
                </a:rPr>
                <a:t>2020.08.09</a:t>
              </a:r>
            </a:p>
          </p:txBody>
        </p:sp>
        <p:sp>
          <p:nvSpPr>
            <p:cNvPr id="11304" name="Rectangle 40"/>
            <p:cNvSpPr>
              <a:spLocks noChangeArrowheads="1"/>
            </p:cNvSpPr>
            <p:nvPr/>
          </p:nvSpPr>
          <p:spPr bwMode="white">
            <a:xfrm>
              <a:off x="2838" y="2968"/>
              <a:ext cx="2024" cy="77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pPr algn="ctr"/>
              <a:r>
                <a:rPr lang="ko-KR" altLang="en-US" sz="1500" b="1">
                  <a:solidFill>
                    <a:srgbClr val="808080"/>
                  </a:solidFill>
                  <a:latin typeface="Calibri" pitchFamily="34" charset="0"/>
                  <a:ea typeface="맑은 고딕" pitchFamily="50" charset="-127"/>
                </a:rPr>
                <a:t>어르신들에게 일정한 해인화폐를 드리고</a:t>
              </a:r>
              <a:r>
                <a:rPr lang="en-US" altLang="ko-KR" sz="1500" b="1">
                  <a:solidFill>
                    <a:srgbClr val="808080"/>
                  </a:solidFill>
                  <a:latin typeface="Calibri" pitchFamily="34" charset="0"/>
                  <a:ea typeface="굴림" pitchFamily="50" charset="-127"/>
                </a:rPr>
                <a:t>,</a:t>
              </a:r>
              <a:r>
                <a:rPr lang="en-US" altLang="ko-KR" sz="1500" b="1">
                  <a:solidFill>
                    <a:srgbClr val="808080"/>
                  </a:solidFill>
                  <a:latin typeface="Calibri" pitchFamily="34" charset="0"/>
                  <a:ea typeface="맑은 고딕" pitchFamily="50" charset="-127"/>
                </a:rPr>
                <a:t> </a:t>
              </a:r>
              <a:r>
                <a:rPr lang="ko-KR" altLang="en-US" sz="1500" b="1">
                  <a:solidFill>
                    <a:srgbClr val="808080"/>
                  </a:solidFill>
                  <a:latin typeface="Calibri" pitchFamily="34" charset="0"/>
                  <a:ea typeface="맑은 고딕" pitchFamily="50" charset="-127"/>
                </a:rPr>
                <a:t>그 화폐에 맞추어 원하시는 물건을 계산하는 과정을 통해 어르신들의 계산능력과 일상생활 활동을 유지할 수 있었음</a:t>
              </a:r>
              <a:r>
                <a:rPr lang="en-US" altLang="ko-KR" sz="1500" b="1">
                  <a:solidFill>
                    <a:srgbClr val="808080"/>
                  </a:solidFill>
                  <a:latin typeface="Calibri" pitchFamily="34" charset="0"/>
                  <a:ea typeface="굴림" pitchFamily="50" charset="-127"/>
                </a:rPr>
                <a:t>.</a:t>
              </a:r>
            </a:p>
          </p:txBody>
        </p:sp>
        <p:sp>
          <p:nvSpPr>
            <p:cNvPr id="11305" name="Rectangle 41"/>
            <p:cNvSpPr>
              <a:spLocks noChangeArrowheads="1"/>
            </p:cNvSpPr>
            <p:nvPr/>
          </p:nvSpPr>
          <p:spPr bwMode="white">
            <a:xfrm>
              <a:off x="3478" y="2429"/>
              <a:ext cx="902" cy="2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17" tIns="45708" rIns="91417" bIns="45708">
              <a:spAutoFit/>
            </a:bodyPr>
            <a:lstStyle/>
            <a:p>
              <a:pPr algn="ctr"/>
              <a:r>
                <a:rPr lang="ko-KR" altLang="en-US" b="1" dirty="0" err="1">
                  <a:solidFill>
                    <a:srgbClr val="00B050"/>
                  </a:solidFill>
                  <a:latin typeface="Calibri" pitchFamily="34" charset="0"/>
                  <a:ea typeface="맑은 고딕" pitchFamily="50" charset="-127"/>
                </a:rPr>
                <a:t>해인시장</a:t>
              </a:r>
              <a:endParaRPr lang="ko-KR" altLang="en-US" b="1" dirty="0">
                <a:solidFill>
                  <a:srgbClr val="00B050"/>
                </a:solidFill>
                <a:latin typeface="Calibri" pitchFamily="34" charset="0"/>
                <a:ea typeface="맑은 고딕" pitchFamily="50" charset="-127"/>
              </a:endParaRPr>
            </a:p>
          </p:txBody>
        </p:sp>
        <p:grpSp>
          <p:nvGrpSpPr>
            <p:cNvPr id="11306" name="Group 42"/>
            <p:cNvGrpSpPr>
              <a:grpSpLocks/>
            </p:cNvGrpSpPr>
            <p:nvPr/>
          </p:nvGrpSpPr>
          <p:grpSpPr bwMode="auto">
            <a:xfrm>
              <a:off x="3366" y="2726"/>
              <a:ext cx="943" cy="187"/>
              <a:chOff x="3366" y="2726"/>
              <a:chExt cx="943" cy="187"/>
            </a:xfrm>
          </p:grpSpPr>
          <p:sp>
            <p:nvSpPr>
              <p:cNvPr id="11307" name="Rectangle 43"/>
              <p:cNvSpPr>
                <a:spLocks noChangeArrowheads="1"/>
              </p:cNvSpPr>
              <p:nvPr/>
            </p:nvSpPr>
            <p:spPr bwMode="auto">
              <a:xfrm>
                <a:off x="3366" y="2726"/>
                <a:ext cx="221" cy="187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B27D49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1308" name="Rectangle 44"/>
              <p:cNvSpPr>
                <a:spLocks noChangeArrowheads="1"/>
              </p:cNvSpPr>
              <p:nvPr/>
            </p:nvSpPr>
            <p:spPr bwMode="auto">
              <a:xfrm>
                <a:off x="3547" y="2726"/>
                <a:ext cx="221" cy="187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B27D49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1309" name="Rectangle 45"/>
              <p:cNvSpPr>
                <a:spLocks noChangeArrowheads="1"/>
              </p:cNvSpPr>
              <p:nvPr/>
            </p:nvSpPr>
            <p:spPr bwMode="auto">
              <a:xfrm>
                <a:off x="3727" y="2726"/>
                <a:ext cx="221" cy="187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B27D49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1310" name="Rectangle 46"/>
              <p:cNvSpPr>
                <a:spLocks noChangeArrowheads="1"/>
              </p:cNvSpPr>
              <p:nvPr/>
            </p:nvSpPr>
            <p:spPr bwMode="auto">
              <a:xfrm>
                <a:off x="3908" y="2726"/>
                <a:ext cx="221" cy="187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B27D49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1311" name="Rectangle 47"/>
              <p:cNvSpPr>
                <a:spLocks noChangeArrowheads="1"/>
              </p:cNvSpPr>
              <p:nvPr/>
            </p:nvSpPr>
            <p:spPr bwMode="auto">
              <a:xfrm>
                <a:off x="4088" y="2726"/>
                <a:ext cx="221" cy="187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A6A6A6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</p:grpSp>
        <p:sp>
          <p:nvSpPr>
            <p:cNvPr id="11312" name="AutoShape 48"/>
            <p:cNvSpPr>
              <a:spLocks noChangeArrowheads="1"/>
            </p:cNvSpPr>
            <p:nvPr/>
          </p:nvSpPr>
          <p:spPr bwMode="auto">
            <a:xfrm>
              <a:off x="3046" y="970"/>
              <a:ext cx="219" cy="200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D55816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1316" name="AutoShape 52"/>
            <p:cNvSpPr>
              <a:spLocks noChangeArrowheads="1"/>
            </p:cNvSpPr>
            <p:nvPr/>
          </p:nvSpPr>
          <p:spPr bwMode="auto">
            <a:xfrm>
              <a:off x="3728" y="991"/>
              <a:ext cx="219" cy="200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D55816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1317" name="AutoShape 53"/>
            <p:cNvSpPr>
              <a:spLocks noChangeArrowheads="1"/>
            </p:cNvSpPr>
            <p:nvPr/>
          </p:nvSpPr>
          <p:spPr bwMode="auto">
            <a:xfrm>
              <a:off x="3974" y="1114"/>
              <a:ext cx="219" cy="200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D55816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1318" name="AutoShape 54"/>
            <p:cNvSpPr>
              <a:spLocks noChangeArrowheads="1"/>
            </p:cNvSpPr>
            <p:nvPr/>
          </p:nvSpPr>
          <p:spPr bwMode="auto">
            <a:xfrm>
              <a:off x="4536" y="927"/>
              <a:ext cx="264" cy="217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D55816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</p:grpSp>
      <p:sp>
        <p:nvSpPr>
          <p:cNvPr id="11319" name="AutoShape 55"/>
          <p:cNvSpPr>
            <a:spLocks noChangeArrowheads="1"/>
          </p:cNvSpPr>
          <p:nvPr/>
        </p:nvSpPr>
        <p:spPr bwMode="auto">
          <a:xfrm>
            <a:off x="5426075" y="1785938"/>
            <a:ext cx="473075" cy="4191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55816"/>
          </a:solidFill>
          <a:ln w="12613" cmpd="sng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/>
          </a:p>
        </p:txBody>
      </p:sp>
      <p:pic>
        <p:nvPicPr>
          <p:cNvPr id="11320" name="Picture 56"/>
          <p:cNvPicPr>
            <a:picLocks noChangeAspect="1" noChangeArrowheads="1"/>
          </p:cNvPicPr>
          <p:nvPr/>
        </p:nvPicPr>
        <p:blipFill>
          <a:blip r:embed="rId4" cstate="print"/>
          <a:srcRect l="32167" t="29333" r="323" b="22701"/>
          <a:stretch>
            <a:fillRect/>
          </a:stretch>
        </p:blipFill>
        <p:spPr bwMode="auto">
          <a:xfrm>
            <a:off x="7974013" y="1427163"/>
            <a:ext cx="3294062" cy="217011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grpSp>
        <p:nvGrpSpPr>
          <p:cNvPr id="11321" name="Group 57"/>
          <p:cNvGrpSpPr>
            <a:grpSpLocks/>
          </p:cNvGrpSpPr>
          <p:nvPr/>
        </p:nvGrpSpPr>
        <p:grpSpPr bwMode="auto">
          <a:xfrm>
            <a:off x="7972425" y="1974850"/>
            <a:ext cx="3282950" cy="4030663"/>
            <a:chOff x="5022" y="1244"/>
            <a:chExt cx="2068" cy="2539"/>
          </a:xfrm>
        </p:grpSpPr>
        <p:sp>
          <p:nvSpPr>
            <p:cNvPr id="11322" name="Rectangle 58"/>
            <p:cNvSpPr>
              <a:spLocks noChangeArrowheads="1"/>
            </p:cNvSpPr>
            <p:nvPr/>
          </p:nvSpPr>
          <p:spPr bwMode="auto">
            <a:xfrm>
              <a:off x="5022" y="2273"/>
              <a:ext cx="2068" cy="1510"/>
            </a:xfrm>
            <a:prstGeom prst="rect">
              <a:avLst/>
            </a:prstGeom>
            <a:solidFill>
              <a:srgbClr val="FFFFFF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1323" name="Rectangle 59"/>
            <p:cNvSpPr>
              <a:spLocks noChangeArrowheads="1"/>
            </p:cNvSpPr>
            <p:nvPr/>
          </p:nvSpPr>
          <p:spPr bwMode="white">
            <a:xfrm>
              <a:off x="5050" y="2960"/>
              <a:ext cx="2036" cy="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pPr algn="ctr"/>
              <a:r>
                <a:rPr lang="ko-KR" altLang="en-US" sz="1500" b="1">
                  <a:solidFill>
                    <a:srgbClr val="808080"/>
                  </a:solidFill>
                  <a:latin typeface="Calibri" pitchFamily="34" charset="0"/>
                  <a:ea typeface="맑은 고딕" pitchFamily="50" charset="-127"/>
                </a:rPr>
                <a:t>어르신들이 함께 뉴스를 보며 이슈들에 대한 지식을 습득할 수 있었으며</a:t>
              </a:r>
              <a:r>
                <a:rPr lang="en-US" altLang="ko-KR" sz="1500" b="1">
                  <a:solidFill>
                    <a:srgbClr val="808080"/>
                  </a:solidFill>
                  <a:latin typeface="Calibri" pitchFamily="34" charset="0"/>
                  <a:ea typeface="굴림" pitchFamily="50" charset="-127"/>
                </a:rPr>
                <a:t>,</a:t>
              </a:r>
              <a:r>
                <a:rPr lang="en-US" altLang="ko-KR" sz="1500" b="1">
                  <a:solidFill>
                    <a:srgbClr val="808080"/>
                  </a:solidFill>
                  <a:latin typeface="Calibri" pitchFamily="34" charset="0"/>
                  <a:ea typeface="맑은 고딕" pitchFamily="50" charset="-127"/>
                </a:rPr>
                <a:t> </a:t>
              </a:r>
              <a:r>
                <a:rPr lang="ko-KR" altLang="en-US" sz="1500" b="1">
                  <a:solidFill>
                    <a:srgbClr val="808080"/>
                  </a:solidFill>
                  <a:latin typeface="Calibri" pitchFamily="34" charset="0"/>
                  <a:ea typeface="맑은 고딕" pitchFamily="50" charset="-127"/>
                </a:rPr>
                <a:t>자연재난과 코로나</a:t>
              </a:r>
              <a:r>
                <a:rPr lang="en-US" altLang="ko-KR" sz="1500" b="1">
                  <a:solidFill>
                    <a:srgbClr val="808080"/>
                  </a:solidFill>
                  <a:latin typeface="Calibri" pitchFamily="34" charset="0"/>
                  <a:ea typeface="굴림" pitchFamily="50" charset="-127"/>
                </a:rPr>
                <a:t>19</a:t>
              </a:r>
              <a:r>
                <a:rPr lang="ko-KR" altLang="en-US" sz="1500" b="1">
                  <a:solidFill>
                    <a:srgbClr val="808080"/>
                  </a:solidFill>
                  <a:latin typeface="Calibri" pitchFamily="34" charset="0"/>
                  <a:ea typeface="맑은 고딕" pitchFamily="50" charset="-127"/>
                </a:rPr>
                <a:t>의 위험성 및 안전수칙에 대한 정보를 숙지할 수 있었음</a:t>
              </a:r>
              <a:r>
                <a:rPr lang="en-US" altLang="ko-KR" sz="1500" b="1">
                  <a:solidFill>
                    <a:srgbClr val="808080"/>
                  </a:solidFill>
                  <a:latin typeface="Calibri" pitchFamily="34" charset="0"/>
                  <a:ea typeface="굴림" pitchFamily="50" charset="-127"/>
                </a:rPr>
                <a:t>.</a:t>
              </a:r>
            </a:p>
          </p:txBody>
        </p:sp>
        <p:grpSp>
          <p:nvGrpSpPr>
            <p:cNvPr id="11324" name="Group 60"/>
            <p:cNvGrpSpPr>
              <a:grpSpLocks/>
            </p:cNvGrpSpPr>
            <p:nvPr/>
          </p:nvGrpSpPr>
          <p:grpSpPr bwMode="auto">
            <a:xfrm>
              <a:off x="5585" y="2724"/>
              <a:ext cx="943" cy="189"/>
              <a:chOff x="5585" y="2724"/>
              <a:chExt cx="943" cy="189"/>
            </a:xfrm>
          </p:grpSpPr>
          <p:sp>
            <p:nvSpPr>
              <p:cNvPr id="11325" name="Rectangle 61"/>
              <p:cNvSpPr>
                <a:spLocks noChangeArrowheads="1"/>
              </p:cNvSpPr>
              <p:nvPr/>
            </p:nvSpPr>
            <p:spPr bwMode="auto">
              <a:xfrm>
                <a:off x="5585" y="2724"/>
                <a:ext cx="221" cy="189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404040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1326" name="Rectangle 62"/>
              <p:cNvSpPr>
                <a:spLocks noChangeArrowheads="1"/>
              </p:cNvSpPr>
              <p:nvPr/>
            </p:nvSpPr>
            <p:spPr bwMode="auto">
              <a:xfrm>
                <a:off x="5765" y="2724"/>
                <a:ext cx="221" cy="189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404040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1327" name="Rectangle 63"/>
              <p:cNvSpPr>
                <a:spLocks noChangeArrowheads="1"/>
              </p:cNvSpPr>
              <p:nvPr/>
            </p:nvSpPr>
            <p:spPr bwMode="auto">
              <a:xfrm>
                <a:off x="5945" y="2724"/>
                <a:ext cx="222" cy="189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404040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1328" name="Rectangle 64"/>
              <p:cNvSpPr>
                <a:spLocks noChangeArrowheads="1"/>
              </p:cNvSpPr>
              <p:nvPr/>
            </p:nvSpPr>
            <p:spPr bwMode="auto">
              <a:xfrm>
                <a:off x="6126" y="2724"/>
                <a:ext cx="221" cy="189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BFBFBF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  <p:sp>
            <p:nvSpPr>
              <p:cNvPr id="11332" name="Rectangle 68"/>
              <p:cNvSpPr>
                <a:spLocks noChangeArrowheads="1"/>
              </p:cNvSpPr>
              <p:nvPr/>
            </p:nvSpPr>
            <p:spPr bwMode="auto">
              <a:xfrm>
                <a:off x="6306" y="2724"/>
                <a:ext cx="222" cy="189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</p:spPr>
            <p:txBody>
              <a:bodyPr lIns="91417" tIns="45708" rIns="91417" bIns="45708">
                <a:spAutoFit/>
              </a:bodyPr>
              <a:lstStyle/>
              <a:p>
                <a:r>
                  <a:rPr lang="en-US" altLang="ko-KR" sz="1400">
                    <a:solidFill>
                      <a:srgbClr val="BFBFBF"/>
                    </a:solidFill>
                    <a:latin typeface="Calibri" pitchFamily="34" charset="0"/>
                    <a:ea typeface="굴림" pitchFamily="50" charset="-127"/>
                  </a:rPr>
                  <a:t></a:t>
                </a:r>
              </a:p>
            </p:txBody>
          </p:sp>
        </p:grpSp>
        <p:sp>
          <p:nvSpPr>
            <p:cNvPr id="11333" name="Rectangle 69"/>
            <p:cNvSpPr>
              <a:spLocks noChangeArrowheads="1"/>
            </p:cNvSpPr>
            <p:nvPr/>
          </p:nvSpPr>
          <p:spPr bwMode="white">
            <a:xfrm>
              <a:off x="5791" y="2118"/>
              <a:ext cx="530" cy="148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r>
                <a:rPr lang="en-US" altLang="ko-KR" sz="1000">
                  <a:solidFill>
                    <a:srgbClr val="FFFFFF"/>
                  </a:solidFill>
                  <a:latin typeface="Calibri" pitchFamily="34" charset="0"/>
                  <a:ea typeface="굴림" pitchFamily="50" charset="-127"/>
                </a:rPr>
                <a:t>2020.07.12</a:t>
              </a:r>
            </a:p>
          </p:txBody>
        </p:sp>
        <p:sp>
          <p:nvSpPr>
            <p:cNvPr id="11334" name="Rectangle 70"/>
            <p:cNvSpPr>
              <a:spLocks noChangeArrowheads="1"/>
            </p:cNvSpPr>
            <p:nvPr/>
          </p:nvSpPr>
          <p:spPr bwMode="white">
            <a:xfrm>
              <a:off x="5683" y="2429"/>
              <a:ext cx="892" cy="2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1417" tIns="45708" rIns="91417" bIns="45708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B050"/>
                  </a:solidFill>
                  <a:latin typeface="Calibri" pitchFamily="34" charset="0"/>
                  <a:ea typeface="맑은 고딕" pitchFamily="50" charset="-127"/>
                </a:rPr>
                <a:t>뉴스보기</a:t>
              </a:r>
            </a:p>
          </p:txBody>
        </p:sp>
        <p:sp>
          <p:nvSpPr>
            <p:cNvPr id="11335" name="Rectangle 71"/>
            <p:cNvSpPr>
              <a:spLocks noChangeArrowheads="1"/>
            </p:cNvSpPr>
            <p:nvPr/>
          </p:nvSpPr>
          <p:spPr bwMode="white">
            <a:xfrm>
              <a:off x="5783" y="2118"/>
              <a:ext cx="566" cy="159"/>
            </a:xfrm>
            <a:prstGeom prst="rect">
              <a:avLst/>
            </a:prstGeom>
            <a:solidFill>
              <a:srgbClr val="B27D49"/>
            </a:solidFill>
            <a:ln>
              <a:noFill/>
            </a:ln>
            <a:effectLst/>
          </p:spPr>
          <p:txBody>
            <a:bodyPr lIns="91417" tIns="45708" rIns="91417" bIns="45708">
              <a:spAutoFit/>
            </a:bodyPr>
            <a:lstStyle/>
            <a:p>
              <a:pPr algn="ctr"/>
              <a:r>
                <a:rPr lang="en-US" altLang="ko-KR" sz="1100" b="1">
                  <a:solidFill>
                    <a:srgbClr val="FFFFFF"/>
                  </a:solidFill>
                  <a:latin typeface="Calibri" pitchFamily="34" charset="0"/>
                  <a:ea typeface="굴림" pitchFamily="50" charset="-127"/>
                </a:rPr>
                <a:t>2020.08.16</a:t>
              </a:r>
            </a:p>
          </p:txBody>
        </p:sp>
        <p:sp>
          <p:nvSpPr>
            <p:cNvPr id="11336" name="AutoShape 72"/>
            <p:cNvSpPr>
              <a:spLocks noChangeArrowheads="1"/>
            </p:cNvSpPr>
            <p:nvPr/>
          </p:nvSpPr>
          <p:spPr bwMode="auto">
            <a:xfrm>
              <a:off x="5388" y="1288"/>
              <a:ext cx="203" cy="172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D55816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1337" name="AutoShape 73"/>
            <p:cNvSpPr>
              <a:spLocks noChangeArrowheads="1"/>
            </p:cNvSpPr>
            <p:nvPr/>
          </p:nvSpPr>
          <p:spPr bwMode="auto">
            <a:xfrm>
              <a:off x="5935" y="1301"/>
              <a:ext cx="172" cy="118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D55816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1338" name="AutoShape 74"/>
            <p:cNvSpPr>
              <a:spLocks noChangeArrowheads="1"/>
            </p:cNvSpPr>
            <p:nvPr/>
          </p:nvSpPr>
          <p:spPr bwMode="auto">
            <a:xfrm>
              <a:off x="5803" y="1474"/>
              <a:ext cx="219" cy="233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D55816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1339" name="AutoShape 75"/>
            <p:cNvSpPr>
              <a:spLocks noChangeArrowheads="1"/>
            </p:cNvSpPr>
            <p:nvPr/>
          </p:nvSpPr>
          <p:spPr bwMode="auto">
            <a:xfrm>
              <a:off x="5731" y="1244"/>
              <a:ext cx="165" cy="165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D55816"/>
            </a:solidFill>
            <a:ln w="12613" cmpd="sng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ko-KR" altLang="en-US"/>
            </a:p>
          </p:txBody>
        </p:sp>
      </p:grpSp>
      <p:sp>
        <p:nvSpPr>
          <p:cNvPr id="11340" name="Rectangle 76"/>
          <p:cNvSpPr>
            <a:spLocks noChangeArrowheads="1"/>
          </p:cNvSpPr>
          <p:nvPr/>
        </p:nvSpPr>
        <p:spPr bwMode="white">
          <a:xfrm>
            <a:off x="722314" y="6030913"/>
            <a:ext cx="10156858" cy="3231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17" tIns="45708" rIns="91417" bIns="45708">
            <a:spAutoFit/>
          </a:bodyPr>
          <a:lstStyle/>
          <a:p>
            <a:pPr algn="ctr"/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굴림" pitchFamily="50" charset="-127"/>
                <a:cs typeface="Calibri" pitchFamily="34" charset="0"/>
              </a:rPr>
              <a:t>※</a:t>
            </a:r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 </a:t>
            </a:r>
            <a:r>
              <a:rPr lang="ko-KR" altLang="en-US" sz="1500" b="1" dirty="0" err="1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손소독</a:t>
            </a:r>
            <a:r>
              <a:rPr lang="en-US" altLang="ko-KR" sz="1500" b="1" dirty="0">
                <a:solidFill>
                  <a:srgbClr val="FF0000"/>
                </a:solidFill>
                <a:latin typeface="바탕"/>
                <a:ea typeface="굴림" pitchFamily="50" charset="-127"/>
                <a:cs typeface="Calibri" pitchFamily="34" charset="0"/>
              </a:rPr>
              <a:t>·</a:t>
            </a:r>
            <a:r>
              <a:rPr lang="ko-KR" altLang="en-US" sz="1500" b="1" dirty="0" err="1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거리두기</a:t>
            </a:r>
            <a:r>
              <a:rPr lang="en-US" altLang="ko-KR" sz="1500" b="1" dirty="0">
                <a:solidFill>
                  <a:srgbClr val="FF0000"/>
                </a:solidFill>
                <a:latin typeface="바탕"/>
                <a:ea typeface="맑은 고딕" pitchFamily="50" charset="-127"/>
              </a:rPr>
              <a:t>·</a:t>
            </a:r>
            <a:r>
              <a:rPr lang="ko-KR" altLang="en-US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마스크 착용 등 </a:t>
            </a:r>
            <a:r>
              <a:rPr lang="ko-KR" altLang="en-US" sz="1500" b="1" dirty="0" smtClean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이용자 </a:t>
            </a:r>
            <a:r>
              <a:rPr lang="ko-KR" altLang="en-US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및 종사자 모두 방역예방수칙을 철저히 지키며 프로그램을 진행하였습니다</a:t>
            </a:r>
            <a:r>
              <a:rPr lang="en-US" altLang="ko-KR" sz="1500" b="1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sterPage 1">
  <a:themeElements>
    <a:clrScheme name="">
      <a:dk1>
        <a:srgbClr val="000000"/>
      </a:dk1>
      <a:lt1>
        <a:srgbClr val="FFFFFF"/>
      </a:lt1>
      <a:dk2>
        <a:srgbClr val="000000"/>
      </a:dk2>
      <a:lt2>
        <a:srgbClr val="E5C243"/>
      </a:lt2>
      <a:accent1>
        <a:srgbClr val="A5300F"/>
      </a:accent1>
      <a:accent2>
        <a:srgbClr val="D55816"/>
      </a:accent2>
      <a:accent3>
        <a:srgbClr val="FFFFFF"/>
      </a:accent3>
      <a:accent4>
        <a:srgbClr val="000000"/>
      </a:accent4>
      <a:accent5>
        <a:srgbClr val="CFADAA"/>
      </a:accent5>
      <a:accent6>
        <a:srgbClr val="C14F13"/>
      </a:accent6>
      <a:hlink>
        <a:srgbClr val="6B9F25"/>
      </a:hlink>
      <a:folHlink>
        <a:srgbClr val="B26B02"/>
      </a:folHlink>
    </a:clrScheme>
    <a:fontScheme name="MasterPage 1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Page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asterPage 4">
  <a:themeElements>
    <a:clrScheme name="">
      <a:dk1>
        <a:srgbClr val="000000"/>
      </a:dk1>
      <a:lt1>
        <a:srgbClr val="FFFFFF"/>
      </a:lt1>
      <a:dk2>
        <a:srgbClr val="000000"/>
      </a:dk2>
      <a:lt2>
        <a:srgbClr val="E5C243"/>
      </a:lt2>
      <a:accent1>
        <a:srgbClr val="A5300F"/>
      </a:accent1>
      <a:accent2>
        <a:srgbClr val="D55816"/>
      </a:accent2>
      <a:accent3>
        <a:srgbClr val="FFFFFF"/>
      </a:accent3>
      <a:accent4>
        <a:srgbClr val="000000"/>
      </a:accent4>
      <a:accent5>
        <a:srgbClr val="CFADAA"/>
      </a:accent5>
      <a:accent6>
        <a:srgbClr val="C14F13"/>
      </a:accent6>
      <a:hlink>
        <a:srgbClr val="6B9F25"/>
      </a:hlink>
      <a:folHlink>
        <a:srgbClr val="B26B02"/>
      </a:folHlink>
    </a:clrScheme>
    <a:fontScheme name="MasterPage 4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Page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1490</Words>
  <Application>Haansoft_Show2010</Application>
  <PresentationFormat>사용자 지정</PresentationFormat>
  <Paragraphs>355</Paragraphs>
  <Slides>18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18</vt:i4>
      </vt:variant>
    </vt:vector>
  </HeadingPairs>
  <TitlesOfParts>
    <vt:vector size="20" baseType="lpstr">
      <vt:lpstr>MasterPage 1</vt:lpstr>
      <vt:lpstr>MasterPage 4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SimpleSmart</dc:creator>
  <cp:lastModifiedBy>해인</cp:lastModifiedBy>
  <cp:revision>26</cp:revision>
  <dcterms:created xsi:type="dcterms:W3CDTF">2020-09-16T09:47:32Z</dcterms:created>
  <dcterms:modified xsi:type="dcterms:W3CDTF">2020-09-17T09:16:28Z</dcterms:modified>
</cp:coreProperties>
</file>