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6" r:id="rId2"/>
    <p:sldId id="280" r:id="rId3"/>
    <p:sldId id="306" r:id="rId4"/>
    <p:sldId id="298" r:id="rId5"/>
    <p:sldId id="307" r:id="rId6"/>
    <p:sldId id="296" r:id="rId7"/>
    <p:sldId id="297" r:id="rId8"/>
    <p:sldId id="312" r:id="rId9"/>
    <p:sldId id="316" r:id="rId10"/>
    <p:sldId id="313" r:id="rId11"/>
    <p:sldId id="301" r:id="rId12"/>
    <p:sldId id="308" r:id="rId13"/>
    <p:sldId id="309" r:id="rId14"/>
    <p:sldId id="310" r:id="rId15"/>
    <p:sldId id="304" r:id="rId16"/>
    <p:sldId id="314" r:id="rId17"/>
    <p:sldId id="288" r:id="rId18"/>
    <p:sldId id="305" r:id="rId19"/>
    <p:sldId id="315" r:id="rId20"/>
    <p:sldId id="285" r:id="rId21"/>
  </p:sldIdLst>
  <p:sldSz cx="9144000" cy="6858000" type="screen4x3"/>
  <p:notesSz cx="6735763" cy="9866313"/>
  <p:embeddedFontLst>
    <p:embeddedFont>
      <p:font typeface="a옛날목욕탕L" panose="02020600000000000000" pitchFamily="18" charset="-127"/>
      <p:regular r:id="rId24"/>
    </p:embeddedFont>
    <p:embeddedFont>
      <p:font typeface="맑은 고딕" panose="020B0503020000020004" pitchFamily="50" charset="-127"/>
      <p:regular r:id="rId25"/>
      <p:bold r:id="rId26"/>
    </p:embeddedFont>
    <p:embeddedFont>
      <p:font typeface="1훈프로방스 R" panose="02020603020101020101" pitchFamily="18" charset="-127"/>
      <p:regular r:id="rId27"/>
    </p:embeddedFont>
    <p:embeddedFont>
      <p:font typeface="1훈하늘보리 R" panose="02020603020101020101" pitchFamily="18" charset="-127"/>
      <p:regular r:id="rId28"/>
    </p:embeddedFont>
  </p:embeddedFontLst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F9FF"/>
    <a:srgbClr val="F0F8FA"/>
    <a:srgbClr val="E7FFE7"/>
    <a:srgbClr val="E63851"/>
    <a:srgbClr val="ED0677"/>
    <a:srgbClr val="EF6D21"/>
    <a:srgbClr val="F38C03"/>
    <a:srgbClr val="FE9F9F"/>
    <a:srgbClr val="ABF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2" autoAdjust="0"/>
    <p:restoredTop sz="94607" autoAdjust="0"/>
  </p:normalViewPr>
  <p:slideViewPr>
    <p:cSldViewPr snapToGrid="0">
      <p:cViewPr varScale="1">
        <p:scale>
          <a:sx n="116" d="100"/>
          <a:sy n="116" d="100"/>
        </p:scale>
        <p:origin x="145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8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="" xmlns:a16="http://schemas.microsoft.com/office/drawing/2014/main" id="{290468AC-13A3-4DFB-BBF2-07714252C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10CAD5DF-1409-48C5-8C08-3F682CBFF4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70439-869C-4BFF-BAB9-240A98D50226}" type="datetimeFigureOut">
              <a:rPr lang="ko-KR" altLang="en-US" smtClean="0"/>
              <a:t>2020-09-16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51ABB8D5-35BF-4BAA-BD31-1D952745C5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4ADD3D92-44F4-4C09-9951-F7059518A7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21144-84BF-4116-995A-447D5092F7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198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1D46EA5-1CAD-4CBA-ABCF-657BCB8DC06B}" type="datetimeFigureOut">
              <a:rPr lang="ko-KR" altLang="en-US"/>
              <a:pPr>
                <a:defRPr/>
              </a:pPr>
              <a:t>2020-09-16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F28324E-35B4-48F1-9FD9-FC5D3774D133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2103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1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2F7654B2-F134-4CE3-B6FC-E271590037C7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418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1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2F7654B2-F134-4CE3-B6FC-E271590037C7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776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dirty="0"/>
          </a:p>
        </p:txBody>
      </p:sp>
      <p:sp>
        <p:nvSpPr>
          <p:cNvPr id="41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2F7654B2-F134-4CE3-B6FC-E271590037C7}" type="slidenum">
              <a:rPr lang="ko-KR" altLang="en-US" smtClean="0"/>
              <a:pPr/>
              <a:t>20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528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간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텍스트 개체 틀 17"/>
          <p:cNvSpPr>
            <a:spLocks noGrp="1"/>
          </p:cNvSpPr>
          <p:nvPr>
            <p:ph type="body" sz="quarter" idx="16" hasCustomPrompt="1"/>
          </p:nvPr>
        </p:nvSpPr>
        <p:spPr>
          <a:xfrm>
            <a:off x="2942702" y="2228671"/>
            <a:ext cx="3258596" cy="1200329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72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9" name="텍스트 개체 틀 17"/>
          <p:cNvSpPr>
            <a:spLocks noGrp="1"/>
          </p:cNvSpPr>
          <p:nvPr>
            <p:ph type="body" sz="quarter" idx="17"/>
          </p:nvPr>
        </p:nvSpPr>
        <p:spPr>
          <a:xfrm>
            <a:off x="2955014" y="3656610"/>
            <a:ext cx="3233972" cy="400110"/>
          </a:xfrm>
        </p:spPr>
        <p:txBody>
          <a:bodyPr anchor="t">
            <a:spAutoFit/>
          </a:bodyPr>
          <a:lstStyle>
            <a:lvl1pPr marL="0" indent="0" algn="ctr">
              <a:buNone/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endParaRPr lang="ko-KR" altLang="en-US" dirty="0"/>
          </a:p>
        </p:txBody>
      </p:sp>
      <p:sp>
        <p:nvSpPr>
          <p:cNvPr id="21" name="텍스트 개체 틀 17"/>
          <p:cNvSpPr>
            <a:spLocks noGrp="1"/>
          </p:cNvSpPr>
          <p:nvPr>
            <p:ph type="body" sz="quarter" idx="18"/>
          </p:nvPr>
        </p:nvSpPr>
        <p:spPr>
          <a:xfrm>
            <a:off x="2959610" y="4149718"/>
            <a:ext cx="3224781" cy="305918"/>
          </a:xfrm>
        </p:spPr>
        <p:txBody>
          <a:bodyPr anchor="t">
            <a:spAutoFit/>
          </a:bodyPr>
          <a:lstStyle>
            <a:lvl1pPr marL="171450" indent="-171450" algn="ctr">
              <a:lnSpc>
                <a:spcPct val="130000"/>
              </a:lnSpc>
              <a:buFont typeface="Arial" panose="020B0604020202020204" pitchFamily="34" charset="0"/>
              <a:buChar char="•"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9837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186DD7B3-7562-40F9-8292-71D8A6E92EA1}"/>
              </a:ext>
            </a:extLst>
          </p:cNvPr>
          <p:cNvSpPr/>
          <p:nvPr userDrawn="1"/>
        </p:nvSpPr>
        <p:spPr>
          <a:xfrm>
            <a:off x="0" y="0"/>
            <a:ext cx="9144000" cy="684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14"/>
          </p:nvPr>
        </p:nvSpPr>
        <p:spPr>
          <a:xfrm>
            <a:off x="7468973" y="6337129"/>
            <a:ext cx="1522366" cy="230832"/>
          </a:xfrm>
        </p:spPr>
        <p:txBody>
          <a:bodyPr wrap="square">
            <a:sp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lvl="0"/>
            <a:endParaRPr lang="ko-KR" altLang="en-US" dirty="0"/>
          </a:p>
        </p:txBody>
      </p:sp>
      <p:sp>
        <p:nvSpPr>
          <p:cNvPr id="16" name="텍스트 개체 틀 14"/>
          <p:cNvSpPr>
            <a:spLocks noGrp="1"/>
          </p:cNvSpPr>
          <p:nvPr>
            <p:ph type="body" sz="quarter" idx="15"/>
          </p:nvPr>
        </p:nvSpPr>
        <p:spPr>
          <a:xfrm>
            <a:off x="7468971" y="6497771"/>
            <a:ext cx="1522367" cy="230832"/>
          </a:xfrm>
        </p:spPr>
        <p:txBody>
          <a:bodyPr wrap="square">
            <a:spAutoFit/>
          </a:bodyPr>
          <a:lstStyle>
            <a:lvl1pPr marL="0" indent="0" algn="r">
              <a:buNone/>
              <a:defRPr sz="900" b="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lvl="0"/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3"/>
          </p:nvPr>
        </p:nvSpPr>
        <p:spPr>
          <a:xfrm>
            <a:off x="337605" y="777350"/>
            <a:ext cx="4234395" cy="288032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200">
                <a:solidFill>
                  <a:srgbClr val="4A4A4C"/>
                </a:solidFill>
              </a:defRPr>
            </a:lvl1pPr>
          </a:lstStyle>
          <a:p>
            <a:pPr lvl="0"/>
            <a:endParaRPr lang="ko-KR" altLang="en-US" dirty="0"/>
          </a:p>
        </p:txBody>
      </p:sp>
      <p:sp>
        <p:nvSpPr>
          <p:cNvPr id="8" name="텍스트 개체 틀 9">
            <a:extLst>
              <a:ext uri="{FF2B5EF4-FFF2-40B4-BE49-F238E27FC236}">
                <a16:creationId xmlns="" xmlns:a16="http://schemas.microsoft.com/office/drawing/2014/main" id="{42A634D9-10CF-487B-99E4-6F7C2015EF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0683" y="229177"/>
            <a:ext cx="8562635" cy="400110"/>
          </a:xfrm>
        </p:spPr>
        <p:txBody>
          <a:bodyPr wrap="square" anchor="ctr">
            <a:spAutoFit/>
          </a:bodyPr>
          <a:lstStyle>
            <a:lvl1pPr marL="0" indent="0">
              <a:buFont typeface="Arial" panose="020B0604020202020204" pitchFamily="34" charset="0"/>
              <a:buNone/>
              <a:defRPr sz="2000" b="1">
                <a:solidFill>
                  <a:srgbClr val="E63851"/>
                </a:solidFill>
              </a:defRPr>
            </a:lvl1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261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4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4D74F0-9941-489A-950B-90B51175C11A}" type="datetimeFigureOut">
              <a:rPr lang="ko-KR" altLang="en-US"/>
              <a:pPr>
                <a:defRPr/>
              </a:pPr>
              <a:t>2020-09-16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6F78409-F03E-4FE7-82B9-7852488016F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4" r:id="rId2"/>
    <p:sldLayoutId id="2147483655" r:id="rId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6FD3B3E0-AFD0-4A77-8620-F21AE9E25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4" y="0"/>
            <a:ext cx="9160444" cy="6858000"/>
          </a:xfrm>
          <a:prstGeom prst="rect">
            <a:avLst/>
          </a:prstGeom>
        </p:spPr>
      </p:pic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3056238" y="2538238"/>
            <a:ext cx="53628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ko-KR" sz="4800" spc="-150" dirty="0" smtClean="0">
              <a:solidFill>
                <a:schemeClr val="accent3"/>
              </a:solidFill>
              <a:latin typeface="1훈프로방스 R" panose="02020603020101020101" pitchFamily="18" charset="-127"/>
              <a:ea typeface="1훈프로방스 R" panose="02020603020101020101" pitchFamily="18" charset="-127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863146" y="2538238"/>
            <a:ext cx="464654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ko-KR" altLang="en-US" sz="8000" spc="-150" dirty="0" smtClean="0">
                <a:solidFill>
                  <a:srgbClr val="EF6D21"/>
                </a:solidFill>
                <a:latin typeface="1훈프로방스 R" panose="02020603020101020101" pitchFamily="18" charset="-127"/>
                <a:ea typeface="1훈프로방스 R" panose="02020603020101020101" pitchFamily="18" charset="-127"/>
              </a:rPr>
              <a:t>독 서 치 </a:t>
            </a:r>
            <a:r>
              <a:rPr kumimoji="0" lang="ko-KR" altLang="en-US" sz="8000" spc="-150" dirty="0" err="1" smtClean="0">
                <a:solidFill>
                  <a:srgbClr val="EF6D21"/>
                </a:solidFill>
                <a:latin typeface="1훈프로방스 R" panose="02020603020101020101" pitchFamily="18" charset="-127"/>
                <a:ea typeface="1훈프로방스 R" panose="02020603020101020101" pitchFamily="18" charset="-127"/>
              </a:rPr>
              <a:t>료</a:t>
            </a:r>
            <a:endParaRPr kumimoji="0" lang="en-US" altLang="ko-KR" sz="8000" spc="-150" dirty="0" smtClean="0">
              <a:solidFill>
                <a:srgbClr val="EF6D21"/>
              </a:solidFill>
              <a:latin typeface="1훈프로방스 R" panose="02020603020101020101" pitchFamily="18" charset="-127"/>
              <a:ea typeface="1훈프로방스 R" panose="02020603020101020101" pitchFamily="18" charset="-127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369274" y="3867122"/>
            <a:ext cx="57747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4800" spc="-150" dirty="0" smtClean="0">
                <a:solidFill>
                  <a:schemeClr val="accent3"/>
                </a:solidFill>
                <a:latin typeface="1훈프로방스 R" panose="02020603020101020101" pitchFamily="18" charset="-127"/>
                <a:ea typeface="1훈프로방스 R" panose="02020603020101020101" pitchFamily="18" charset="-127"/>
              </a:rPr>
              <a:t>“ </a:t>
            </a:r>
            <a:r>
              <a:rPr kumimoji="0" lang="ko-KR" altLang="en-US" sz="4800" spc="-150" dirty="0" smtClean="0">
                <a:solidFill>
                  <a:schemeClr val="accent3"/>
                </a:solidFill>
                <a:latin typeface="1훈프로방스 R" panose="02020603020101020101" pitchFamily="18" charset="-127"/>
                <a:ea typeface="1훈프로방스 R" panose="02020603020101020101" pitchFamily="18" charset="-127"/>
              </a:rPr>
              <a:t>사는 게 재미있어요</a:t>
            </a:r>
            <a:r>
              <a:rPr kumimoji="0" lang="en-US" altLang="ko-KR" sz="4800" spc="-150" dirty="0" smtClean="0">
                <a:solidFill>
                  <a:schemeClr val="accent3"/>
                </a:solidFill>
                <a:latin typeface="1훈프로방스 R" panose="02020603020101020101" pitchFamily="18" charset="-127"/>
                <a:ea typeface="1훈프로방스 R" panose="02020603020101020101" pitchFamily="18" charset="-127"/>
              </a:rPr>
              <a:t>＂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965623" y="4782439"/>
            <a:ext cx="7355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ko-KR" altLang="en-US" sz="2800" spc="-150" dirty="0" smtClean="0">
                <a:solidFill>
                  <a:schemeClr val="accent3"/>
                </a:solidFill>
                <a:latin typeface="1훈프로방스 R" panose="02020603020101020101" pitchFamily="18" charset="-127"/>
                <a:ea typeface="1훈프로방스 R" panose="02020603020101020101" pitchFamily="18" charset="-127"/>
              </a:rPr>
              <a:t>대구시지 </a:t>
            </a:r>
            <a:r>
              <a:rPr kumimoji="0" lang="ko-KR" altLang="en-US" sz="2800" spc="-150" dirty="0" err="1" smtClean="0">
                <a:solidFill>
                  <a:schemeClr val="accent3"/>
                </a:solidFill>
                <a:latin typeface="1훈프로방스 R" panose="02020603020101020101" pitchFamily="18" charset="-127"/>
                <a:ea typeface="1훈프로방스 R" panose="02020603020101020101" pitchFamily="18" charset="-127"/>
              </a:rPr>
              <a:t>재가노인돌봄센터</a:t>
            </a:r>
            <a:endParaRPr kumimoji="0" lang="en-US" altLang="ko-KR" sz="2800" spc="-150" dirty="0" smtClean="0">
              <a:solidFill>
                <a:schemeClr val="accent3"/>
              </a:solidFill>
              <a:latin typeface="1훈프로방스 R" panose="02020603020101020101" pitchFamily="18" charset="-127"/>
              <a:ea typeface="1훈프로방스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81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60" y="1665455"/>
            <a:ext cx="3932461" cy="455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텍스트 개체 틀 2"/>
          <p:cNvSpPr>
            <a:spLocks noGrp="1"/>
          </p:cNvSpPr>
          <p:nvPr>
            <p:ph type="body" sz="quarter" idx="16"/>
          </p:nvPr>
        </p:nvSpPr>
        <p:spPr>
          <a:xfrm>
            <a:off x="0" y="32777"/>
            <a:ext cx="8562635" cy="584775"/>
          </a:xfrm>
        </p:spPr>
        <p:txBody>
          <a:bodyPr/>
          <a:lstStyle/>
          <a:p>
            <a:r>
              <a:rPr lang="ko-KR" altLang="en-US" sz="3200" dirty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독서치료 </a:t>
            </a:r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 배경 및 내용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318" y="852903"/>
            <a:ext cx="230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◈ 활동 단계</a:t>
            </a:r>
            <a:endParaRPr lang="ko-KR" altLang="en-US" sz="24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320" y="4250365"/>
            <a:ext cx="308020" cy="32516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5101" y="4241224"/>
            <a:ext cx="308020" cy="32516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545" y="4408428"/>
            <a:ext cx="308020" cy="32516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706" y="4574851"/>
            <a:ext cx="308020" cy="32516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1718" y="3999666"/>
            <a:ext cx="308020" cy="32516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28167" y="1977032"/>
            <a:ext cx="434799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2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단계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책을 함께 읽고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책의 내용에 관한 이야기를 서로 나눔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 선정 기준 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</a:t>
            </a: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어르신들께서 접해본 활동에 관한 이야기거나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</a:t>
            </a:r>
            <a:r>
              <a:rPr lang="ko-KR" altLang="en-US" sz="16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쉽게 줄거리를 이해하실 있는 </a:t>
            </a:r>
            <a:r>
              <a:rPr lang="ko-KR" altLang="en-US" sz="1600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재밌는</a:t>
            </a: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이야기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 </a:t>
            </a:r>
          </a:p>
          <a:p>
            <a:pPr marL="342900" indent="-342900" algn="ctr">
              <a:buFontTx/>
              <a:buChar char="-"/>
            </a:pP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강사가 </a:t>
            </a:r>
            <a:r>
              <a:rPr lang="ko-KR" altLang="en-US" sz="16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이야기를 축약하거나</a:t>
            </a:r>
            <a:r>
              <a:rPr lang="en-US" altLang="ko-KR" sz="16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어르신들께서 줄거리를 쉽게 파악 할 수 있도록 책을 읽어드림</a:t>
            </a:r>
            <a:r>
              <a:rPr lang="en-US" altLang="ko-KR" sz="16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pPr marL="342900" indent="-342900" algn="ctr">
              <a:buFontTx/>
              <a:buChar char="-"/>
            </a:pPr>
            <a:endParaRPr lang="en-US" altLang="ko-KR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이야기 도중 어르신들의 경험과 관련된 이야기는 서로 나눔을 하여 봄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pPr algn="ctr"/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ko-KR" altLang="en-US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623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6"/>
          </p:nvPr>
        </p:nvSpPr>
        <p:spPr>
          <a:xfrm>
            <a:off x="0" y="29185"/>
            <a:ext cx="8562635" cy="584775"/>
          </a:xfrm>
        </p:spPr>
        <p:txBody>
          <a:bodyPr/>
          <a:lstStyle/>
          <a:p>
            <a:r>
              <a:rPr lang="ko-KR" altLang="en-US" sz="3200" dirty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독서치료 </a:t>
            </a:r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 배경 및 내용 </a:t>
            </a:r>
            <a:r>
              <a:rPr lang="en-US" altLang="ko-KR" sz="3200" dirty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-</a:t>
            </a:r>
            <a:r>
              <a:rPr lang="en-US" altLang="ko-KR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활동 단계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69707" y="2105970"/>
            <a:ext cx="406949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3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단계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책의 내용을 바탕으로 한 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err="1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활동지</a:t>
            </a:r>
            <a:r>
              <a:rPr lang="ko-KR" altLang="en-US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및 만들기</a:t>
            </a:r>
            <a:r>
              <a:rPr lang="ko-KR" altLang="en-US" sz="20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수행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책의 내용을 바탕으로</a:t>
            </a: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미술 활동 및 신체 활동 등을</a:t>
            </a: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함께 하여 보는 시간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pPr algn="ctr"/>
            <a:endParaRPr lang="en-US" altLang="ko-KR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단순히 책의 내용을 수동적으로</a:t>
            </a: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받아들이는 것이 아니라 활동과 접목함으로써 어르신들의 능동적인</a:t>
            </a: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참여가 되도록 함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292" y="853103"/>
            <a:ext cx="230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◈ 활동 단계</a:t>
            </a:r>
            <a:endParaRPr lang="ko-KR" altLang="en-US" sz="24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60" y="1702316"/>
            <a:ext cx="3906893" cy="455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6713" y="3651478"/>
            <a:ext cx="389087" cy="4107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5024" y="4185782"/>
            <a:ext cx="516233" cy="54495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4654" y="4751969"/>
            <a:ext cx="516233" cy="54495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2065" y="3640823"/>
            <a:ext cx="399180" cy="421393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0110" y="3547205"/>
            <a:ext cx="389087" cy="410738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8600" y="3341836"/>
            <a:ext cx="389087" cy="410738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410" y="3718341"/>
            <a:ext cx="389087" cy="410738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051" y="3444999"/>
            <a:ext cx="522682" cy="3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34" y="2348876"/>
            <a:ext cx="4071848" cy="3053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33018" y="972495"/>
            <a:ext cx="691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3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단계 ① 안정된 인지 및 정서 상태 강화를 위한 활동</a:t>
            </a:r>
            <a:endParaRPr lang="ko-KR" altLang="en-US" sz="24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6515" y="5037696"/>
            <a:ext cx="22571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★하회탈 만들기</a:t>
            </a:r>
            <a:r>
              <a:rPr lang="ko-KR" altLang="en-US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★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endParaRPr lang="ko-KR" altLang="en-US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6886" y="2336038"/>
            <a:ext cx="34846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 제목 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 </a:t>
            </a:r>
            <a:r>
              <a:rPr lang="ko-KR" altLang="en-US" sz="2000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허도령과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하회탈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활동내용 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</a:t>
            </a:r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하회마을의 전설인</a:t>
            </a:r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err="1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허도령과</a:t>
            </a:r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하회탈의 이야기를 들은 후 떠올려보며</a:t>
            </a:r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하회탈을 만들어봅니다</a:t>
            </a:r>
            <a:r>
              <a:rPr lang="en-US" altLang="ko-KR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6" name="타원형 설명선 5"/>
          <p:cNvSpPr/>
          <p:nvPr/>
        </p:nvSpPr>
        <p:spPr>
          <a:xfrm>
            <a:off x="2342519" y="2382898"/>
            <a:ext cx="2232454" cy="898141"/>
          </a:xfrm>
          <a:prstGeom prst="wedgeEllipseCallout">
            <a:avLst>
              <a:gd name="adj1" fmla="val -27844"/>
              <a:gd name="adj2" fmla="val 725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accent6">
                  <a:lumMod val="20000"/>
                  <a:lumOff val="80000"/>
                </a:schemeClr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7758" y="2504703"/>
            <a:ext cx="137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무지개 색으로 해볼까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?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892" y="5037696"/>
            <a:ext cx="990600" cy="142875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0125" y="3675419"/>
            <a:ext cx="374702" cy="44756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390" y="3695759"/>
            <a:ext cx="374702" cy="44756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247" y="3381216"/>
            <a:ext cx="278272" cy="33238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466" y="3608547"/>
            <a:ext cx="520487" cy="44128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4824" y="3437620"/>
            <a:ext cx="223381" cy="18938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2788" y="3383640"/>
            <a:ext cx="260243" cy="2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36" y="1973232"/>
            <a:ext cx="3897399" cy="3979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257168" y="5552303"/>
            <a:ext cx="225716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★청사초롱 만들기★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endParaRPr lang="ko-KR" altLang="en-US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1236" y="2324292"/>
            <a:ext cx="38141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 제목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인절미 시집가는 날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활동내용 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</a:t>
            </a:r>
          </a:p>
          <a:p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전통 혼례에 대한 이야기를 듣고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과거 결혼식은 어떠셨는지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이야기를 나눈 후 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청사초롱을 만들어 봅니다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</p:txBody>
      </p:sp>
      <p:sp>
        <p:nvSpPr>
          <p:cNvPr id="6" name="타원형 설명선 5"/>
          <p:cNvSpPr/>
          <p:nvPr/>
        </p:nvSpPr>
        <p:spPr>
          <a:xfrm>
            <a:off x="1360874" y="1583785"/>
            <a:ext cx="2232454" cy="898141"/>
          </a:xfrm>
          <a:prstGeom prst="wedgeEllipseCallout">
            <a:avLst>
              <a:gd name="adj1" fmla="val 37839"/>
              <a:gd name="adj2" fmla="val 5791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accent6">
                  <a:lumMod val="20000"/>
                  <a:lumOff val="80000"/>
                </a:schemeClr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683" y="1680844"/>
            <a:ext cx="161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청사 초롱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~</a:t>
            </a:r>
          </a:p>
          <a:p>
            <a:pPr algn="ctr"/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불 </a:t>
            </a:r>
            <a:r>
              <a:rPr lang="ko-KR" altLang="en-US" sz="1600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밝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~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혀라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~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♬</a:t>
            </a:r>
            <a:endParaRPr lang="en-US" altLang="ko-KR" sz="16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378" y="4893400"/>
            <a:ext cx="1362075" cy="17526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853" y="3160282"/>
            <a:ext cx="520487" cy="4412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696" y="2519273"/>
            <a:ext cx="491010" cy="58648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1445" y="2768519"/>
            <a:ext cx="491010" cy="5864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6950" y="3308322"/>
            <a:ext cx="491010" cy="58648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724" y="2435245"/>
            <a:ext cx="491010" cy="5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69" y="1860823"/>
            <a:ext cx="3914542" cy="404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713470" y="1892700"/>
            <a:ext cx="300844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★동화 속 주인공 색칠하기★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endParaRPr lang="ko-KR" altLang="en-US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0626" y="1892700"/>
            <a:ext cx="38141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 제목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냄새 맡은 값</a:t>
            </a:r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활동내용 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</a:t>
            </a: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구두쇠 영감의 못된 심보가 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어떻게 되갚음 되는 지에 대해 재미있게 함께 읽은 후 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이를 떠올리며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책에 나오는 주인공들의 도안을 따라 색칠하기를 하여 봅니다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6" name="타원형 설명선 5"/>
          <p:cNvSpPr/>
          <p:nvPr/>
        </p:nvSpPr>
        <p:spPr>
          <a:xfrm>
            <a:off x="1070918" y="2534155"/>
            <a:ext cx="2232454" cy="898141"/>
          </a:xfrm>
          <a:prstGeom prst="wedgeEllipseCallout">
            <a:avLst>
              <a:gd name="adj1" fmla="val 37839"/>
              <a:gd name="adj2" fmla="val 57914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accent6">
                  <a:lumMod val="20000"/>
                  <a:lumOff val="80000"/>
                </a:schemeClr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0184" y="2660059"/>
            <a:ext cx="171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 옷은 이</a:t>
            </a:r>
            <a:endParaRPr lang="en-US" altLang="ko-KR" sz="16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색깔로 할까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?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670" y="5138025"/>
            <a:ext cx="1362075" cy="162877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122" y="3392975"/>
            <a:ext cx="491010" cy="58648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077" y="4509040"/>
            <a:ext cx="491010" cy="58648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6712" y="3758818"/>
            <a:ext cx="520487" cy="44128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184" y="3656794"/>
            <a:ext cx="520487" cy="44128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78" y="3103263"/>
            <a:ext cx="520487" cy="44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46" y="1964725"/>
            <a:ext cx="3904735" cy="3917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929284" y="1964725"/>
            <a:ext cx="275609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★전래놀이활동★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endParaRPr lang="ko-KR" altLang="en-US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4803" y="2352070"/>
            <a:ext cx="3459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0626" y="1892700"/>
            <a:ext cx="38141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 제목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다 같이 놀자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활동내용 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</a:t>
            </a:r>
          </a:p>
          <a:p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전래 놀이를 소개해주는 이야기를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듣고</a:t>
            </a:r>
            <a:r>
              <a:rPr lang="en-US" altLang="ko-KR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옛날에 했던 활동들을 떠올려보고</a:t>
            </a:r>
            <a:r>
              <a:rPr lang="en-US" altLang="ko-KR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이야기를 나눈 후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관련 전래놀이를 함께 하여봅니다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  <a:p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953" y="4893276"/>
            <a:ext cx="1333500" cy="149735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566" y="3496512"/>
            <a:ext cx="403205" cy="48160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394" y="3249072"/>
            <a:ext cx="329193" cy="39320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096" y="3647951"/>
            <a:ext cx="329193" cy="39320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677" y="3518132"/>
            <a:ext cx="329193" cy="39320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1813" y="3388313"/>
            <a:ext cx="329193" cy="39320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661" y="3344112"/>
            <a:ext cx="329193" cy="39320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974" y="3367998"/>
            <a:ext cx="363419" cy="43408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675" y="3714733"/>
            <a:ext cx="403205" cy="48160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205" y="3974494"/>
            <a:ext cx="520487" cy="44128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0609" y="3257226"/>
            <a:ext cx="329193" cy="3932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3018" y="972495"/>
            <a:ext cx="691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3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단계 ② 신체 활동량 증진을 위한 활동</a:t>
            </a:r>
            <a:endParaRPr lang="ko-KR" altLang="en-US" sz="24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968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6"/>
          </p:nvPr>
        </p:nvSpPr>
        <p:spPr>
          <a:xfrm>
            <a:off x="0" y="29185"/>
            <a:ext cx="8562635" cy="584775"/>
          </a:xfrm>
        </p:spPr>
        <p:txBody>
          <a:bodyPr/>
          <a:lstStyle/>
          <a:p>
            <a:r>
              <a:rPr lang="ko-KR" altLang="en-US" sz="3200" dirty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독서치료 </a:t>
            </a:r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 배경 및 내용 </a:t>
            </a:r>
            <a:r>
              <a:rPr lang="en-US" altLang="ko-KR" sz="3200" dirty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-</a:t>
            </a:r>
            <a:r>
              <a:rPr lang="en-US" altLang="ko-KR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활동 단계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292" y="853103"/>
            <a:ext cx="230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◈ 활동 단계</a:t>
            </a:r>
            <a:endParaRPr lang="ko-KR" altLang="en-US" sz="24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38879"/>
          <a:stretch/>
        </p:blipFill>
        <p:spPr>
          <a:xfrm>
            <a:off x="694560" y="1702316"/>
            <a:ext cx="3906893" cy="455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769709" y="2502279"/>
            <a:ext cx="406949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4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단계</a:t>
            </a:r>
            <a:r>
              <a:rPr lang="en-US" altLang="ko-KR" sz="20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활동을 마치고</a:t>
            </a:r>
            <a:r>
              <a:rPr lang="en-US" altLang="ko-KR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(</a:t>
            </a:r>
            <a:r>
              <a:rPr lang="ko-KR" altLang="en-US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활동 피드백</a:t>
            </a:r>
            <a:r>
              <a:rPr lang="en-US" altLang="ko-KR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)</a:t>
            </a:r>
          </a:p>
          <a:p>
            <a:pPr algn="ctr"/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이야기를 함께 같이 떠올려보며</a:t>
            </a: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다음에  읽을 책에 대한 내용을</a:t>
            </a: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간단히 이야기 하는 단계</a:t>
            </a: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줄거리를 다시 복기함으로써</a:t>
            </a:r>
            <a:endParaRPr lang="en-US" altLang="ko-KR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단기기억을 자극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pPr algn="ctr"/>
            <a:endParaRPr lang="en-US" altLang="ko-KR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다음엔 어떤 활동을 더 하시고</a:t>
            </a:r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싶으신 지에 대한 조사 단계이기도 함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  <a:endParaRPr lang="ko-KR" altLang="en-US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294" y="2980834"/>
            <a:ext cx="516233" cy="54495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7909" y="2240579"/>
            <a:ext cx="308020" cy="32516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6988" y="2227543"/>
            <a:ext cx="308020" cy="32516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9891" y="2311350"/>
            <a:ext cx="372494" cy="39322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7175" y="2689878"/>
            <a:ext cx="452960" cy="47816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783" y="2796346"/>
            <a:ext cx="690996" cy="72944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9954" y="2408122"/>
            <a:ext cx="308020" cy="32516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442" y="2600522"/>
            <a:ext cx="522682" cy="3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텍스트 개체 틀 7">
            <a:extLst>
              <a:ext uri="{FF2B5EF4-FFF2-40B4-BE49-F238E27FC236}">
                <a16:creationId xmlns="" xmlns:a16="http://schemas.microsoft.com/office/drawing/2014/main" id="{A78FC171-12B6-403A-8925-01FE79CEC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52399"/>
            <a:ext cx="8562635" cy="584775"/>
          </a:xfrm>
        </p:spPr>
        <p:txBody>
          <a:bodyPr/>
          <a:lstStyle/>
          <a:p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프로그램의 </a:t>
            </a:r>
            <a:r>
              <a:rPr lang="ko-KR" altLang="en-US" sz="3200" dirty="0" err="1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효과성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40" name="Freeform 127">
            <a:extLst>
              <a:ext uri="{FF2B5EF4-FFF2-40B4-BE49-F238E27FC236}">
                <a16:creationId xmlns="" xmlns:a16="http://schemas.microsoft.com/office/drawing/2014/main" id="{E06D92F8-C2AE-4E2D-8BA0-D872AF5C1809}"/>
              </a:ext>
            </a:extLst>
          </p:cNvPr>
          <p:cNvSpPr>
            <a:spLocks/>
          </p:cNvSpPr>
          <p:nvPr/>
        </p:nvSpPr>
        <p:spPr bwMode="auto">
          <a:xfrm>
            <a:off x="377994" y="1114767"/>
            <a:ext cx="5328899" cy="900774"/>
          </a:xfrm>
          <a:custGeom>
            <a:avLst/>
            <a:gdLst>
              <a:gd name="T0" fmla="*/ 317 w 389"/>
              <a:gd name="T1" fmla="*/ 0 h 170"/>
              <a:gd name="T2" fmla="*/ 72 w 389"/>
              <a:gd name="T3" fmla="*/ 0 h 170"/>
              <a:gd name="T4" fmla="*/ 0 w 389"/>
              <a:gd name="T5" fmla="*/ 72 h 170"/>
              <a:gd name="T6" fmla="*/ 72 w 389"/>
              <a:gd name="T7" fmla="*/ 144 h 170"/>
              <a:gd name="T8" fmla="*/ 113 w 389"/>
              <a:gd name="T9" fmla="*/ 144 h 170"/>
              <a:gd name="T10" fmla="*/ 113 w 389"/>
              <a:gd name="T11" fmla="*/ 144 h 170"/>
              <a:gd name="T12" fmla="*/ 138 w 389"/>
              <a:gd name="T13" fmla="*/ 170 h 170"/>
              <a:gd name="T14" fmla="*/ 163 w 389"/>
              <a:gd name="T15" fmla="*/ 145 h 170"/>
              <a:gd name="T16" fmla="*/ 163 w 389"/>
              <a:gd name="T17" fmla="*/ 144 h 170"/>
              <a:gd name="T18" fmla="*/ 317 w 389"/>
              <a:gd name="T19" fmla="*/ 144 h 170"/>
              <a:gd name="T20" fmla="*/ 389 w 389"/>
              <a:gd name="T21" fmla="*/ 72 h 170"/>
              <a:gd name="T22" fmla="*/ 317 w 389"/>
              <a:gd name="T23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89" h="170">
                <a:moveTo>
                  <a:pt x="317" y="0"/>
                </a:moveTo>
                <a:cubicBezTo>
                  <a:pt x="316" y="0"/>
                  <a:pt x="73" y="0"/>
                  <a:pt x="72" y="0"/>
                </a:cubicBezTo>
                <a:cubicBezTo>
                  <a:pt x="32" y="0"/>
                  <a:pt x="0" y="33"/>
                  <a:pt x="0" y="72"/>
                </a:cubicBezTo>
                <a:cubicBezTo>
                  <a:pt x="0" y="112"/>
                  <a:pt x="32" y="144"/>
                  <a:pt x="72" y="144"/>
                </a:cubicBezTo>
                <a:cubicBezTo>
                  <a:pt x="72" y="144"/>
                  <a:pt x="88" y="144"/>
                  <a:pt x="113" y="144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38" y="170"/>
                  <a:pt x="138" y="170"/>
                  <a:pt x="138" y="170"/>
                </a:cubicBezTo>
                <a:cubicBezTo>
                  <a:pt x="163" y="145"/>
                  <a:pt x="163" y="145"/>
                  <a:pt x="163" y="145"/>
                </a:cubicBezTo>
                <a:cubicBezTo>
                  <a:pt x="163" y="144"/>
                  <a:pt x="163" y="144"/>
                  <a:pt x="163" y="144"/>
                </a:cubicBezTo>
                <a:cubicBezTo>
                  <a:pt x="233" y="144"/>
                  <a:pt x="316" y="144"/>
                  <a:pt x="317" y="144"/>
                </a:cubicBezTo>
                <a:cubicBezTo>
                  <a:pt x="357" y="144"/>
                  <a:pt x="389" y="112"/>
                  <a:pt x="389" y="72"/>
                </a:cubicBezTo>
                <a:cubicBezTo>
                  <a:pt x="389" y="33"/>
                  <a:pt x="357" y="0"/>
                  <a:pt x="31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60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grpSp>
        <p:nvGrpSpPr>
          <p:cNvPr id="147" name="그룹 146">
            <a:extLst>
              <a:ext uri="{FF2B5EF4-FFF2-40B4-BE49-F238E27FC236}">
                <a16:creationId xmlns="" xmlns:a16="http://schemas.microsoft.com/office/drawing/2014/main" id="{D8DA9F65-4CB4-4E21-A258-B40171AC3C85}"/>
              </a:ext>
            </a:extLst>
          </p:cNvPr>
          <p:cNvGrpSpPr/>
          <p:nvPr/>
        </p:nvGrpSpPr>
        <p:grpSpPr>
          <a:xfrm>
            <a:off x="1463861" y="2964305"/>
            <a:ext cx="381265" cy="574211"/>
            <a:chOff x="1206501" y="3025775"/>
            <a:chExt cx="392113" cy="590550"/>
          </a:xfrm>
        </p:grpSpPr>
        <p:sp>
          <p:nvSpPr>
            <p:cNvPr id="148" name="Freeform 133">
              <a:extLst>
                <a:ext uri="{FF2B5EF4-FFF2-40B4-BE49-F238E27FC236}">
                  <a16:creationId xmlns="" xmlns:a16="http://schemas.microsoft.com/office/drawing/2014/main" id="{06CA7597-A248-49F4-B9B6-5B8E10DFB7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6501" y="3025775"/>
              <a:ext cx="392113" cy="590550"/>
            </a:xfrm>
            <a:custGeom>
              <a:avLst/>
              <a:gdLst>
                <a:gd name="T0" fmla="*/ 24 w 48"/>
                <a:gd name="T1" fmla="*/ 0 h 71"/>
                <a:gd name="T2" fmla="*/ 0 w 48"/>
                <a:gd name="T3" fmla="*/ 24 h 71"/>
                <a:gd name="T4" fmla="*/ 11 w 48"/>
                <a:gd name="T5" fmla="*/ 45 h 71"/>
                <a:gd name="T6" fmla="*/ 11 w 48"/>
                <a:gd name="T7" fmla="*/ 58 h 71"/>
                <a:gd name="T8" fmla="*/ 24 w 48"/>
                <a:gd name="T9" fmla="*/ 71 h 71"/>
                <a:gd name="T10" fmla="*/ 37 w 48"/>
                <a:gd name="T11" fmla="*/ 58 h 71"/>
                <a:gd name="T12" fmla="*/ 37 w 48"/>
                <a:gd name="T13" fmla="*/ 45 h 71"/>
                <a:gd name="T14" fmla="*/ 48 w 48"/>
                <a:gd name="T15" fmla="*/ 24 h 71"/>
                <a:gd name="T16" fmla="*/ 24 w 48"/>
                <a:gd name="T17" fmla="*/ 0 h 71"/>
                <a:gd name="T18" fmla="*/ 24 w 48"/>
                <a:gd name="T19" fmla="*/ 69 h 71"/>
                <a:gd name="T20" fmla="*/ 14 w 48"/>
                <a:gd name="T21" fmla="*/ 58 h 71"/>
                <a:gd name="T22" fmla="*/ 14 w 48"/>
                <a:gd name="T23" fmla="*/ 54 h 71"/>
                <a:gd name="T24" fmla="*/ 34 w 48"/>
                <a:gd name="T25" fmla="*/ 54 h 71"/>
                <a:gd name="T26" fmla="*/ 34 w 48"/>
                <a:gd name="T27" fmla="*/ 58 h 71"/>
                <a:gd name="T28" fmla="*/ 24 w 48"/>
                <a:gd name="T29" fmla="*/ 69 h 71"/>
                <a:gd name="T30" fmla="*/ 35 w 48"/>
                <a:gd name="T31" fmla="*/ 43 h 71"/>
                <a:gd name="T32" fmla="*/ 34 w 48"/>
                <a:gd name="T33" fmla="*/ 43 h 71"/>
                <a:gd name="T34" fmla="*/ 34 w 48"/>
                <a:gd name="T35" fmla="*/ 52 h 71"/>
                <a:gd name="T36" fmla="*/ 14 w 48"/>
                <a:gd name="T37" fmla="*/ 52 h 71"/>
                <a:gd name="T38" fmla="*/ 14 w 48"/>
                <a:gd name="T39" fmla="*/ 43 h 71"/>
                <a:gd name="T40" fmla="*/ 13 w 48"/>
                <a:gd name="T41" fmla="*/ 43 h 71"/>
                <a:gd name="T42" fmla="*/ 2 w 48"/>
                <a:gd name="T43" fmla="*/ 24 h 71"/>
                <a:gd name="T44" fmla="*/ 24 w 48"/>
                <a:gd name="T45" fmla="*/ 3 h 71"/>
                <a:gd name="T46" fmla="*/ 46 w 48"/>
                <a:gd name="T47" fmla="*/ 24 h 71"/>
                <a:gd name="T48" fmla="*/ 35 w 48"/>
                <a:gd name="T49" fmla="*/ 4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71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3"/>
                    <a:pt x="4" y="40"/>
                    <a:pt x="11" y="45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5"/>
                    <a:pt x="17" y="71"/>
                    <a:pt x="24" y="71"/>
                  </a:cubicBezTo>
                  <a:cubicBezTo>
                    <a:pt x="31" y="71"/>
                    <a:pt x="37" y="65"/>
                    <a:pt x="37" y="58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4" y="40"/>
                    <a:pt x="48" y="33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69"/>
                  </a:moveTo>
                  <a:cubicBezTo>
                    <a:pt x="18" y="69"/>
                    <a:pt x="14" y="64"/>
                    <a:pt x="14" y="5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64"/>
                    <a:pt x="30" y="69"/>
                    <a:pt x="24" y="69"/>
                  </a:cubicBezTo>
                  <a:close/>
                  <a:moveTo>
                    <a:pt x="35" y="43"/>
                  </a:moveTo>
                  <a:cubicBezTo>
                    <a:pt x="34" y="43"/>
                    <a:pt x="34" y="43"/>
                    <a:pt x="34" y="43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7" y="39"/>
                    <a:pt x="2" y="32"/>
                    <a:pt x="2" y="24"/>
                  </a:cubicBezTo>
                  <a:cubicBezTo>
                    <a:pt x="2" y="12"/>
                    <a:pt x="12" y="3"/>
                    <a:pt x="24" y="3"/>
                  </a:cubicBezTo>
                  <a:cubicBezTo>
                    <a:pt x="36" y="3"/>
                    <a:pt x="46" y="12"/>
                    <a:pt x="46" y="24"/>
                  </a:cubicBezTo>
                  <a:cubicBezTo>
                    <a:pt x="46" y="32"/>
                    <a:pt x="42" y="39"/>
                    <a:pt x="35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149" name="Freeform 134">
              <a:extLst>
                <a:ext uri="{FF2B5EF4-FFF2-40B4-BE49-F238E27FC236}">
                  <a16:creationId xmlns="" xmlns:a16="http://schemas.microsoft.com/office/drawing/2014/main" id="{F79B6360-1846-4600-8700-5693E5BB3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988" y="3125788"/>
              <a:ext cx="212725" cy="100013"/>
            </a:xfrm>
            <a:custGeom>
              <a:avLst/>
              <a:gdLst>
                <a:gd name="T0" fmla="*/ 13 w 26"/>
                <a:gd name="T1" fmla="*/ 0 h 12"/>
                <a:gd name="T2" fmla="*/ 0 w 26"/>
                <a:gd name="T3" fmla="*/ 12 h 12"/>
                <a:gd name="T4" fmla="*/ 3 w 26"/>
                <a:gd name="T5" fmla="*/ 12 h 12"/>
                <a:gd name="T6" fmla="*/ 13 w 26"/>
                <a:gd name="T7" fmla="*/ 2 h 12"/>
                <a:gd name="T8" fmla="*/ 23 w 26"/>
                <a:gd name="T9" fmla="*/ 12 h 12"/>
                <a:gd name="T10" fmla="*/ 26 w 26"/>
                <a:gd name="T11" fmla="*/ 12 h 12"/>
                <a:gd name="T12" fmla="*/ 13 w 26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2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7"/>
                    <a:pt x="7" y="2"/>
                    <a:pt x="13" y="2"/>
                  </a:cubicBezTo>
                  <a:cubicBezTo>
                    <a:pt x="19" y="2"/>
                    <a:pt x="23" y="7"/>
                    <a:pt x="23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="" xmlns:a16="http://schemas.microsoft.com/office/drawing/2014/main" id="{87C8D0A9-CC20-40B4-89EE-4E230F41B419}"/>
              </a:ext>
            </a:extLst>
          </p:cNvPr>
          <p:cNvSpPr txBox="1"/>
          <p:nvPr/>
        </p:nvSpPr>
        <p:spPr>
          <a:xfrm>
            <a:off x="1978332" y="2897467"/>
            <a:ext cx="85151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000" b="1" dirty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01</a:t>
            </a:r>
            <a:endParaRPr lang="ko-KR" altLang="en-US" sz="4000" b="1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D2783EA5-9C1B-4E58-9F4F-D1D8FB0A2F32}"/>
              </a:ext>
            </a:extLst>
          </p:cNvPr>
          <p:cNvSpPr txBox="1"/>
          <p:nvPr/>
        </p:nvSpPr>
        <p:spPr>
          <a:xfrm>
            <a:off x="1535595" y="4258597"/>
            <a:ext cx="165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2">
                    <a:lumMod val="50000"/>
                  </a:schemeClr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OPTION 01</a:t>
            </a:r>
            <a:endParaRPr lang="ko-KR" altLang="en-US" sz="1200" b="1" dirty="0">
              <a:solidFill>
                <a:schemeClr val="bg2">
                  <a:lumMod val="50000"/>
                </a:schemeClr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57" name="직사각형 156">
            <a:extLst>
              <a:ext uri="{FF2B5EF4-FFF2-40B4-BE49-F238E27FC236}">
                <a16:creationId xmlns="" xmlns:a16="http://schemas.microsoft.com/office/drawing/2014/main" id="{EDDB398E-634B-470B-BBFC-39C9858C8B25}"/>
              </a:ext>
            </a:extLst>
          </p:cNvPr>
          <p:cNvSpPr/>
          <p:nvPr/>
        </p:nvSpPr>
        <p:spPr>
          <a:xfrm>
            <a:off x="1535594" y="4600099"/>
            <a:ext cx="16546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>
                <a:solidFill>
                  <a:schemeClr val="bg2">
                    <a:lumMod val="50000"/>
                  </a:schemeClr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PowerPoint is a complete presentation graphics package.</a:t>
            </a:r>
            <a:endParaRPr lang="ko-KR" altLang="en-US" sz="900" dirty="0">
              <a:solidFill>
                <a:schemeClr val="bg2">
                  <a:lumMod val="50000"/>
                </a:schemeClr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362" y="1266117"/>
            <a:ext cx="527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어르신의 일상생활 능력 </a:t>
            </a:r>
            <a:r>
              <a:rPr lang="ko-KR" altLang="en-US" sz="2400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향상정도는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?</a:t>
            </a:r>
            <a:endParaRPr lang="ko-KR" altLang="en-US" sz="24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8" y="2166891"/>
            <a:ext cx="3088133" cy="45168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7044" y="3048828"/>
            <a:ext cx="4285685" cy="33547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[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인지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]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</a:p>
          <a:p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입소 초기 </a:t>
            </a:r>
            <a:r>
              <a:rPr lang="en-US" altLang="ko-KR" sz="1600" dirty="0" smtClean="0">
                <a:solidFill>
                  <a:srgbClr val="F38C0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MMSE</a:t>
            </a:r>
            <a:r>
              <a:rPr lang="ko-KR" altLang="en-US" sz="1600" dirty="0">
                <a:solidFill>
                  <a:srgbClr val="F38C0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endParaRPr lang="en-US" altLang="ko-KR" sz="1600" dirty="0" smtClean="0">
              <a:solidFill>
                <a:srgbClr val="F38C0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검사 결과 대비  </a:t>
            </a:r>
            <a:r>
              <a:rPr lang="en-US" altLang="ko-KR" sz="1600" dirty="0" smtClean="0">
                <a:solidFill>
                  <a:srgbClr val="F38C0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2</a:t>
            </a:r>
            <a:r>
              <a:rPr lang="ko-KR" altLang="en-US" sz="1600" dirty="0" smtClean="0">
                <a:solidFill>
                  <a:srgbClr val="F38C0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점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상승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  <a:p>
            <a:endParaRPr lang="en-US" altLang="ko-KR" sz="16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[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신체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]</a:t>
            </a:r>
            <a:endParaRPr lang="en-US" altLang="ko-KR" sz="16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1600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파킨슨으로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인해 보행이 불안정하셨으나 현재는 </a:t>
            </a:r>
            <a:endParaRPr lang="en-US" altLang="ko-KR" sz="16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보행 능력 향상 되어 부축 없이 </a:t>
            </a:r>
            <a:r>
              <a:rPr lang="ko-KR" altLang="en-US" sz="1600" dirty="0" smtClean="0">
                <a:solidFill>
                  <a:srgbClr val="F38C0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스스로 보행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가능하심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  <a:p>
            <a:endParaRPr lang="en-US" altLang="ko-KR" sz="16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[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정서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]</a:t>
            </a:r>
          </a:p>
          <a:p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보호자와의 사별로 인해 우울함을 호소하셨으나</a:t>
            </a:r>
            <a:endParaRPr lang="en-US" altLang="ko-KR" sz="16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현재는 다른 어르신들과 밝게 잘 지내시며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</a:t>
            </a:r>
          </a:p>
          <a:p>
            <a:r>
              <a:rPr lang="en-US" altLang="ko-KR" sz="16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1600" dirty="0" smtClean="0">
                <a:solidFill>
                  <a:srgbClr val="F38C0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우울 정도도 급감하셨음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7044" y="2275294"/>
            <a:ext cx="35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○ 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5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등급 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신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**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</a:t>
            </a:r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○</a:t>
            </a:r>
          </a:p>
        </p:txBody>
      </p:sp>
    </p:spTree>
    <p:extLst>
      <p:ext uri="{BB962C8B-B14F-4D97-AF65-F5344CB8AC3E}">
        <p14:creationId xmlns:p14="http://schemas.microsoft.com/office/powerpoint/2010/main" val="7639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타원형 설명선 17"/>
          <p:cNvSpPr/>
          <p:nvPr/>
        </p:nvSpPr>
        <p:spPr>
          <a:xfrm>
            <a:off x="2097385" y="1840983"/>
            <a:ext cx="3991077" cy="1280759"/>
          </a:xfrm>
          <a:prstGeom prst="wedgeEllipseCallout">
            <a:avLst>
              <a:gd name="adj1" fmla="val -58552"/>
              <a:gd name="adj2" fmla="val -508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16562" y="976999"/>
            <a:ext cx="5009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“</a:t>
            </a:r>
            <a:r>
              <a:rPr lang="ko-KR" altLang="en-US" sz="28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대화</a:t>
            </a:r>
            <a:r>
              <a:rPr lang="en-US" altLang="ko-KR" sz="28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”</a:t>
            </a:r>
            <a:r>
              <a:rPr lang="ko-KR" altLang="en-US" sz="28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로 알아보는 독서치료 효과</a:t>
            </a:r>
            <a:endParaRPr lang="ko-KR" altLang="en-US" sz="28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445" y="3073675"/>
            <a:ext cx="1222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요양보호사</a:t>
            </a:r>
            <a:endParaRPr lang="ko-KR" altLang="en-US" sz="16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9505" y="1999291"/>
            <a:ext cx="330764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어르신들한테 가장 반응이 좋은 프로그램이죠</a:t>
            </a:r>
            <a:r>
              <a:rPr lang="en-US" altLang="ko-KR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! </a:t>
            </a: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시작하기 전에 </a:t>
            </a:r>
            <a:r>
              <a:rPr lang="ko-KR" altLang="en-US" sz="2000" dirty="0" err="1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뭐하는</a:t>
            </a:r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 지 궁금해 하세요</a:t>
            </a:r>
            <a:r>
              <a:rPr lang="en-US" altLang="ko-KR" sz="2000" dirty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!</a:t>
            </a:r>
            <a:endParaRPr lang="ko-KR" altLang="en-US" sz="2000" dirty="0">
              <a:solidFill>
                <a:schemeClr val="accent3"/>
              </a:solidFill>
              <a:latin typeface="1훈하늘보리 R" panose="02020603020101020101" pitchFamily="18" charset="-127"/>
              <a:ea typeface="1훈하늘보리 R" panose="0202060302010102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28" y="1859768"/>
            <a:ext cx="1228725" cy="12382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300" y="3301183"/>
            <a:ext cx="1314450" cy="1276350"/>
          </a:xfrm>
          <a:prstGeom prst="rect">
            <a:avLst/>
          </a:prstGeom>
        </p:spPr>
      </p:pic>
      <p:sp>
        <p:nvSpPr>
          <p:cNvPr id="46" name="타원형 설명선 45"/>
          <p:cNvSpPr/>
          <p:nvPr/>
        </p:nvSpPr>
        <p:spPr>
          <a:xfrm>
            <a:off x="2549706" y="3412229"/>
            <a:ext cx="3756454" cy="1194486"/>
          </a:xfrm>
          <a:prstGeom prst="wedgeEllipseCallout">
            <a:avLst>
              <a:gd name="adj1" fmla="val 64913"/>
              <a:gd name="adj2" fmla="val -16810"/>
            </a:avLst>
          </a:prstGeom>
          <a:solidFill>
            <a:srgbClr val="AB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64" y="4815751"/>
            <a:ext cx="1219200" cy="135255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76758" y="3659147"/>
            <a:ext cx="3307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옛날 이야기도 좋고 책 읽어주는 것도 좋고 </a:t>
            </a:r>
            <a:r>
              <a:rPr lang="ko-KR" altLang="en-US" sz="2000" dirty="0" err="1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재밌는</a:t>
            </a:r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 놀이해서 더 좋아</a:t>
            </a:r>
            <a:r>
              <a:rPr lang="en-US" altLang="ko-KR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~! </a:t>
            </a:r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언제 또 해</a:t>
            </a:r>
            <a:r>
              <a:rPr lang="en-US" altLang="ko-KR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?</a:t>
            </a:r>
            <a:endParaRPr lang="ko-KR" altLang="en-US" sz="2000" dirty="0">
              <a:solidFill>
                <a:schemeClr val="accent3"/>
              </a:solidFill>
              <a:latin typeface="1훈하늘보리 R" panose="02020603020101020101" pitchFamily="18" charset="-127"/>
              <a:ea typeface="1훈하늘보리 R" panose="02020603020101020101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87439" y="4577533"/>
            <a:ext cx="971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K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</a:t>
            </a:r>
            <a:endParaRPr lang="ko-KR" altLang="en-US" sz="16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0104" y="5689928"/>
            <a:ext cx="867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L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 보호자</a:t>
            </a:r>
            <a:endParaRPr lang="ko-KR" altLang="en-US" sz="16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51" name="타원형 설명선 50"/>
          <p:cNvSpPr/>
          <p:nvPr/>
        </p:nvSpPr>
        <p:spPr>
          <a:xfrm>
            <a:off x="3286711" y="4815751"/>
            <a:ext cx="3756454" cy="1831643"/>
          </a:xfrm>
          <a:prstGeom prst="wedgeEllipseCallout">
            <a:avLst>
              <a:gd name="adj1" fmla="val -60087"/>
              <a:gd name="adj2" fmla="val -877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35518" y="5069852"/>
            <a:ext cx="3307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가끔 오늘 뭐가 제일 </a:t>
            </a:r>
            <a:r>
              <a:rPr lang="ko-KR" altLang="en-US" sz="2000" dirty="0" err="1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재밌었냐고</a:t>
            </a:r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 여쭤보는데 </a:t>
            </a:r>
            <a:endParaRPr lang="en-US" altLang="ko-KR" sz="2000" dirty="0" smtClean="0">
              <a:solidFill>
                <a:schemeClr val="accent3"/>
              </a:solidFill>
              <a:latin typeface="1훈하늘보리 R" panose="02020603020101020101" pitchFamily="18" charset="-127"/>
              <a:ea typeface="1훈하늘보리 R" panose="02020603020101020101" pitchFamily="18" charset="-127"/>
            </a:endParaRPr>
          </a:p>
          <a:p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책 읽고 게임하고 </a:t>
            </a:r>
            <a:r>
              <a:rPr lang="ko-KR" altLang="en-US" sz="2000" dirty="0" err="1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한거를</a:t>
            </a:r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 이야기하시더라고요</a:t>
            </a:r>
            <a:r>
              <a:rPr lang="en-US" altLang="ko-KR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~! </a:t>
            </a:r>
            <a:r>
              <a:rPr lang="ko-KR" altLang="en-US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항상 감사합니다</a:t>
            </a:r>
            <a:r>
              <a:rPr lang="en-US" altLang="ko-KR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!</a:t>
            </a:r>
            <a:endParaRPr lang="ko-KR" altLang="en-US" sz="2000" dirty="0">
              <a:solidFill>
                <a:schemeClr val="accent3"/>
              </a:solidFill>
              <a:latin typeface="1훈하늘보리 R" panose="02020603020101020101" pitchFamily="18" charset="-127"/>
              <a:ea typeface="1훈하늘보리 R" panose="02020603020101020101" pitchFamily="18" charset="-127"/>
            </a:endParaRPr>
          </a:p>
        </p:txBody>
      </p:sp>
      <p:sp>
        <p:nvSpPr>
          <p:cNvPr id="53" name="텍스트 개체 틀 7">
            <a:extLst>
              <a:ext uri="{FF2B5EF4-FFF2-40B4-BE49-F238E27FC236}">
                <a16:creationId xmlns="" xmlns:a16="http://schemas.microsoft.com/office/drawing/2014/main" id="{A78FC171-12B6-403A-8925-01FE79CEC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7679"/>
            <a:ext cx="8562635" cy="584775"/>
          </a:xfrm>
        </p:spPr>
        <p:txBody>
          <a:bodyPr/>
          <a:lstStyle/>
          <a:p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프로그램의 </a:t>
            </a:r>
            <a:r>
              <a:rPr lang="ko-KR" altLang="en-US" sz="3200" dirty="0" err="1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효과성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93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텍스트 개체 틀 7">
            <a:extLst>
              <a:ext uri="{FF2B5EF4-FFF2-40B4-BE49-F238E27FC236}">
                <a16:creationId xmlns="" xmlns:a16="http://schemas.microsoft.com/office/drawing/2014/main" id="{A78FC171-12B6-403A-8925-01FE79CEC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7679"/>
            <a:ext cx="8562635" cy="584775"/>
          </a:xfrm>
        </p:spPr>
        <p:txBody>
          <a:bodyPr/>
          <a:lstStyle/>
          <a:p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향후 계획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62" l="9426" r="895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1" y="3862500"/>
            <a:ext cx="3212756" cy="2995500"/>
          </a:xfrm>
          <a:prstGeom prst="rect">
            <a:avLst/>
          </a:prstGeom>
        </p:spPr>
      </p:pic>
      <p:sp>
        <p:nvSpPr>
          <p:cNvPr id="3" name="구름 모양 설명선 2"/>
          <p:cNvSpPr/>
          <p:nvPr/>
        </p:nvSpPr>
        <p:spPr>
          <a:xfrm>
            <a:off x="1696995" y="217149"/>
            <a:ext cx="7356389" cy="4572000"/>
          </a:xfrm>
          <a:prstGeom prst="cloudCallout">
            <a:avLst>
              <a:gd name="adj1" fmla="val -28650"/>
              <a:gd name="adj2" fmla="val 594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427512" y="1225876"/>
            <a:ext cx="6049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현재 코로나로 인해 외부 자원봉사자 출입이 제한 되어 자체적으로 시행 중</a:t>
            </a:r>
            <a:r>
              <a:rPr lang="en-US" altLang="ko-KR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. </a:t>
            </a:r>
            <a:r>
              <a:rPr lang="ko-KR" altLang="en-US" sz="2000" dirty="0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추후 코로나가 완화가 되어 출입 제한이 해제된다면</a:t>
            </a:r>
            <a:r>
              <a:rPr lang="en-US" altLang="ko-KR" sz="2000" dirty="0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, </a:t>
            </a:r>
            <a:r>
              <a:rPr lang="ko-KR" altLang="en-US" sz="2000" dirty="0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고산도서관과 꾸준히 연계</a:t>
            </a:r>
            <a:r>
              <a:rPr lang="ko-KR" altLang="en-US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하여 더 나은 프로그램을 구상 및 제공 할 것</a:t>
            </a:r>
            <a:r>
              <a:rPr lang="en-US" altLang="ko-KR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.</a:t>
            </a:r>
          </a:p>
          <a:p>
            <a:pPr marL="342900" indent="-342900">
              <a:buAutoNum type="arabicPeriod"/>
            </a:pPr>
            <a:endParaRPr lang="en-US" altLang="ko-KR" sz="2000" dirty="0">
              <a:solidFill>
                <a:srgbClr val="000000"/>
              </a:solidFill>
              <a:latin typeface="1훈하늘보리 R" panose="02020603020101020101" pitchFamily="18" charset="-127"/>
              <a:ea typeface="1훈하늘보리 R" panose="02020603020101020101" pitchFamily="18" charset="-127"/>
            </a:endParaRPr>
          </a:p>
          <a:p>
            <a:r>
              <a:rPr lang="en-US" altLang="ko-KR" sz="2000" dirty="0" smtClean="0">
                <a:solidFill>
                  <a:schemeClr val="accent3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2.  </a:t>
            </a:r>
            <a:r>
              <a:rPr lang="ko-KR" altLang="en-US" sz="2000" dirty="0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프로그램의 성장</a:t>
            </a:r>
            <a:r>
              <a:rPr lang="ko-KR" altLang="en-US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: </a:t>
            </a:r>
            <a:r>
              <a:rPr lang="ko-KR" altLang="en-US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고산도서관과 연계하여 진행되는 독서치료는    전문강사의 재능기부로 이루어지기에</a:t>
            </a:r>
            <a:r>
              <a:rPr lang="en-US" altLang="ko-KR" sz="2000" dirty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,</a:t>
            </a:r>
            <a:r>
              <a:rPr lang="en-US" altLang="ko-KR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 </a:t>
            </a:r>
            <a:r>
              <a:rPr lang="ko-KR" altLang="en-US" sz="2000" dirty="0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전문 강사의 노하우 및 지식을 </a:t>
            </a:r>
            <a:r>
              <a:rPr lang="ko-KR" altLang="en-US" sz="2000" dirty="0" err="1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사회복지사와</a:t>
            </a:r>
            <a:r>
              <a:rPr lang="ko-KR" altLang="en-US" sz="2000" dirty="0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 </a:t>
            </a:r>
            <a:r>
              <a:rPr lang="ko-KR" altLang="en-US" sz="2000" dirty="0" err="1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요양보호사가</a:t>
            </a:r>
            <a:r>
              <a:rPr lang="ko-KR" altLang="en-US" sz="2000" dirty="0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 습득</a:t>
            </a:r>
            <a:r>
              <a:rPr lang="ko-KR" altLang="en-US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하여 계발</a:t>
            </a:r>
            <a:r>
              <a:rPr lang="en-US" altLang="ko-KR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. </a:t>
            </a:r>
            <a:r>
              <a:rPr lang="ko-KR" altLang="en-US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이를 바탕으로 </a:t>
            </a:r>
            <a:r>
              <a:rPr lang="ko-KR" altLang="en-US" sz="2000" dirty="0" smtClean="0">
                <a:solidFill>
                  <a:srgbClr val="C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독서를 접목한 더 발전된 다른 프로그램을 개발</a:t>
            </a:r>
            <a:r>
              <a:rPr lang="ko-KR" altLang="en-US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해보고자 함</a:t>
            </a:r>
            <a:r>
              <a:rPr lang="en-US" altLang="ko-KR" sz="2000" dirty="0" smtClean="0">
                <a:solidFill>
                  <a:srgbClr val="000000"/>
                </a:solidFill>
                <a:latin typeface="1훈하늘보리 R" panose="02020603020101020101" pitchFamily="18" charset="-127"/>
                <a:ea typeface="1훈하늘보리 R" panose="02020603020101020101" pitchFamily="18" charset="-127"/>
              </a:rPr>
              <a:t>.</a:t>
            </a:r>
            <a:endParaRPr lang="ko-KR" altLang="en-US" sz="2000" dirty="0">
              <a:solidFill>
                <a:srgbClr val="000000"/>
              </a:solidFill>
              <a:latin typeface="1훈하늘보리 R" panose="02020603020101020101" pitchFamily="18" charset="-127"/>
              <a:ea typeface="1훈하늘보리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42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B3912CC8-4286-41C7-81D8-1747D8110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1" t="-241" b="50061"/>
          <a:stretch/>
        </p:blipFill>
        <p:spPr>
          <a:xfrm>
            <a:off x="4235631" y="-57809"/>
            <a:ext cx="4911134" cy="3441317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="" xmlns:a16="http://schemas.microsoft.com/office/drawing/2014/main" id="{A694B735-2583-43BE-9460-630132A07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06" y="109380"/>
            <a:ext cx="35491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ko-KR" altLang="en-US" sz="6600" b="1" dirty="0" smtClean="0">
                <a:solidFill>
                  <a:srgbClr val="E63851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목 차</a:t>
            </a:r>
            <a:endParaRPr kumimoji="0" lang="en-US" altLang="ko-KR" sz="6600" b="1" dirty="0">
              <a:solidFill>
                <a:srgbClr val="E6385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5235" y="3200323"/>
            <a:ext cx="6245621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en-US" altLang="ko-KR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02. </a:t>
            </a:r>
            <a:r>
              <a:rPr kumimoji="0" lang="ko-KR" altLang="en-US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독서치료 프로그램 소개 </a:t>
            </a:r>
            <a:r>
              <a:rPr kumimoji="0" lang="en-US" altLang="ko-KR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kumimoji="0" lang="ko-KR" altLang="en-US" sz="2800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   </a:t>
            </a: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ko-KR" sz="2800" b="1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kumimoji="0" lang="en-US" altLang="ko-KR" sz="2800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  </a:t>
            </a:r>
            <a:r>
              <a:rPr kumimoji="0" lang="ko-KR" altLang="en-US" sz="2800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필요성과 목적</a:t>
            </a: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ko-KR" altLang="en-US" sz="2800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   프로그램 배경 및 내용</a:t>
            </a: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ko-KR" altLang="en-US" sz="2800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   활동 단계 및 활동 내용</a:t>
            </a: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sz="2800" b="1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sz="2800" b="1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sz="2800" b="1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sz="2800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ko-KR" sz="2800" b="1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kumimoji="0" lang="en-US" altLang="ko-KR" sz="2800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   </a:t>
            </a:r>
            <a:endParaRPr kumimoji="0" lang="en-US" altLang="ko-KR" sz="2800" b="1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095632" y="3990107"/>
            <a:ext cx="395332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en-US" altLang="ko-KR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03. </a:t>
            </a:r>
            <a:r>
              <a:rPr kumimoji="0" lang="ko-KR" altLang="en-US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프로그램의 </a:t>
            </a:r>
            <a:r>
              <a:rPr kumimoji="0" lang="ko-KR" altLang="en-US" b="1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효과성</a:t>
            </a:r>
            <a:endParaRPr kumimoji="0" lang="en-US" altLang="ko-KR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en-US" altLang="ko-KR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04. </a:t>
            </a:r>
            <a:r>
              <a:rPr kumimoji="0" lang="ko-KR" altLang="en-US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향후 계획</a:t>
            </a:r>
            <a:endParaRPr kumimoji="0" lang="en-US" altLang="ko-KR" b="1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514350" indent="-514350" eaLnBrk="1" hangingPunct="1">
              <a:spcBef>
                <a:spcPct val="0"/>
              </a:spcBef>
              <a:buFontTx/>
              <a:buAutoNum type="arabicPeriod" startAt="3"/>
            </a:pPr>
            <a:endParaRPr kumimoji="0" lang="en-US" altLang="ko-KR" b="1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eaLnBrk="1" hangingPunct="1">
              <a:spcBef>
                <a:spcPct val="0"/>
              </a:spcBef>
              <a:buNone/>
            </a:pPr>
            <a:endParaRPr kumimoji="0" lang="en-US" altLang="ko-KR" b="1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6527" y="2379773"/>
            <a:ext cx="25795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01. </a:t>
            </a:r>
            <a:r>
              <a:rPr kumimoji="0" lang="ko-KR" altLang="en-US" b="1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기관 소개</a:t>
            </a:r>
            <a:endParaRPr kumimoji="0" lang="en-US" altLang="ko-KR" b="1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2" name="순서도: 연결자 1"/>
          <p:cNvSpPr/>
          <p:nvPr/>
        </p:nvSpPr>
        <p:spPr>
          <a:xfrm>
            <a:off x="531899" y="6045144"/>
            <a:ext cx="242752" cy="21886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9" name="순서도: 연결자 8"/>
          <p:cNvSpPr/>
          <p:nvPr/>
        </p:nvSpPr>
        <p:spPr>
          <a:xfrm>
            <a:off x="531899" y="5157950"/>
            <a:ext cx="242752" cy="21886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0" name="순서도: 연결자 9"/>
          <p:cNvSpPr/>
          <p:nvPr/>
        </p:nvSpPr>
        <p:spPr>
          <a:xfrm>
            <a:off x="531899" y="4256648"/>
            <a:ext cx="242752" cy="21886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870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5DCC652E-0AA8-4D60-A7CD-4A7AE026C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89767A81-113B-47AB-B90D-2AEB51067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41" y="2861323"/>
            <a:ext cx="4085438" cy="100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ko-KR" altLang="en-US" sz="5400" b="1" dirty="0" smtClean="0">
                <a:solidFill>
                  <a:schemeClr val="bg2">
                    <a:lumMod val="50000"/>
                  </a:schemeClr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감사합니다</a:t>
            </a:r>
            <a:r>
              <a:rPr kumimoji="0" lang="en-US" altLang="ko-KR" sz="5400" b="1" dirty="0" smtClean="0">
                <a:solidFill>
                  <a:schemeClr val="bg2">
                    <a:lumMod val="50000"/>
                  </a:schemeClr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453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타원 10"/>
          <p:cNvSpPr/>
          <p:nvPr/>
        </p:nvSpPr>
        <p:spPr>
          <a:xfrm>
            <a:off x="4765929" y="3911348"/>
            <a:ext cx="3995352" cy="208208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2" name="순서도: 대체 처리 1"/>
          <p:cNvSpPr/>
          <p:nvPr/>
        </p:nvSpPr>
        <p:spPr>
          <a:xfrm>
            <a:off x="1156535" y="1068302"/>
            <a:ext cx="7199870" cy="117205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0" name="텍스트 개체 틀 9">
            <a:extLst>
              <a:ext uri="{FF2B5EF4-FFF2-40B4-BE49-F238E27FC236}">
                <a16:creationId xmlns="" xmlns:a16="http://schemas.microsoft.com/office/drawing/2014/main" id="{47CD79FE-F820-4DE7-BC80-B485203FA5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7159" y="-23564"/>
            <a:ext cx="8562635" cy="707886"/>
          </a:xfrm>
          <a:ln>
            <a:noFill/>
          </a:ln>
        </p:spPr>
        <p:txBody>
          <a:bodyPr/>
          <a:lstStyle/>
          <a:p>
            <a:r>
              <a:rPr lang="ko-KR" altLang="en-US" sz="40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기관 소개</a:t>
            </a:r>
            <a:endParaRPr lang="ko-KR" altLang="en-US" sz="40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9201" y="1054164"/>
            <a:ext cx="739453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안녕하십니까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(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재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) </a:t>
            </a:r>
            <a:r>
              <a:rPr lang="ko-KR" altLang="en-US" sz="2400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운경재단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산하기관이면서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</a:t>
            </a:r>
          </a:p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전국 최초 노인 전문병원 병설기관인</a:t>
            </a:r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대구시지 </a:t>
            </a:r>
            <a:r>
              <a:rPr lang="ko-KR" altLang="en-US" sz="2400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재가노인돌봄센터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주간보호입니다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775" y="2547304"/>
            <a:ext cx="4490701" cy="120032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어르신의 일상 생활 능력의 </a:t>
            </a:r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향상을 위해 다양한</a:t>
            </a:r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서비스를 수행하는 주간보호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79093" y="2762747"/>
            <a:ext cx="449070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2019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년 장기요양 기관 평가</a:t>
            </a:r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최우수 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A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등급을 받은 주간보호</a:t>
            </a:r>
            <a:r>
              <a:rPr lang="en-US" altLang="ko-KR" sz="24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510206" y="4018421"/>
            <a:ext cx="3583999" cy="18120"/>
          </a:xfrm>
          <a:prstGeom prst="line">
            <a:avLst/>
          </a:prstGeom>
          <a:ln w="28575">
            <a:noFill/>
            <a:prstDash val="lg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4923187" y="4018421"/>
            <a:ext cx="3596356" cy="0"/>
          </a:xfrm>
          <a:prstGeom prst="line">
            <a:avLst/>
          </a:prstGeom>
          <a:ln w="28575">
            <a:noFill/>
            <a:prstDash val="lg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5039228" y="6296183"/>
            <a:ext cx="3596356" cy="0"/>
          </a:xfrm>
          <a:prstGeom prst="line">
            <a:avLst/>
          </a:prstGeom>
          <a:ln w="28575">
            <a:noFill/>
            <a:prstDash val="lg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854" y="4362343"/>
            <a:ext cx="4490701" cy="156966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지역사회의 자원을 </a:t>
            </a:r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활용하여 다양한</a:t>
            </a:r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서비스를 제공하고자 하는 주간보호</a:t>
            </a:r>
            <a:r>
              <a:rPr lang="en-US" altLang="ko-KR" sz="24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cxnSp>
        <p:nvCxnSpPr>
          <p:cNvPr id="29" name="직선 연결선 28"/>
          <p:cNvCxnSpPr/>
          <p:nvPr/>
        </p:nvCxnSpPr>
        <p:spPr>
          <a:xfrm>
            <a:off x="510206" y="6296183"/>
            <a:ext cx="3583999" cy="18120"/>
          </a:xfrm>
          <a:prstGeom prst="line">
            <a:avLst/>
          </a:prstGeom>
          <a:ln w="28575">
            <a:noFill/>
            <a:prstDash val="lg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88476" y="4435298"/>
            <a:ext cx="449070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＊주소 </a:t>
            </a:r>
            <a:r>
              <a:rPr lang="en-US" altLang="ko-KR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 </a:t>
            </a:r>
            <a:r>
              <a:rPr lang="ko-KR" altLang="en-US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대구 수성구 </a:t>
            </a:r>
            <a:r>
              <a:rPr lang="ko-KR" altLang="en-US" sz="2000" dirty="0" err="1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달구벌대로</a:t>
            </a:r>
            <a:r>
              <a:rPr lang="ko-KR" altLang="en-US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endParaRPr lang="en-US" altLang="ko-KR" sz="2000" dirty="0" smtClean="0">
              <a:solidFill>
                <a:srgbClr val="00B05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en-US" altLang="ko-KR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647</a:t>
            </a:r>
            <a:r>
              <a:rPr lang="ko-KR" altLang="en-US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길 </a:t>
            </a:r>
            <a:r>
              <a:rPr lang="en-US" altLang="ko-KR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7 </a:t>
            </a:r>
            <a:r>
              <a:rPr lang="ko-KR" altLang="en-US" sz="2000" dirty="0" err="1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올리브카운티</a:t>
            </a:r>
            <a:r>
              <a:rPr lang="ko-KR" altLang="en-US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A</a:t>
            </a:r>
            <a:r>
              <a:rPr lang="ko-KR" altLang="en-US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동</a:t>
            </a:r>
            <a:endParaRPr lang="en-US" altLang="ko-KR" sz="2000" dirty="0" smtClean="0">
              <a:solidFill>
                <a:srgbClr val="00B05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＊전화번호 </a:t>
            </a:r>
            <a:r>
              <a:rPr lang="en-US" altLang="ko-KR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: 053-794-8092</a:t>
            </a:r>
          </a:p>
        </p:txBody>
      </p:sp>
      <p:cxnSp>
        <p:nvCxnSpPr>
          <p:cNvPr id="5" name="직선 연결선 4"/>
          <p:cNvCxnSpPr/>
          <p:nvPr/>
        </p:nvCxnSpPr>
        <p:spPr>
          <a:xfrm flipV="1">
            <a:off x="510206" y="3880022"/>
            <a:ext cx="3641664" cy="8237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4812075" y="3849137"/>
            <a:ext cx="3641664" cy="8237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 flipV="1">
            <a:off x="307159" y="6072629"/>
            <a:ext cx="3641664" cy="8237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flipV="1">
            <a:off x="4812075" y="6068510"/>
            <a:ext cx="3641664" cy="8237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5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2">
            <a:extLst>
              <a:ext uri="{FF2B5EF4-FFF2-40B4-BE49-F238E27FC236}">
                <a16:creationId xmlns="" xmlns:a16="http://schemas.microsoft.com/office/drawing/2014/main" id="{72FE4D96-A9C1-4813-AC75-EEE49D2A90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7923" y="1787611"/>
            <a:ext cx="7537622" cy="3231654"/>
          </a:xfrm>
        </p:spPr>
        <p:txBody>
          <a:bodyPr/>
          <a:lstStyle/>
          <a:p>
            <a:r>
              <a:rPr lang="ko-KR" altLang="en-US" sz="60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지역사회기관인 </a:t>
            </a:r>
            <a:endParaRPr lang="en-US" altLang="ko-KR" sz="6000" dirty="0" smtClean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60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고산도서관과 연계한</a:t>
            </a:r>
            <a:endParaRPr lang="en-US" altLang="ko-KR" sz="6000" dirty="0" smtClean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60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독서치료를 소개합니다</a:t>
            </a:r>
            <a:r>
              <a:rPr lang="en-US" altLang="ko-KR" sz="60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  <a:endParaRPr lang="ko-KR" altLang="en-US" sz="60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708" y="156519"/>
            <a:ext cx="589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*</a:t>
            </a:r>
            <a:r>
              <a:rPr lang="ko-KR" altLang="en-US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현재는 코로나로 인해 자체적으로 시행되고 있습니다</a:t>
            </a:r>
            <a:r>
              <a:rPr lang="en-US" altLang="ko-KR" sz="16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*</a:t>
            </a:r>
            <a:endParaRPr lang="ko-KR" altLang="en-US" sz="16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86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>
            <a:extLst>
              <a:ext uri="{FF2B5EF4-FFF2-40B4-BE49-F238E27FC236}">
                <a16:creationId xmlns="" xmlns:a16="http://schemas.microsoft.com/office/drawing/2014/main" id="{47CD79FE-F820-4DE7-BC80-B485203FA5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6136"/>
            <a:ext cx="8562635" cy="584775"/>
          </a:xfrm>
        </p:spPr>
        <p:txBody>
          <a:bodyPr/>
          <a:lstStyle/>
          <a:p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 치료 프로그램의 필요성 및 목적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652631" y="2290194"/>
            <a:ext cx="5912176" cy="4244829"/>
            <a:chOff x="1598142" y="1122044"/>
            <a:chExt cx="6372448" cy="5371089"/>
          </a:xfrm>
        </p:grpSpPr>
        <p:sp>
          <p:nvSpPr>
            <p:cNvPr id="91" name="자유형 90"/>
            <p:cNvSpPr/>
            <p:nvPr/>
          </p:nvSpPr>
          <p:spPr>
            <a:xfrm>
              <a:off x="4657073" y="2628336"/>
              <a:ext cx="3313517" cy="3829102"/>
            </a:xfrm>
            <a:custGeom>
              <a:avLst/>
              <a:gdLst>
                <a:gd name="connsiteX0" fmla="*/ 1864912 w 3313517"/>
                <a:gd name="connsiteY0" fmla="*/ 0 h 3829102"/>
                <a:gd name="connsiteX1" fmla="*/ 1953301 w 3313517"/>
                <a:gd name="connsiteY1" fmla="*/ 22856 h 3829102"/>
                <a:gd name="connsiteX2" fmla="*/ 3313517 w 3313517"/>
                <a:gd name="connsiteY2" fmla="*/ 1882215 h 3829102"/>
                <a:gd name="connsiteX3" fmla="*/ 1377626 w 3313517"/>
                <a:gd name="connsiteY3" fmla="*/ 3829102 h 3829102"/>
                <a:gd name="connsiteX4" fmla="*/ 8744 w 3313517"/>
                <a:gd name="connsiteY4" fmla="*/ 3258872 h 3829102"/>
                <a:gd name="connsiteX5" fmla="*/ 0 w 3313517"/>
                <a:gd name="connsiteY5" fmla="*/ 3249197 h 3829102"/>
                <a:gd name="connsiteX6" fmla="*/ 71831 w 3313517"/>
                <a:gd name="connsiteY6" fmla="*/ 3185812 h 3829102"/>
                <a:gd name="connsiteX7" fmla="*/ 618180 w 3313517"/>
                <a:gd name="connsiteY7" fmla="*/ 2070709 h 3829102"/>
                <a:gd name="connsiteX8" fmla="*/ 619755 w 3313517"/>
                <a:gd name="connsiteY8" fmla="*/ 2040429 h 3829102"/>
                <a:gd name="connsiteX9" fmla="*/ 732777 w 3313517"/>
                <a:gd name="connsiteY9" fmla="*/ 2000266 h 3829102"/>
                <a:gd name="connsiteX10" fmla="*/ 1892491 w 3313517"/>
                <a:gd name="connsiteY10" fmla="*/ 301577 h 3829102"/>
                <a:gd name="connsiteX11" fmla="*/ 1882688 w 3313517"/>
                <a:gd name="connsiteY11" fmla="*/ 113083 h 3829102"/>
                <a:gd name="connsiteX12" fmla="*/ 1864912 w 3313517"/>
                <a:gd name="connsiteY12" fmla="*/ 0 h 382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13517" h="3829102">
                  <a:moveTo>
                    <a:pt x="1864912" y="0"/>
                  </a:moveTo>
                  <a:lnTo>
                    <a:pt x="1953301" y="22856"/>
                  </a:lnTo>
                  <a:cubicBezTo>
                    <a:pt x="2741341" y="269355"/>
                    <a:pt x="3313517" y="1008586"/>
                    <a:pt x="3313517" y="1882215"/>
                  </a:cubicBezTo>
                  <a:cubicBezTo>
                    <a:pt x="3313517" y="2957451"/>
                    <a:pt x="2446789" y="3829102"/>
                    <a:pt x="1377626" y="3829102"/>
                  </a:cubicBezTo>
                  <a:cubicBezTo>
                    <a:pt x="843045" y="3829102"/>
                    <a:pt x="359072" y="3611189"/>
                    <a:pt x="8744" y="3258872"/>
                  </a:cubicBezTo>
                  <a:lnTo>
                    <a:pt x="0" y="3249197"/>
                  </a:lnTo>
                  <a:lnTo>
                    <a:pt x="71831" y="3185812"/>
                  </a:lnTo>
                  <a:cubicBezTo>
                    <a:pt x="372498" y="2893895"/>
                    <a:pt x="572802" y="2504536"/>
                    <a:pt x="618180" y="2070709"/>
                  </a:cubicBezTo>
                  <a:lnTo>
                    <a:pt x="619755" y="2040429"/>
                  </a:lnTo>
                  <a:lnTo>
                    <a:pt x="732777" y="2000266"/>
                  </a:lnTo>
                  <a:cubicBezTo>
                    <a:pt x="1414293" y="1720397"/>
                    <a:pt x="1892491" y="1065207"/>
                    <a:pt x="1892491" y="301577"/>
                  </a:cubicBezTo>
                  <a:cubicBezTo>
                    <a:pt x="1892491" y="237941"/>
                    <a:pt x="1889170" y="175059"/>
                    <a:pt x="1882688" y="113083"/>
                  </a:cubicBezTo>
                  <a:lnTo>
                    <a:pt x="186491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598142" y="1122044"/>
              <a:ext cx="6353118" cy="5371089"/>
              <a:chOff x="1598142" y="1122044"/>
              <a:chExt cx="6353895" cy="5267767"/>
            </a:xfrm>
          </p:grpSpPr>
          <p:sp>
            <p:nvSpPr>
              <p:cNvPr id="95" name="자유형 94"/>
              <p:cNvSpPr/>
              <p:nvPr/>
            </p:nvSpPr>
            <p:spPr>
              <a:xfrm>
                <a:off x="4767801" y="2599360"/>
                <a:ext cx="1892491" cy="2105101"/>
              </a:xfrm>
              <a:custGeom>
                <a:avLst/>
                <a:gdLst>
                  <a:gd name="connsiteX0" fmla="*/ 1377626 w 1892491"/>
                  <a:gd name="connsiteY0" fmla="*/ 0 h 2105101"/>
                  <a:gd name="connsiteX1" fmla="*/ 1767776 w 1892491"/>
                  <a:gd name="connsiteY1" fmla="*/ 39554 h 2105101"/>
                  <a:gd name="connsiteX2" fmla="*/ 1864912 w 1892491"/>
                  <a:gd name="connsiteY2" fmla="*/ 64672 h 2105101"/>
                  <a:gd name="connsiteX3" fmla="*/ 1882688 w 1892491"/>
                  <a:gd name="connsiteY3" fmla="*/ 177755 h 2105101"/>
                  <a:gd name="connsiteX4" fmla="*/ 1892491 w 1892491"/>
                  <a:gd name="connsiteY4" fmla="*/ 366249 h 2105101"/>
                  <a:gd name="connsiteX5" fmla="*/ 732777 w 1892491"/>
                  <a:gd name="connsiteY5" fmla="*/ 2064938 h 2105101"/>
                  <a:gd name="connsiteX6" fmla="*/ 619755 w 1892491"/>
                  <a:gd name="connsiteY6" fmla="*/ 2105101 h 2105101"/>
                  <a:gd name="connsiteX7" fmla="*/ 627983 w 1892491"/>
                  <a:gd name="connsiteY7" fmla="*/ 1946887 h 2105101"/>
                  <a:gd name="connsiteX8" fmla="*/ 71831 w 1892491"/>
                  <a:gd name="connsiteY8" fmla="*/ 643290 h 2105101"/>
                  <a:gd name="connsiteX9" fmla="*/ 0 w 1892491"/>
                  <a:gd name="connsiteY9" fmla="*/ 579905 h 2105101"/>
                  <a:gd name="connsiteX10" fmla="*/ 8744 w 1892491"/>
                  <a:gd name="connsiteY10" fmla="*/ 570230 h 2105101"/>
                  <a:gd name="connsiteX11" fmla="*/ 1377626 w 1892491"/>
                  <a:gd name="connsiteY11" fmla="*/ 0 h 210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92491" h="2105101">
                    <a:moveTo>
                      <a:pt x="1377626" y="0"/>
                    </a:moveTo>
                    <a:cubicBezTo>
                      <a:pt x="1511272" y="0"/>
                      <a:pt x="1641754" y="13619"/>
                      <a:pt x="1767776" y="39554"/>
                    </a:cubicBezTo>
                    <a:lnTo>
                      <a:pt x="1864912" y="64672"/>
                    </a:lnTo>
                    <a:lnTo>
                      <a:pt x="1882688" y="177755"/>
                    </a:lnTo>
                    <a:cubicBezTo>
                      <a:pt x="1889170" y="239731"/>
                      <a:pt x="1892491" y="302613"/>
                      <a:pt x="1892491" y="366249"/>
                    </a:cubicBezTo>
                    <a:cubicBezTo>
                      <a:pt x="1892491" y="1129879"/>
                      <a:pt x="1414293" y="1785069"/>
                      <a:pt x="732777" y="2064938"/>
                    </a:cubicBezTo>
                    <a:lnTo>
                      <a:pt x="619755" y="2105101"/>
                    </a:lnTo>
                    <a:lnTo>
                      <a:pt x="627983" y="1946887"/>
                    </a:lnTo>
                    <a:cubicBezTo>
                      <a:pt x="627983" y="1437801"/>
                      <a:pt x="415450" y="976909"/>
                      <a:pt x="71831" y="643290"/>
                    </a:cubicBezTo>
                    <a:lnTo>
                      <a:pt x="0" y="579905"/>
                    </a:lnTo>
                    <a:lnTo>
                      <a:pt x="8744" y="570230"/>
                    </a:lnTo>
                    <a:cubicBezTo>
                      <a:pt x="359072" y="217913"/>
                      <a:pt x="843045" y="0"/>
                      <a:pt x="1377626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94" name="자유형 93"/>
              <p:cNvSpPr/>
              <p:nvPr/>
            </p:nvSpPr>
            <p:spPr>
              <a:xfrm>
                <a:off x="2862650" y="2702682"/>
                <a:ext cx="1905151" cy="2029109"/>
              </a:xfrm>
              <a:custGeom>
                <a:avLst/>
                <a:gdLst>
                  <a:gd name="connsiteX0" fmla="*/ 634313 w 1905151"/>
                  <a:gd name="connsiteY0" fmla="*/ 0 h 2029109"/>
                  <a:gd name="connsiteX1" fmla="*/ 1842140 w 1905151"/>
                  <a:gd name="connsiteY1" fmla="*/ 420981 h 2029109"/>
                  <a:gd name="connsiteX2" fmla="*/ 1905151 w 1905151"/>
                  <a:gd name="connsiteY2" fmla="*/ 476583 h 2029109"/>
                  <a:gd name="connsiteX3" fmla="*/ 1788949 w 1905151"/>
                  <a:gd name="connsiteY3" fmla="*/ 605164 h 2029109"/>
                  <a:gd name="connsiteX4" fmla="*/ 1346886 w 1905151"/>
                  <a:gd name="connsiteY4" fmla="*/ 1843565 h 2029109"/>
                  <a:gd name="connsiteX5" fmla="*/ 1356203 w 1905151"/>
                  <a:gd name="connsiteY5" fmla="*/ 2029109 h 2029109"/>
                  <a:gd name="connsiteX6" fmla="*/ 1334170 w 1905151"/>
                  <a:gd name="connsiteY6" fmla="*/ 2023609 h 2029109"/>
                  <a:gd name="connsiteX7" fmla="*/ 0 w 1905151"/>
                  <a:gd name="connsiteY7" fmla="*/ 262927 h 2029109"/>
                  <a:gd name="connsiteX8" fmla="*/ 8228 w 1905151"/>
                  <a:gd name="connsiteY8" fmla="*/ 104714 h 2029109"/>
                  <a:gd name="connsiteX9" fmla="*/ 69662 w 1905151"/>
                  <a:gd name="connsiteY9" fmla="*/ 82883 h 2029109"/>
                  <a:gd name="connsiteX10" fmla="*/ 634313 w 1905151"/>
                  <a:gd name="connsiteY10" fmla="*/ 0 h 2029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05151" h="2029109">
                    <a:moveTo>
                      <a:pt x="634313" y="0"/>
                    </a:moveTo>
                    <a:cubicBezTo>
                      <a:pt x="1093115" y="0"/>
                      <a:pt x="1513912" y="157985"/>
                      <a:pt x="1842140" y="420981"/>
                    </a:cubicBezTo>
                    <a:lnTo>
                      <a:pt x="1905151" y="476583"/>
                    </a:lnTo>
                    <a:lnTo>
                      <a:pt x="1788949" y="605164"/>
                    </a:lnTo>
                    <a:cubicBezTo>
                      <a:pt x="1512783" y="941701"/>
                      <a:pt x="1346886" y="1373149"/>
                      <a:pt x="1346886" y="1843565"/>
                    </a:cubicBezTo>
                    <a:lnTo>
                      <a:pt x="1356203" y="2029109"/>
                    </a:lnTo>
                    <a:lnTo>
                      <a:pt x="1334170" y="2023609"/>
                    </a:lnTo>
                    <a:cubicBezTo>
                      <a:pt x="561219" y="1790193"/>
                      <a:pt x="0" y="1090193"/>
                      <a:pt x="0" y="262927"/>
                    </a:cubicBezTo>
                    <a:lnTo>
                      <a:pt x="8228" y="104714"/>
                    </a:lnTo>
                    <a:lnTo>
                      <a:pt x="69662" y="82883"/>
                    </a:lnTo>
                    <a:cubicBezTo>
                      <a:pt x="248035" y="29018"/>
                      <a:pt x="437684" y="0"/>
                      <a:pt x="634313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93" name="자유형 92"/>
              <p:cNvSpPr/>
              <p:nvPr/>
            </p:nvSpPr>
            <p:spPr>
              <a:xfrm>
                <a:off x="4218853" y="4704460"/>
                <a:ext cx="1168703" cy="1208768"/>
              </a:xfrm>
              <a:custGeom>
                <a:avLst/>
                <a:gdLst>
                  <a:gd name="connsiteX0" fmla="*/ 1168703 w 1168703"/>
                  <a:gd name="connsiteY0" fmla="*/ 0 h 1208768"/>
                  <a:gd name="connsiteX1" fmla="*/ 1167128 w 1168703"/>
                  <a:gd name="connsiteY1" fmla="*/ 30280 h 1208768"/>
                  <a:gd name="connsiteX2" fmla="*/ 620779 w 1168703"/>
                  <a:gd name="connsiteY2" fmla="*/ 1145383 h 1208768"/>
                  <a:gd name="connsiteX3" fmla="*/ 548948 w 1168703"/>
                  <a:gd name="connsiteY3" fmla="*/ 1208768 h 1208768"/>
                  <a:gd name="connsiteX4" fmla="*/ 432746 w 1168703"/>
                  <a:gd name="connsiteY4" fmla="*/ 1080187 h 1208768"/>
                  <a:gd name="connsiteX5" fmla="*/ 678 w 1168703"/>
                  <a:gd name="connsiteY5" fmla="*/ 40844 h 1208768"/>
                  <a:gd name="connsiteX6" fmla="*/ 0 w 1168703"/>
                  <a:gd name="connsiteY6" fmla="*/ 27330 h 1208768"/>
                  <a:gd name="connsiteX7" fmla="*/ 159939 w 1168703"/>
                  <a:gd name="connsiteY7" fmla="*/ 67258 h 1208768"/>
                  <a:gd name="connsiteX8" fmla="*/ 542618 w 1168703"/>
                  <a:gd name="connsiteY8" fmla="*/ 104713 h 1208768"/>
                  <a:gd name="connsiteX9" fmla="*/ 1107269 w 1168703"/>
                  <a:gd name="connsiteY9" fmla="*/ 21830 h 1208768"/>
                  <a:gd name="connsiteX10" fmla="*/ 1168703 w 1168703"/>
                  <a:gd name="connsiteY10" fmla="*/ 0 h 1208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68703" h="1208768">
                    <a:moveTo>
                      <a:pt x="1168703" y="0"/>
                    </a:moveTo>
                    <a:lnTo>
                      <a:pt x="1167128" y="30280"/>
                    </a:lnTo>
                    <a:cubicBezTo>
                      <a:pt x="1121750" y="464107"/>
                      <a:pt x="921446" y="853466"/>
                      <a:pt x="620779" y="1145383"/>
                    </a:cubicBezTo>
                    <a:lnTo>
                      <a:pt x="548948" y="1208768"/>
                    </a:lnTo>
                    <a:lnTo>
                      <a:pt x="432746" y="1080187"/>
                    </a:lnTo>
                    <a:cubicBezTo>
                      <a:pt x="196033" y="791727"/>
                      <a:pt x="40333" y="433536"/>
                      <a:pt x="678" y="40844"/>
                    </a:cubicBezTo>
                    <a:lnTo>
                      <a:pt x="0" y="27330"/>
                    </a:lnTo>
                    <a:lnTo>
                      <a:pt x="159939" y="67258"/>
                    </a:lnTo>
                    <a:cubicBezTo>
                      <a:pt x="283548" y="91816"/>
                      <a:pt x="411532" y="104713"/>
                      <a:pt x="542618" y="104713"/>
                    </a:cubicBezTo>
                    <a:cubicBezTo>
                      <a:pt x="739248" y="104713"/>
                      <a:pt x="928896" y="75696"/>
                      <a:pt x="1107269" y="21830"/>
                    </a:cubicBezTo>
                    <a:lnTo>
                      <a:pt x="116870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92" name="자유형 91"/>
              <p:cNvSpPr/>
              <p:nvPr/>
            </p:nvSpPr>
            <p:spPr>
              <a:xfrm>
                <a:off x="2870878" y="1122044"/>
                <a:ext cx="3761835" cy="2057221"/>
              </a:xfrm>
              <a:custGeom>
                <a:avLst/>
                <a:gdLst>
                  <a:gd name="connsiteX0" fmla="*/ 1890593 w 3761835"/>
                  <a:gd name="connsiteY0" fmla="*/ 0 h 2057221"/>
                  <a:gd name="connsiteX1" fmla="*/ 3750837 w 3761835"/>
                  <a:gd name="connsiteY1" fmla="*/ 1472022 h 2057221"/>
                  <a:gd name="connsiteX2" fmla="*/ 3761835 w 3761835"/>
                  <a:gd name="connsiteY2" fmla="*/ 1541988 h 2057221"/>
                  <a:gd name="connsiteX3" fmla="*/ 3664699 w 3761835"/>
                  <a:gd name="connsiteY3" fmla="*/ 1516870 h 2057221"/>
                  <a:gd name="connsiteX4" fmla="*/ 3274549 w 3761835"/>
                  <a:gd name="connsiteY4" fmla="*/ 1477316 h 2057221"/>
                  <a:gd name="connsiteX5" fmla="*/ 1905667 w 3761835"/>
                  <a:gd name="connsiteY5" fmla="*/ 2047546 h 2057221"/>
                  <a:gd name="connsiteX6" fmla="*/ 1896923 w 3761835"/>
                  <a:gd name="connsiteY6" fmla="*/ 2057221 h 2057221"/>
                  <a:gd name="connsiteX7" fmla="*/ 1833912 w 3761835"/>
                  <a:gd name="connsiteY7" fmla="*/ 2001619 h 2057221"/>
                  <a:gd name="connsiteX8" fmla="*/ 626085 w 3761835"/>
                  <a:gd name="connsiteY8" fmla="*/ 1580638 h 2057221"/>
                  <a:gd name="connsiteX9" fmla="*/ 61434 w 3761835"/>
                  <a:gd name="connsiteY9" fmla="*/ 1663521 h 2057221"/>
                  <a:gd name="connsiteX10" fmla="*/ 0 w 3761835"/>
                  <a:gd name="connsiteY10" fmla="*/ 1685352 h 2057221"/>
                  <a:gd name="connsiteX11" fmla="*/ 1575 w 3761835"/>
                  <a:gd name="connsiteY11" fmla="*/ 1655071 h 2057221"/>
                  <a:gd name="connsiteX12" fmla="*/ 1890593 w 3761835"/>
                  <a:gd name="connsiteY12" fmla="*/ 0 h 2057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61835" h="2057221">
                    <a:moveTo>
                      <a:pt x="1890593" y="0"/>
                    </a:moveTo>
                    <a:cubicBezTo>
                      <a:pt x="2808197" y="0"/>
                      <a:pt x="3573779" y="631941"/>
                      <a:pt x="3750837" y="1472022"/>
                    </a:cubicBezTo>
                    <a:lnTo>
                      <a:pt x="3761835" y="1541988"/>
                    </a:lnTo>
                    <a:lnTo>
                      <a:pt x="3664699" y="1516870"/>
                    </a:lnTo>
                    <a:cubicBezTo>
                      <a:pt x="3538677" y="1490935"/>
                      <a:pt x="3408195" y="1477316"/>
                      <a:pt x="3274549" y="1477316"/>
                    </a:cubicBezTo>
                    <a:cubicBezTo>
                      <a:pt x="2739968" y="1477316"/>
                      <a:pt x="2255995" y="1695229"/>
                      <a:pt x="1905667" y="2047546"/>
                    </a:cubicBezTo>
                    <a:lnTo>
                      <a:pt x="1896923" y="2057221"/>
                    </a:lnTo>
                    <a:lnTo>
                      <a:pt x="1833912" y="2001619"/>
                    </a:lnTo>
                    <a:cubicBezTo>
                      <a:pt x="1505684" y="1738623"/>
                      <a:pt x="1084887" y="1580638"/>
                      <a:pt x="626085" y="1580638"/>
                    </a:cubicBezTo>
                    <a:cubicBezTo>
                      <a:pt x="429456" y="1580638"/>
                      <a:pt x="239807" y="1609656"/>
                      <a:pt x="61434" y="1663521"/>
                    </a:cubicBezTo>
                    <a:lnTo>
                      <a:pt x="0" y="1685352"/>
                    </a:lnTo>
                    <a:lnTo>
                      <a:pt x="1575" y="1655071"/>
                    </a:lnTo>
                    <a:cubicBezTo>
                      <a:pt x="98814" y="725442"/>
                      <a:pt x="907446" y="0"/>
                      <a:pt x="1890593" y="0"/>
                    </a:cubicBezTo>
                    <a:close/>
                  </a:path>
                </a:pathLst>
              </a:custGeom>
              <a:solidFill>
                <a:schemeClr val="bg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90" name="자유형 89"/>
              <p:cNvSpPr/>
              <p:nvPr/>
            </p:nvSpPr>
            <p:spPr>
              <a:xfrm>
                <a:off x="1598142" y="2807395"/>
                <a:ext cx="3169659" cy="3582416"/>
              </a:xfrm>
              <a:custGeom>
                <a:avLst/>
                <a:gdLst>
                  <a:gd name="connsiteX0" fmla="*/ 1272736 w 3169659"/>
                  <a:gd name="connsiteY0" fmla="*/ 0 h 3582416"/>
                  <a:gd name="connsiteX1" fmla="*/ 1264508 w 3169659"/>
                  <a:gd name="connsiteY1" fmla="*/ 158213 h 3582416"/>
                  <a:gd name="connsiteX2" fmla="*/ 2598678 w 3169659"/>
                  <a:gd name="connsiteY2" fmla="*/ 1918895 h 3582416"/>
                  <a:gd name="connsiteX3" fmla="*/ 2620711 w 3169659"/>
                  <a:gd name="connsiteY3" fmla="*/ 1924395 h 3582416"/>
                  <a:gd name="connsiteX4" fmla="*/ 2621389 w 3169659"/>
                  <a:gd name="connsiteY4" fmla="*/ 1937909 h 3582416"/>
                  <a:gd name="connsiteX5" fmla="*/ 3053457 w 3169659"/>
                  <a:gd name="connsiteY5" fmla="*/ 2977252 h 3582416"/>
                  <a:gd name="connsiteX6" fmla="*/ 3169659 w 3169659"/>
                  <a:gd name="connsiteY6" fmla="*/ 3105833 h 3582416"/>
                  <a:gd name="connsiteX7" fmla="*/ 3106648 w 3169659"/>
                  <a:gd name="connsiteY7" fmla="*/ 3161435 h 3582416"/>
                  <a:gd name="connsiteX8" fmla="*/ 1898821 w 3169659"/>
                  <a:gd name="connsiteY8" fmla="*/ 3582416 h 3582416"/>
                  <a:gd name="connsiteX9" fmla="*/ 0 w 3169659"/>
                  <a:gd name="connsiteY9" fmla="*/ 1738851 h 3582416"/>
                  <a:gd name="connsiteX10" fmla="*/ 1159714 w 3169659"/>
                  <a:gd name="connsiteY10" fmla="*/ 40162 h 3582416"/>
                  <a:gd name="connsiteX11" fmla="*/ 1272736 w 3169659"/>
                  <a:gd name="connsiteY11" fmla="*/ 0 h 35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9659" h="3582416">
                    <a:moveTo>
                      <a:pt x="1272736" y="0"/>
                    </a:moveTo>
                    <a:lnTo>
                      <a:pt x="1264508" y="158213"/>
                    </a:lnTo>
                    <a:cubicBezTo>
                      <a:pt x="1264508" y="985479"/>
                      <a:pt x="1825727" y="1685479"/>
                      <a:pt x="2598678" y="1918895"/>
                    </a:cubicBezTo>
                    <a:lnTo>
                      <a:pt x="2620711" y="1924395"/>
                    </a:lnTo>
                    <a:lnTo>
                      <a:pt x="2621389" y="1937909"/>
                    </a:lnTo>
                    <a:cubicBezTo>
                      <a:pt x="2661044" y="2330601"/>
                      <a:pt x="2816744" y="2688792"/>
                      <a:pt x="3053457" y="2977252"/>
                    </a:cubicBezTo>
                    <a:lnTo>
                      <a:pt x="3169659" y="3105833"/>
                    </a:lnTo>
                    <a:lnTo>
                      <a:pt x="3106648" y="3161435"/>
                    </a:lnTo>
                    <a:cubicBezTo>
                      <a:pt x="2778420" y="3424431"/>
                      <a:pt x="2357623" y="3582416"/>
                      <a:pt x="1898821" y="3582416"/>
                    </a:cubicBezTo>
                    <a:cubicBezTo>
                      <a:pt x="850131" y="3582416"/>
                      <a:pt x="0" y="2757024"/>
                      <a:pt x="0" y="1738851"/>
                    </a:cubicBezTo>
                    <a:cubicBezTo>
                      <a:pt x="0" y="975221"/>
                      <a:pt x="478199" y="320031"/>
                      <a:pt x="1159714" y="40162"/>
                    </a:cubicBezTo>
                    <a:lnTo>
                      <a:pt x="1272736" y="0"/>
                    </a:lnTo>
                    <a:close/>
                  </a:path>
                </a:pathLst>
              </a:custGeom>
              <a:solidFill>
                <a:srgbClr val="ABFF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89" name="자유형 88"/>
              <p:cNvSpPr/>
              <p:nvPr/>
            </p:nvSpPr>
            <p:spPr>
              <a:xfrm>
                <a:off x="4209535" y="3179265"/>
                <a:ext cx="1186248" cy="1629909"/>
              </a:xfrm>
              <a:custGeom>
                <a:avLst/>
                <a:gdLst>
                  <a:gd name="connsiteX0" fmla="*/ 558265 w 1186248"/>
                  <a:gd name="connsiteY0" fmla="*/ 0 h 1629909"/>
                  <a:gd name="connsiteX1" fmla="*/ 630096 w 1186248"/>
                  <a:gd name="connsiteY1" fmla="*/ 63385 h 1629909"/>
                  <a:gd name="connsiteX2" fmla="*/ 1186248 w 1186248"/>
                  <a:gd name="connsiteY2" fmla="*/ 1366982 h 1629909"/>
                  <a:gd name="connsiteX3" fmla="*/ 1178020 w 1186248"/>
                  <a:gd name="connsiteY3" fmla="*/ 1525196 h 1629909"/>
                  <a:gd name="connsiteX4" fmla="*/ 1116586 w 1186248"/>
                  <a:gd name="connsiteY4" fmla="*/ 1547026 h 1629909"/>
                  <a:gd name="connsiteX5" fmla="*/ 551935 w 1186248"/>
                  <a:gd name="connsiteY5" fmla="*/ 1629909 h 1629909"/>
                  <a:gd name="connsiteX6" fmla="*/ 169256 w 1186248"/>
                  <a:gd name="connsiteY6" fmla="*/ 1592454 h 1629909"/>
                  <a:gd name="connsiteX7" fmla="*/ 9317 w 1186248"/>
                  <a:gd name="connsiteY7" fmla="*/ 1552526 h 1629909"/>
                  <a:gd name="connsiteX8" fmla="*/ 0 w 1186248"/>
                  <a:gd name="connsiteY8" fmla="*/ 1366982 h 1629909"/>
                  <a:gd name="connsiteX9" fmla="*/ 442063 w 1186248"/>
                  <a:gd name="connsiteY9" fmla="*/ 128581 h 1629909"/>
                  <a:gd name="connsiteX10" fmla="*/ 558265 w 1186248"/>
                  <a:gd name="connsiteY10" fmla="*/ 0 h 162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6248" h="1629909">
                    <a:moveTo>
                      <a:pt x="558265" y="0"/>
                    </a:moveTo>
                    <a:lnTo>
                      <a:pt x="630096" y="63385"/>
                    </a:lnTo>
                    <a:cubicBezTo>
                      <a:pt x="973715" y="397004"/>
                      <a:pt x="1186248" y="857896"/>
                      <a:pt x="1186248" y="1366982"/>
                    </a:cubicBezTo>
                    <a:lnTo>
                      <a:pt x="1178020" y="1525196"/>
                    </a:lnTo>
                    <a:lnTo>
                      <a:pt x="1116586" y="1547026"/>
                    </a:lnTo>
                    <a:cubicBezTo>
                      <a:pt x="938213" y="1600892"/>
                      <a:pt x="748565" y="1629909"/>
                      <a:pt x="551935" y="1629909"/>
                    </a:cubicBezTo>
                    <a:cubicBezTo>
                      <a:pt x="420849" y="1629909"/>
                      <a:pt x="292865" y="1617012"/>
                      <a:pt x="169256" y="1592454"/>
                    </a:cubicBezTo>
                    <a:lnTo>
                      <a:pt x="9317" y="1552526"/>
                    </a:lnTo>
                    <a:lnTo>
                      <a:pt x="0" y="1366982"/>
                    </a:lnTo>
                    <a:cubicBezTo>
                      <a:pt x="0" y="896566"/>
                      <a:pt x="165897" y="465118"/>
                      <a:pt x="442063" y="128581"/>
                    </a:cubicBezTo>
                    <a:lnTo>
                      <a:pt x="558265" y="0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194567" y="1677628"/>
                <a:ext cx="3286897" cy="725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3200" dirty="0" smtClean="0">
                    <a:solidFill>
                      <a:srgbClr val="000000"/>
                    </a:solidFill>
                    <a:latin typeface="a옛날목욕탕L" panose="02020600000000000000" pitchFamily="18" charset="-127"/>
                    <a:ea typeface="a옛날목욕탕L" panose="02020600000000000000" pitchFamily="18" charset="-127"/>
                  </a:rPr>
                  <a:t>신체 활동량 증가</a:t>
                </a:r>
                <a:endParaRPr lang="ko-KR" altLang="en-US" sz="3200" dirty="0">
                  <a:solidFill>
                    <a:srgbClr val="000000"/>
                  </a:solidFill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972890" y="4109902"/>
                <a:ext cx="2254328" cy="1336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3200" dirty="0" smtClean="0">
                    <a:solidFill>
                      <a:srgbClr val="000000"/>
                    </a:solidFill>
                    <a:latin typeface="a옛날목욕탕L" panose="02020600000000000000" pitchFamily="18" charset="-127"/>
                    <a:ea typeface="a옛날목욕탕L" panose="02020600000000000000" pitchFamily="18" charset="-127"/>
                  </a:rPr>
                  <a:t>기억력 </a:t>
                </a:r>
                <a:r>
                  <a:rPr lang="en-US" altLang="ko-KR" sz="3200" dirty="0" smtClean="0">
                    <a:solidFill>
                      <a:srgbClr val="000000"/>
                    </a:solidFill>
                    <a:latin typeface="a옛날목욕탕L" panose="02020600000000000000" pitchFamily="18" charset="-127"/>
                    <a:ea typeface="a옛날목욕탕L" panose="02020600000000000000" pitchFamily="18" charset="-127"/>
                  </a:rPr>
                  <a:t>/ </a:t>
                </a:r>
                <a:r>
                  <a:rPr lang="ko-KR" altLang="en-US" sz="3200" dirty="0" smtClean="0">
                    <a:solidFill>
                      <a:srgbClr val="000000"/>
                    </a:solidFill>
                    <a:latin typeface="a옛날목욕탕L" panose="02020600000000000000" pitchFamily="18" charset="-127"/>
                    <a:ea typeface="a옛날목욕탕L" panose="02020600000000000000" pitchFamily="18" charset="-127"/>
                  </a:rPr>
                  <a:t>인지 자극</a:t>
                </a:r>
                <a:endParaRPr lang="ko-KR" altLang="en-US" sz="3200" dirty="0">
                  <a:solidFill>
                    <a:srgbClr val="000000"/>
                  </a:solidFill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675412" y="4379076"/>
                <a:ext cx="2276625" cy="1336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3200" dirty="0" smtClean="0">
                    <a:solidFill>
                      <a:srgbClr val="000000"/>
                    </a:solidFill>
                    <a:latin typeface="a옛날목욕탕L" panose="02020600000000000000" pitchFamily="18" charset="-127"/>
                    <a:ea typeface="a옛날목욕탕L" panose="02020600000000000000" pitchFamily="18" charset="-127"/>
                  </a:rPr>
                  <a:t>안정된 정서상태</a:t>
                </a:r>
                <a:endParaRPr lang="ko-KR" altLang="en-US" sz="3200" dirty="0">
                  <a:solidFill>
                    <a:srgbClr val="000000"/>
                  </a:solidFill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4125437" y="3588904"/>
                <a:ext cx="1425155" cy="1031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4800" dirty="0" smtClean="0">
                    <a:solidFill>
                      <a:srgbClr val="FF0000"/>
                    </a:solidFill>
                    <a:latin typeface="a옛날목욕탕L" panose="02020600000000000000" pitchFamily="18" charset="-127"/>
                    <a:ea typeface="a옛날목욕탕L" panose="02020600000000000000" pitchFamily="18" charset="-127"/>
                  </a:rPr>
                  <a:t>?</a:t>
                </a:r>
                <a:endParaRPr lang="ko-KR" altLang="en-US" sz="4800" dirty="0">
                  <a:solidFill>
                    <a:srgbClr val="FF0000"/>
                  </a:solidFill>
                  <a:latin typeface="a옛날목욕탕L" panose="02020600000000000000" pitchFamily="18" charset="-127"/>
                  <a:ea typeface="a옛날목욕탕L" panose="02020600000000000000" pitchFamily="18" charset="-127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-198373" y="955372"/>
            <a:ext cx="839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신체 </a:t>
            </a:r>
            <a:r>
              <a:rPr lang="en-US" altLang="ko-KR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 </a:t>
            </a:r>
            <a:r>
              <a:rPr lang="ko-KR" altLang="en-US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인지 </a:t>
            </a:r>
            <a:r>
              <a:rPr lang="en-US" altLang="ko-KR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 </a:t>
            </a:r>
            <a:r>
              <a:rPr lang="ko-KR" altLang="en-US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정서 부분의 </a:t>
            </a:r>
            <a:r>
              <a:rPr lang="en-US" altLang="ko-KR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3</a:t>
            </a:r>
            <a:r>
              <a:rPr lang="ko-KR" altLang="en-US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박자를 동시에 </a:t>
            </a:r>
            <a:endParaRPr lang="en-US" altLang="ko-KR" sz="24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r"/>
            <a:r>
              <a:rPr lang="ko-KR" altLang="en-US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강화할 수 있는 프로그램은 없을까</a:t>
            </a:r>
            <a:r>
              <a:rPr lang="en-US" altLang="ko-KR" sz="24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?</a:t>
            </a:r>
            <a:endParaRPr lang="ko-KR" altLang="en-US" sz="24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97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1565191" y="1638520"/>
            <a:ext cx="6351372" cy="4886958"/>
            <a:chOff x="1598142" y="1122044"/>
            <a:chExt cx="6483176" cy="5371089"/>
          </a:xfrm>
        </p:grpSpPr>
        <p:sp>
          <p:nvSpPr>
            <p:cNvPr id="95" name="자유형 94"/>
            <p:cNvSpPr/>
            <p:nvPr/>
          </p:nvSpPr>
          <p:spPr>
            <a:xfrm>
              <a:off x="4767801" y="2599360"/>
              <a:ext cx="1892491" cy="2105101"/>
            </a:xfrm>
            <a:custGeom>
              <a:avLst/>
              <a:gdLst>
                <a:gd name="connsiteX0" fmla="*/ 1377626 w 1892491"/>
                <a:gd name="connsiteY0" fmla="*/ 0 h 2105101"/>
                <a:gd name="connsiteX1" fmla="*/ 1767776 w 1892491"/>
                <a:gd name="connsiteY1" fmla="*/ 39554 h 2105101"/>
                <a:gd name="connsiteX2" fmla="*/ 1864912 w 1892491"/>
                <a:gd name="connsiteY2" fmla="*/ 64672 h 2105101"/>
                <a:gd name="connsiteX3" fmla="*/ 1882688 w 1892491"/>
                <a:gd name="connsiteY3" fmla="*/ 177755 h 2105101"/>
                <a:gd name="connsiteX4" fmla="*/ 1892491 w 1892491"/>
                <a:gd name="connsiteY4" fmla="*/ 366249 h 2105101"/>
                <a:gd name="connsiteX5" fmla="*/ 732777 w 1892491"/>
                <a:gd name="connsiteY5" fmla="*/ 2064938 h 2105101"/>
                <a:gd name="connsiteX6" fmla="*/ 619755 w 1892491"/>
                <a:gd name="connsiteY6" fmla="*/ 2105101 h 2105101"/>
                <a:gd name="connsiteX7" fmla="*/ 627983 w 1892491"/>
                <a:gd name="connsiteY7" fmla="*/ 1946887 h 2105101"/>
                <a:gd name="connsiteX8" fmla="*/ 71831 w 1892491"/>
                <a:gd name="connsiteY8" fmla="*/ 643290 h 2105101"/>
                <a:gd name="connsiteX9" fmla="*/ 0 w 1892491"/>
                <a:gd name="connsiteY9" fmla="*/ 579905 h 2105101"/>
                <a:gd name="connsiteX10" fmla="*/ 8744 w 1892491"/>
                <a:gd name="connsiteY10" fmla="*/ 570230 h 2105101"/>
                <a:gd name="connsiteX11" fmla="*/ 1377626 w 1892491"/>
                <a:gd name="connsiteY11" fmla="*/ 0 h 210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2491" h="2105101">
                  <a:moveTo>
                    <a:pt x="1377626" y="0"/>
                  </a:moveTo>
                  <a:cubicBezTo>
                    <a:pt x="1511272" y="0"/>
                    <a:pt x="1641754" y="13619"/>
                    <a:pt x="1767776" y="39554"/>
                  </a:cubicBezTo>
                  <a:lnTo>
                    <a:pt x="1864912" y="64672"/>
                  </a:lnTo>
                  <a:lnTo>
                    <a:pt x="1882688" y="177755"/>
                  </a:lnTo>
                  <a:cubicBezTo>
                    <a:pt x="1889170" y="239731"/>
                    <a:pt x="1892491" y="302613"/>
                    <a:pt x="1892491" y="366249"/>
                  </a:cubicBezTo>
                  <a:cubicBezTo>
                    <a:pt x="1892491" y="1129879"/>
                    <a:pt x="1414293" y="1785069"/>
                    <a:pt x="732777" y="2064938"/>
                  </a:cubicBezTo>
                  <a:lnTo>
                    <a:pt x="619755" y="2105101"/>
                  </a:lnTo>
                  <a:lnTo>
                    <a:pt x="627983" y="1946887"/>
                  </a:lnTo>
                  <a:cubicBezTo>
                    <a:pt x="627983" y="1437801"/>
                    <a:pt x="415450" y="976909"/>
                    <a:pt x="71831" y="643290"/>
                  </a:cubicBezTo>
                  <a:lnTo>
                    <a:pt x="0" y="579905"/>
                  </a:lnTo>
                  <a:lnTo>
                    <a:pt x="8744" y="570230"/>
                  </a:lnTo>
                  <a:cubicBezTo>
                    <a:pt x="359072" y="217913"/>
                    <a:pt x="843045" y="0"/>
                    <a:pt x="137762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94" name="자유형 93"/>
            <p:cNvSpPr/>
            <p:nvPr/>
          </p:nvSpPr>
          <p:spPr>
            <a:xfrm>
              <a:off x="2862650" y="2702682"/>
              <a:ext cx="1905151" cy="2029109"/>
            </a:xfrm>
            <a:custGeom>
              <a:avLst/>
              <a:gdLst>
                <a:gd name="connsiteX0" fmla="*/ 634313 w 1905151"/>
                <a:gd name="connsiteY0" fmla="*/ 0 h 2029109"/>
                <a:gd name="connsiteX1" fmla="*/ 1842140 w 1905151"/>
                <a:gd name="connsiteY1" fmla="*/ 420981 h 2029109"/>
                <a:gd name="connsiteX2" fmla="*/ 1905151 w 1905151"/>
                <a:gd name="connsiteY2" fmla="*/ 476583 h 2029109"/>
                <a:gd name="connsiteX3" fmla="*/ 1788949 w 1905151"/>
                <a:gd name="connsiteY3" fmla="*/ 605164 h 2029109"/>
                <a:gd name="connsiteX4" fmla="*/ 1346886 w 1905151"/>
                <a:gd name="connsiteY4" fmla="*/ 1843565 h 2029109"/>
                <a:gd name="connsiteX5" fmla="*/ 1356203 w 1905151"/>
                <a:gd name="connsiteY5" fmla="*/ 2029109 h 2029109"/>
                <a:gd name="connsiteX6" fmla="*/ 1334170 w 1905151"/>
                <a:gd name="connsiteY6" fmla="*/ 2023609 h 2029109"/>
                <a:gd name="connsiteX7" fmla="*/ 0 w 1905151"/>
                <a:gd name="connsiteY7" fmla="*/ 262927 h 2029109"/>
                <a:gd name="connsiteX8" fmla="*/ 8228 w 1905151"/>
                <a:gd name="connsiteY8" fmla="*/ 104714 h 2029109"/>
                <a:gd name="connsiteX9" fmla="*/ 69662 w 1905151"/>
                <a:gd name="connsiteY9" fmla="*/ 82883 h 2029109"/>
                <a:gd name="connsiteX10" fmla="*/ 634313 w 1905151"/>
                <a:gd name="connsiteY10" fmla="*/ 0 h 202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5151" h="2029109">
                  <a:moveTo>
                    <a:pt x="634313" y="0"/>
                  </a:moveTo>
                  <a:cubicBezTo>
                    <a:pt x="1093115" y="0"/>
                    <a:pt x="1513912" y="157985"/>
                    <a:pt x="1842140" y="420981"/>
                  </a:cubicBezTo>
                  <a:lnTo>
                    <a:pt x="1905151" y="476583"/>
                  </a:lnTo>
                  <a:lnTo>
                    <a:pt x="1788949" y="605164"/>
                  </a:lnTo>
                  <a:cubicBezTo>
                    <a:pt x="1512783" y="941701"/>
                    <a:pt x="1346886" y="1373149"/>
                    <a:pt x="1346886" y="1843565"/>
                  </a:cubicBezTo>
                  <a:lnTo>
                    <a:pt x="1356203" y="2029109"/>
                  </a:lnTo>
                  <a:lnTo>
                    <a:pt x="1334170" y="2023609"/>
                  </a:lnTo>
                  <a:cubicBezTo>
                    <a:pt x="561219" y="1790193"/>
                    <a:pt x="0" y="1090193"/>
                    <a:pt x="0" y="262927"/>
                  </a:cubicBezTo>
                  <a:lnTo>
                    <a:pt x="8228" y="104714"/>
                  </a:lnTo>
                  <a:lnTo>
                    <a:pt x="69662" y="82883"/>
                  </a:lnTo>
                  <a:cubicBezTo>
                    <a:pt x="248035" y="29018"/>
                    <a:pt x="437684" y="0"/>
                    <a:pt x="634313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93" name="자유형 92"/>
            <p:cNvSpPr/>
            <p:nvPr/>
          </p:nvSpPr>
          <p:spPr>
            <a:xfrm>
              <a:off x="4218853" y="4704460"/>
              <a:ext cx="1168703" cy="1208768"/>
            </a:xfrm>
            <a:custGeom>
              <a:avLst/>
              <a:gdLst>
                <a:gd name="connsiteX0" fmla="*/ 1168703 w 1168703"/>
                <a:gd name="connsiteY0" fmla="*/ 0 h 1208768"/>
                <a:gd name="connsiteX1" fmla="*/ 1167128 w 1168703"/>
                <a:gd name="connsiteY1" fmla="*/ 30280 h 1208768"/>
                <a:gd name="connsiteX2" fmla="*/ 620779 w 1168703"/>
                <a:gd name="connsiteY2" fmla="*/ 1145383 h 1208768"/>
                <a:gd name="connsiteX3" fmla="*/ 548948 w 1168703"/>
                <a:gd name="connsiteY3" fmla="*/ 1208768 h 1208768"/>
                <a:gd name="connsiteX4" fmla="*/ 432746 w 1168703"/>
                <a:gd name="connsiteY4" fmla="*/ 1080187 h 1208768"/>
                <a:gd name="connsiteX5" fmla="*/ 678 w 1168703"/>
                <a:gd name="connsiteY5" fmla="*/ 40844 h 1208768"/>
                <a:gd name="connsiteX6" fmla="*/ 0 w 1168703"/>
                <a:gd name="connsiteY6" fmla="*/ 27330 h 1208768"/>
                <a:gd name="connsiteX7" fmla="*/ 159939 w 1168703"/>
                <a:gd name="connsiteY7" fmla="*/ 67258 h 1208768"/>
                <a:gd name="connsiteX8" fmla="*/ 542618 w 1168703"/>
                <a:gd name="connsiteY8" fmla="*/ 104713 h 1208768"/>
                <a:gd name="connsiteX9" fmla="*/ 1107269 w 1168703"/>
                <a:gd name="connsiteY9" fmla="*/ 21830 h 1208768"/>
                <a:gd name="connsiteX10" fmla="*/ 1168703 w 1168703"/>
                <a:gd name="connsiteY10" fmla="*/ 0 h 120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68703" h="1208768">
                  <a:moveTo>
                    <a:pt x="1168703" y="0"/>
                  </a:moveTo>
                  <a:lnTo>
                    <a:pt x="1167128" y="30280"/>
                  </a:lnTo>
                  <a:cubicBezTo>
                    <a:pt x="1121750" y="464107"/>
                    <a:pt x="921446" y="853466"/>
                    <a:pt x="620779" y="1145383"/>
                  </a:cubicBezTo>
                  <a:lnTo>
                    <a:pt x="548948" y="1208768"/>
                  </a:lnTo>
                  <a:lnTo>
                    <a:pt x="432746" y="1080187"/>
                  </a:lnTo>
                  <a:cubicBezTo>
                    <a:pt x="196033" y="791727"/>
                    <a:pt x="40333" y="433536"/>
                    <a:pt x="678" y="40844"/>
                  </a:cubicBezTo>
                  <a:lnTo>
                    <a:pt x="0" y="27330"/>
                  </a:lnTo>
                  <a:lnTo>
                    <a:pt x="159939" y="67258"/>
                  </a:lnTo>
                  <a:cubicBezTo>
                    <a:pt x="283548" y="91816"/>
                    <a:pt x="411532" y="104713"/>
                    <a:pt x="542618" y="104713"/>
                  </a:cubicBezTo>
                  <a:cubicBezTo>
                    <a:pt x="739248" y="104713"/>
                    <a:pt x="928896" y="75696"/>
                    <a:pt x="1107269" y="21830"/>
                  </a:cubicBezTo>
                  <a:lnTo>
                    <a:pt x="1168703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92" name="자유형 91"/>
            <p:cNvSpPr/>
            <p:nvPr/>
          </p:nvSpPr>
          <p:spPr>
            <a:xfrm>
              <a:off x="2870878" y="1122044"/>
              <a:ext cx="3761835" cy="2057221"/>
            </a:xfrm>
            <a:custGeom>
              <a:avLst/>
              <a:gdLst>
                <a:gd name="connsiteX0" fmla="*/ 1890593 w 3761835"/>
                <a:gd name="connsiteY0" fmla="*/ 0 h 2057221"/>
                <a:gd name="connsiteX1" fmla="*/ 3750837 w 3761835"/>
                <a:gd name="connsiteY1" fmla="*/ 1472022 h 2057221"/>
                <a:gd name="connsiteX2" fmla="*/ 3761835 w 3761835"/>
                <a:gd name="connsiteY2" fmla="*/ 1541988 h 2057221"/>
                <a:gd name="connsiteX3" fmla="*/ 3664699 w 3761835"/>
                <a:gd name="connsiteY3" fmla="*/ 1516870 h 2057221"/>
                <a:gd name="connsiteX4" fmla="*/ 3274549 w 3761835"/>
                <a:gd name="connsiteY4" fmla="*/ 1477316 h 2057221"/>
                <a:gd name="connsiteX5" fmla="*/ 1905667 w 3761835"/>
                <a:gd name="connsiteY5" fmla="*/ 2047546 h 2057221"/>
                <a:gd name="connsiteX6" fmla="*/ 1896923 w 3761835"/>
                <a:gd name="connsiteY6" fmla="*/ 2057221 h 2057221"/>
                <a:gd name="connsiteX7" fmla="*/ 1833912 w 3761835"/>
                <a:gd name="connsiteY7" fmla="*/ 2001619 h 2057221"/>
                <a:gd name="connsiteX8" fmla="*/ 626085 w 3761835"/>
                <a:gd name="connsiteY8" fmla="*/ 1580638 h 2057221"/>
                <a:gd name="connsiteX9" fmla="*/ 61434 w 3761835"/>
                <a:gd name="connsiteY9" fmla="*/ 1663521 h 2057221"/>
                <a:gd name="connsiteX10" fmla="*/ 0 w 3761835"/>
                <a:gd name="connsiteY10" fmla="*/ 1685352 h 2057221"/>
                <a:gd name="connsiteX11" fmla="*/ 1575 w 3761835"/>
                <a:gd name="connsiteY11" fmla="*/ 1655071 h 2057221"/>
                <a:gd name="connsiteX12" fmla="*/ 1890593 w 3761835"/>
                <a:gd name="connsiteY12" fmla="*/ 0 h 205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1835" h="2057221">
                  <a:moveTo>
                    <a:pt x="1890593" y="0"/>
                  </a:moveTo>
                  <a:cubicBezTo>
                    <a:pt x="2808197" y="0"/>
                    <a:pt x="3573779" y="631941"/>
                    <a:pt x="3750837" y="1472022"/>
                  </a:cubicBezTo>
                  <a:lnTo>
                    <a:pt x="3761835" y="1541988"/>
                  </a:lnTo>
                  <a:lnTo>
                    <a:pt x="3664699" y="1516870"/>
                  </a:lnTo>
                  <a:cubicBezTo>
                    <a:pt x="3538677" y="1490935"/>
                    <a:pt x="3408195" y="1477316"/>
                    <a:pt x="3274549" y="1477316"/>
                  </a:cubicBezTo>
                  <a:cubicBezTo>
                    <a:pt x="2739968" y="1477316"/>
                    <a:pt x="2255995" y="1695229"/>
                    <a:pt x="1905667" y="2047546"/>
                  </a:cubicBezTo>
                  <a:lnTo>
                    <a:pt x="1896923" y="2057221"/>
                  </a:lnTo>
                  <a:lnTo>
                    <a:pt x="1833912" y="2001619"/>
                  </a:lnTo>
                  <a:cubicBezTo>
                    <a:pt x="1505684" y="1738623"/>
                    <a:pt x="1084887" y="1580638"/>
                    <a:pt x="626085" y="1580638"/>
                  </a:cubicBezTo>
                  <a:cubicBezTo>
                    <a:pt x="429456" y="1580638"/>
                    <a:pt x="239807" y="1609656"/>
                    <a:pt x="61434" y="1663521"/>
                  </a:cubicBezTo>
                  <a:lnTo>
                    <a:pt x="0" y="1685352"/>
                  </a:lnTo>
                  <a:lnTo>
                    <a:pt x="1575" y="1655071"/>
                  </a:lnTo>
                  <a:cubicBezTo>
                    <a:pt x="98814" y="725442"/>
                    <a:pt x="907446" y="0"/>
                    <a:pt x="1890593" y="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91" name="자유형 90"/>
            <p:cNvSpPr/>
            <p:nvPr/>
          </p:nvSpPr>
          <p:spPr>
            <a:xfrm>
              <a:off x="4767801" y="2664031"/>
              <a:ext cx="3313517" cy="3829102"/>
            </a:xfrm>
            <a:custGeom>
              <a:avLst/>
              <a:gdLst>
                <a:gd name="connsiteX0" fmla="*/ 1864912 w 3313517"/>
                <a:gd name="connsiteY0" fmla="*/ 0 h 3829102"/>
                <a:gd name="connsiteX1" fmla="*/ 1953301 w 3313517"/>
                <a:gd name="connsiteY1" fmla="*/ 22856 h 3829102"/>
                <a:gd name="connsiteX2" fmla="*/ 3313517 w 3313517"/>
                <a:gd name="connsiteY2" fmla="*/ 1882215 h 3829102"/>
                <a:gd name="connsiteX3" fmla="*/ 1377626 w 3313517"/>
                <a:gd name="connsiteY3" fmla="*/ 3829102 h 3829102"/>
                <a:gd name="connsiteX4" fmla="*/ 8744 w 3313517"/>
                <a:gd name="connsiteY4" fmla="*/ 3258872 h 3829102"/>
                <a:gd name="connsiteX5" fmla="*/ 0 w 3313517"/>
                <a:gd name="connsiteY5" fmla="*/ 3249197 h 3829102"/>
                <a:gd name="connsiteX6" fmla="*/ 71831 w 3313517"/>
                <a:gd name="connsiteY6" fmla="*/ 3185812 h 3829102"/>
                <a:gd name="connsiteX7" fmla="*/ 618180 w 3313517"/>
                <a:gd name="connsiteY7" fmla="*/ 2070709 h 3829102"/>
                <a:gd name="connsiteX8" fmla="*/ 619755 w 3313517"/>
                <a:gd name="connsiteY8" fmla="*/ 2040429 h 3829102"/>
                <a:gd name="connsiteX9" fmla="*/ 732777 w 3313517"/>
                <a:gd name="connsiteY9" fmla="*/ 2000266 h 3829102"/>
                <a:gd name="connsiteX10" fmla="*/ 1892491 w 3313517"/>
                <a:gd name="connsiteY10" fmla="*/ 301577 h 3829102"/>
                <a:gd name="connsiteX11" fmla="*/ 1882688 w 3313517"/>
                <a:gd name="connsiteY11" fmla="*/ 113083 h 3829102"/>
                <a:gd name="connsiteX12" fmla="*/ 1864912 w 3313517"/>
                <a:gd name="connsiteY12" fmla="*/ 0 h 382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13517" h="3829102">
                  <a:moveTo>
                    <a:pt x="1864912" y="0"/>
                  </a:moveTo>
                  <a:lnTo>
                    <a:pt x="1953301" y="22856"/>
                  </a:lnTo>
                  <a:cubicBezTo>
                    <a:pt x="2741341" y="269355"/>
                    <a:pt x="3313517" y="1008586"/>
                    <a:pt x="3313517" y="1882215"/>
                  </a:cubicBezTo>
                  <a:cubicBezTo>
                    <a:pt x="3313517" y="2957451"/>
                    <a:pt x="2446789" y="3829102"/>
                    <a:pt x="1377626" y="3829102"/>
                  </a:cubicBezTo>
                  <a:cubicBezTo>
                    <a:pt x="843045" y="3829102"/>
                    <a:pt x="359072" y="3611189"/>
                    <a:pt x="8744" y="3258872"/>
                  </a:cubicBezTo>
                  <a:lnTo>
                    <a:pt x="0" y="3249197"/>
                  </a:lnTo>
                  <a:lnTo>
                    <a:pt x="71831" y="3185812"/>
                  </a:lnTo>
                  <a:cubicBezTo>
                    <a:pt x="372498" y="2893895"/>
                    <a:pt x="572802" y="2504536"/>
                    <a:pt x="618180" y="2070709"/>
                  </a:cubicBezTo>
                  <a:lnTo>
                    <a:pt x="619755" y="2040429"/>
                  </a:lnTo>
                  <a:lnTo>
                    <a:pt x="732777" y="2000266"/>
                  </a:lnTo>
                  <a:cubicBezTo>
                    <a:pt x="1414293" y="1720397"/>
                    <a:pt x="1892491" y="1065207"/>
                    <a:pt x="1892491" y="301577"/>
                  </a:cubicBezTo>
                  <a:cubicBezTo>
                    <a:pt x="1892491" y="237941"/>
                    <a:pt x="1889170" y="175059"/>
                    <a:pt x="1882688" y="113083"/>
                  </a:cubicBezTo>
                  <a:lnTo>
                    <a:pt x="186491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90" name="자유형 89"/>
            <p:cNvSpPr/>
            <p:nvPr/>
          </p:nvSpPr>
          <p:spPr>
            <a:xfrm>
              <a:off x="1598142" y="2807395"/>
              <a:ext cx="3169659" cy="3582416"/>
            </a:xfrm>
            <a:custGeom>
              <a:avLst/>
              <a:gdLst>
                <a:gd name="connsiteX0" fmla="*/ 1272736 w 3169659"/>
                <a:gd name="connsiteY0" fmla="*/ 0 h 3582416"/>
                <a:gd name="connsiteX1" fmla="*/ 1264508 w 3169659"/>
                <a:gd name="connsiteY1" fmla="*/ 158213 h 3582416"/>
                <a:gd name="connsiteX2" fmla="*/ 2598678 w 3169659"/>
                <a:gd name="connsiteY2" fmla="*/ 1918895 h 3582416"/>
                <a:gd name="connsiteX3" fmla="*/ 2620711 w 3169659"/>
                <a:gd name="connsiteY3" fmla="*/ 1924395 h 3582416"/>
                <a:gd name="connsiteX4" fmla="*/ 2621389 w 3169659"/>
                <a:gd name="connsiteY4" fmla="*/ 1937909 h 3582416"/>
                <a:gd name="connsiteX5" fmla="*/ 3053457 w 3169659"/>
                <a:gd name="connsiteY5" fmla="*/ 2977252 h 3582416"/>
                <a:gd name="connsiteX6" fmla="*/ 3169659 w 3169659"/>
                <a:gd name="connsiteY6" fmla="*/ 3105833 h 3582416"/>
                <a:gd name="connsiteX7" fmla="*/ 3106648 w 3169659"/>
                <a:gd name="connsiteY7" fmla="*/ 3161435 h 3582416"/>
                <a:gd name="connsiteX8" fmla="*/ 1898821 w 3169659"/>
                <a:gd name="connsiteY8" fmla="*/ 3582416 h 3582416"/>
                <a:gd name="connsiteX9" fmla="*/ 0 w 3169659"/>
                <a:gd name="connsiteY9" fmla="*/ 1738851 h 3582416"/>
                <a:gd name="connsiteX10" fmla="*/ 1159714 w 3169659"/>
                <a:gd name="connsiteY10" fmla="*/ 40162 h 3582416"/>
                <a:gd name="connsiteX11" fmla="*/ 1272736 w 3169659"/>
                <a:gd name="connsiteY11" fmla="*/ 0 h 3582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9659" h="3582416">
                  <a:moveTo>
                    <a:pt x="1272736" y="0"/>
                  </a:moveTo>
                  <a:lnTo>
                    <a:pt x="1264508" y="158213"/>
                  </a:lnTo>
                  <a:cubicBezTo>
                    <a:pt x="1264508" y="985479"/>
                    <a:pt x="1825727" y="1685479"/>
                    <a:pt x="2598678" y="1918895"/>
                  </a:cubicBezTo>
                  <a:lnTo>
                    <a:pt x="2620711" y="1924395"/>
                  </a:lnTo>
                  <a:lnTo>
                    <a:pt x="2621389" y="1937909"/>
                  </a:lnTo>
                  <a:cubicBezTo>
                    <a:pt x="2661044" y="2330601"/>
                    <a:pt x="2816744" y="2688792"/>
                    <a:pt x="3053457" y="2977252"/>
                  </a:cubicBezTo>
                  <a:lnTo>
                    <a:pt x="3169659" y="3105833"/>
                  </a:lnTo>
                  <a:lnTo>
                    <a:pt x="3106648" y="3161435"/>
                  </a:lnTo>
                  <a:cubicBezTo>
                    <a:pt x="2778420" y="3424431"/>
                    <a:pt x="2357623" y="3582416"/>
                    <a:pt x="1898821" y="3582416"/>
                  </a:cubicBezTo>
                  <a:cubicBezTo>
                    <a:pt x="850131" y="3582416"/>
                    <a:pt x="0" y="2757024"/>
                    <a:pt x="0" y="1738851"/>
                  </a:cubicBezTo>
                  <a:cubicBezTo>
                    <a:pt x="0" y="975221"/>
                    <a:pt x="478199" y="320031"/>
                    <a:pt x="1159714" y="40162"/>
                  </a:cubicBezTo>
                  <a:lnTo>
                    <a:pt x="1272736" y="0"/>
                  </a:lnTo>
                  <a:close/>
                </a:path>
              </a:pathLst>
            </a:custGeom>
            <a:solidFill>
              <a:srgbClr val="ABF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89" name="자유형 88"/>
            <p:cNvSpPr/>
            <p:nvPr/>
          </p:nvSpPr>
          <p:spPr>
            <a:xfrm>
              <a:off x="4209535" y="3179265"/>
              <a:ext cx="1186248" cy="1629909"/>
            </a:xfrm>
            <a:custGeom>
              <a:avLst/>
              <a:gdLst>
                <a:gd name="connsiteX0" fmla="*/ 558265 w 1186248"/>
                <a:gd name="connsiteY0" fmla="*/ 0 h 1629909"/>
                <a:gd name="connsiteX1" fmla="*/ 630096 w 1186248"/>
                <a:gd name="connsiteY1" fmla="*/ 63385 h 1629909"/>
                <a:gd name="connsiteX2" fmla="*/ 1186248 w 1186248"/>
                <a:gd name="connsiteY2" fmla="*/ 1366982 h 1629909"/>
                <a:gd name="connsiteX3" fmla="*/ 1178020 w 1186248"/>
                <a:gd name="connsiteY3" fmla="*/ 1525196 h 1629909"/>
                <a:gd name="connsiteX4" fmla="*/ 1116586 w 1186248"/>
                <a:gd name="connsiteY4" fmla="*/ 1547026 h 1629909"/>
                <a:gd name="connsiteX5" fmla="*/ 551935 w 1186248"/>
                <a:gd name="connsiteY5" fmla="*/ 1629909 h 1629909"/>
                <a:gd name="connsiteX6" fmla="*/ 169256 w 1186248"/>
                <a:gd name="connsiteY6" fmla="*/ 1592454 h 1629909"/>
                <a:gd name="connsiteX7" fmla="*/ 9317 w 1186248"/>
                <a:gd name="connsiteY7" fmla="*/ 1552526 h 1629909"/>
                <a:gd name="connsiteX8" fmla="*/ 0 w 1186248"/>
                <a:gd name="connsiteY8" fmla="*/ 1366982 h 1629909"/>
                <a:gd name="connsiteX9" fmla="*/ 442063 w 1186248"/>
                <a:gd name="connsiteY9" fmla="*/ 128581 h 1629909"/>
                <a:gd name="connsiteX10" fmla="*/ 558265 w 1186248"/>
                <a:gd name="connsiteY10" fmla="*/ 0 h 16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248" h="1629909">
                  <a:moveTo>
                    <a:pt x="558265" y="0"/>
                  </a:moveTo>
                  <a:lnTo>
                    <a:pt x="630096" y="63385"/>
                  </a:lnTo>
                  <a:cubicBezTo>
                    <a:pt x="973715" y="397004"/>
                    <a:pt x="1186248" y="857896"/>
                    <a:pt x="1186248" y="1366982"/>
                  </a:cubicBezTo>
                  <a:lnTo>
                    <a:pt x="1178020" y="1525196"/>
                  </a:lnTo>
                  <a:lnTo>
                    <a:pt x="1116586" y="1547026"/>
                  </a:lnTo>
                  <a:cubicBezTo>
                    <a:pt x="938213" y="1600892"/>
                    <a:pt x="748565" y="1629909"/>
                    <a:pt x="551935" y="1629909"/>
                  </a:cubicBezTo>
                  <a:cubicBezTo>
                    <a:pt x="420849" y="1629909"/>
                    <a:pt x="292865" y="1617012"/>
                    <a:pt x="169256" y="1592454"/>
                  </a:cubicBezTo>
                  <a:lnTo>
                    <a:pt x="9317" y="1552526"/>
                  </a:lnTo>
                  <a:lnTo>
                    <a:pt x="0" y="1366982"/>
                  </a:lnTo>
                  <a:cubicBezTo>
                    <a:pt x="0" y="896566"/>
                    <a:pt x="165897" y="465118"/>
                    <a:pt x="442063" y="128581"/>
                  </a:cubicBezTo>
                  <a:lnTo>
                    <a:pt x="558265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288890" y="1948473"/>
              <a:ext cx="991564" cy="642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solidFill>
                    <a:srgbClr val="000000"/>
                  </a:solidFill>
                  <a:latin typeface="a옛날목욕탕L" panose="02020600000000000000" pitchFamily="18" charset="-127"/>
                  <a:ea typeface="a옛날목욕탕L" panose="02020600000000000000" pitchFamily="18" charset="-127"/>
                </a:rPr>
                <a:t>신체</a:t>
              </a:r>
              <a:endParaRPr lang="ko-KR" altLang="en-US" sz="32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2505246" y="4704460"/>
              <a:ext cx="1241841" cy="710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600" dirty="0" smtClean="0">
                  <a:solidFill>
                    <a:srgbClr val="000000"/>
                  </a:solidFill>
                  <a:latin typeface="a옛날목욕탕L" panose="02020600000000000000" pitchFamily="18" charset="-127"/>
                  <a:ea typeface="a옛날목욕탕L" panose="02020600000000000000" pitchFamily="18" charset="-127"/>
                </a:rPr>
                <a:t>인지</a:t>
              </a:r>
              <a:endParaRPr lang="ko-KR" altLang="en-US" sz="36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84395" y="4809174"/>
              <a:ext cx="1425156" cy="642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solidFill>
                    <a:srgbClr val="000000"/>
                  </a:solidFill>
                  <a:latin typeface="a옛날목욕탕L" panose="02020600000000000000" pitchFamily="18" charset="-127"/>
                  <a:ea typeface="a옛날목욕탕L" panose="02020600000000000000" pitchFamily="18" charset="-127"/>
                </a:rPr>
                <a:t>정서</a:t>
              </a:r>
              <a:endParaRPr lang="ko-KR" altLang="en-US" sz="32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90081" y="3794301"/>
              <a:ext cx="1425156" cy="575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800" dirty="0" smtClean="0">
                  <a:solidFill>
                    <a:srgbClr val="ED0677"/>
                  </a:solidFill>
                  <a:latin typeface="a옛날목욕탕L" panose="02020600000000000000" pitchFamily="18" charset="-127"/>
                  <a:ea typeface="a옛날목욕탕L" panose="02020600000000000000" pitchFamily="18" charset="-127"/>
                </a:rPr>
                <a:t>독서치료</a:t>
              </a:r>
              <a:endParaRPr lang="ko-KR" altLang="en-US" sz="24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endParaRPr>
            </a:p>
          </p:txBody>
        </p:sp>
      </p:grpSp>
      <p:sp>
        <p:nvSpPr>
          <p:cNvPr id="10" name="텍스트 개체 틀 9">
            <a:extLst>
              <a:ext uri="{FF2B5EF4-FFF2-40B4-BE49-F238E27FC236}">
                <a16:creationId xmlns="" xmlns:a16="http://schemas.microsoft.com/office/drawing/2014/main" id="{47CD79FE-F820-4DE7-BC80-B485203FA5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0682"/>
            <a:ext cx="8562635" cy="584775"/>
          </a:xfrm>
        </p:spPr>
        <p:txBody>
          <a:bodyPr/>
          <a:lstStyle/>
          <a:p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 치료 프로그램의 필요성 및 목적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379690" y="1026053"/>
            <a:ext cx="482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신체 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 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인지 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 </a:t>
            </a:r>
            <a:r>
              <a:rPr lang="ko-KR" altLang="en-US" sz="24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정서 </a:t>
            </a:r>
            <a:r>
              <a:rPr lang="en-US" altLang="ko-KR" sz="24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3</a:t>
            </a:r>
            <a:r>
              <a:rPr lang="ko-KR" altLang="en-US" sz="24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박자 고루 강화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  <a:endParaRPr lang="ko-KR" altLang="en-US" sz="24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81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텍스트 개체 틀 2"/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8849426" cy="584775"/>
          </a:xfrm>
        </p:spPr>
        <p:txBody>
          <a:bodyPr/>
          <a:lstStyle/>
          <a:p>
            <a:r>
              <a:rPr lang="ko-KR" altLang="en-US" sz="3200" dirty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독서치료 </a:t>
            </a:r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 배경 및 내용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317" y="844131"/>
            <a:ext cx="366856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>
                <a:solidFill>
                  <a:srgbClr val="00206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독서치료</a:t>
            </a:r>
            <a:r>
              <a:rPr lang="ko-KR" altLang="en-US" sz="2800" dirty="0" smtClean="0">
                <a:solidFill>
                  <a:schemeClr val="bg1">
                    <a:lumMod val="75000"/>
                  </a:schemeClr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endParaRPr lang="en-US" altLang="ko-KR" sz="2800" dirty="0" smtClean="0">
              <a:solidFill>
                <a:schemeClr val="bg1">
                  <a:lumMod val="75000"/>
                </a:schemeClr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 smtClean="0">
              <a:solidFill>
                <a:schemeClr val="bg1">
                  <a:lumMod val="75000"/>
                </a:schemeClr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=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고산도서관에서 차출 된 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 치료 강사들의 </a:t>
            </a:r>
            <a:endParaRPr lang="en-US" altLang="ko-KR" sz="2000" dirty="0" smtClean="0">
              <a:solidFill>
                <a:srgbClr val="00B05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>
              <a:solidFill>
                <a:srgbClr val="00B05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err="1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재능나눔활동</a:t>
            </a:r>
            <a:r>
              <a:rPr lang="ko-KR" altLang="en-US" sz="2000" dirty="0" err="1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을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기반으로 한 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전문적인 프로그램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책을 읽은 후 </a:t>
            </a:r>
            <a:r>
              <a:rPr lang="ko-KR" altLang="en-US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해당</a:t>
            </a:r>
            <a:endParaRPr lang="en-US" altLang="ko-KR" sz="2000" dirty="0" smtClean="0">
              <a:solidFill>
                <a:schemeClr val="accent6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>
              <a:solidFill>
                <a:schemeClr val="accent6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내용을 바탕으로 정서활동</a:t>
            </a:r>
            <a:endParaRPr lang="en-US" altLang="ko-KR" sz="2000" dirty="0" smtClean="0">
              <a:solidFill>
                <a:schemeClr val="accent6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2000" dirty="0">
              <a:solidFill>
                <a:schemeClr val="accent6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신체놀이 활동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등을 수행하여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인지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정서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신체 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3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박자 강화</a:t>
            </a:r>
            <a:r>
              <a:rPr lang="ko-KR" altLang="en-US" sz="2000" dirty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꾀함</a:t>
            </a:r>
            <a:r>
              <a:rPr lang="en-US" altLang="ko-KR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05880" y="844131"/>
            <a:ext cx="5338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◈ 독서 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= </a:t>
            </a:r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인지 능력 자극 그 자체의 활동</a:t>
            </a:r>
            <a:r>
              <a:rPr lang="en-US" altLang="ko-KR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90701" y="2096451"/>
            <a:ext cx="414619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책</a:t>
            </a:r>
            <a:r>
              <a:rPr lang="ko-KR" altLang="en-US" sz="20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의 효과</a:t>
            </a:r>
            <a:endParaRPr lang="en-US" altLang="ko-KR" sz="2000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한 권의 이야기를 읽고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(</a:t>
            </a:r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듣고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)</a:t>
            </a:r>
          </a:p>
          <a:p>
            <a:pPr algn="ctr"/>
            <a:endParaRPr lang="en-US" altLang="ko-KR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이에 대한 어르신의 생각을 </a:t>
            </a:r>
            <a:endParaRPr lang="en-US" altLang="ko-KR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이야기하는 활동은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이야기의 흐름을</a:t>
            </a:r>
            <a:endParaRPr lang="en-US" altLang="ko-KR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이해하고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 </a:t>
            </a:r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이는 </a:t>
            </a:r>
            <a:r>
              <a:rPr lang="ko-KR" altLang="en-US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기억력 강화</a:t>
            </a:r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와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</a:t>
            </a:r>
          </a:p>
          <a:p>
            <a:pPr algn="ctr"/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</a:p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지난 </a:t>
            </a:r>
            <a:r>
              <a:rPr lang="ko-KR" altLang="en-US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기억</a:t>
            </a:r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을 </a:t>
            </a:r>
            <a:r>
              <a:rPr lang="ko-KR" altLang="en-US" dirty="0" smtClean="0">
                <a:solidFill>
                  <a:srgbClr val="00B05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회상</a:t>
            </a:r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하는</a:t>
            </a:r>
            <a:endParaRPr lang="en-US" altLang="ko-KR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dirty="0" smtClean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능력을 강화합니다</a:t>
            </a:r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pPr algn="ctr"/>
            <a:r>
              <a:rPr lang="en-US" altLang="ko-KR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75" y="4916686"/>
            <a:ext cx="1157871" cy="1680521"/>
          </a:xfrm>
          <a:prstGeom prst="rect">
            <a:avLst/>
          </a:prstGeom>
        </p:spPr>
      </p:pic>
      <p:sp>
        <p:nvSpPr>
          <p:cNvPr id="5" name="1/2 액자 4"/>
          <p:cNvSpPr/>
          <p:nvPr/>
        </p:nvSpPr>
        <p:spPr>
          <a:xfrm>
            <a:off x="4530808" y="2096451"/>
            <a:ext cx="451229" cy="496329"/>
          </a:xfrm>
          <a:prstGeom prst="halfFram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26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6"/>
          </p:nvPr>
        </p:nvSpPr>
        <p:spPr>
          <a:xfrm>
            <a:off x="0" y="32777"/>
            <a:ext cx="8562635" cy="584775"/>
          </a:xfrm>
        </p:spPr>
        <p:txBody>
          <a:bodyPr/>
          <a:lstStyle/>
          <a:p>
            <a:r>
              <a:rPr lang="ko-KR" altLang="en-US" sz="3200" dirty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독서치료 </a:t>
            </a:r>
            <a:r>
              <a:rPr lang="ko-KR" altLang="en-US" sz="3200" dirty="0" smtClean="0"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 배경 및 내용</a:t>
            </a:r>
            <a:endParaRPr lang="ko-KR" altLang="en-US" sz="3200" dirty="0"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318" y="852903"/>
            <a:ext cx="230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chemeClr val="accent3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◈ 활동 단계</a:t>
            </a:r>
            <a:endParaRPr lang="ko-KR" altLang="en-US" sz="2400" dirty="0">
              <a:solidFill>
                <a:schemeClr val="accent3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4847" y="2159303"/>
            <a:ext cx="40118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1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단계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집중력 향상을 위한 활동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457200" indent="-457200" algn="ctr">
              <a:buAutoNum type="arabicPeriod"/>
            </a:pP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(</a:t>
            </a:r>
            <a:r>
              <a:rPr lang="ko-KR" altLang="en-US" sz="2000" dirty="0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간단 </a:t>
            </a:r>
            <a:r>
              <a:rPr lang="ko-KR" altLang="en-US" sz="2000" dirty="0" err="1" smtClean="0">
                <a:solidFill>
                  <a:schemeClr val="accent6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레크레이션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)</a:t>
            </a:r>
          </a:p>
          <a:p>
            <a:pPr algn="ctr"/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r>
              <a:rPr lang="ko-KR" altLang="en-US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잰말놀이</a:t>
            </a:r>
            <a:r>
              <a:rPr lang="ko-KR" altLang="en-US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 </a:t>
            </a:r>
            <a:r>
              <a:rPr lang="ko-KR" altLang="en-US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주령구놀이</a:t>
            </a:r>
            <a:r>
              <a:rPr lang="ko-KR" altLang="en-US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/ </a:t>
            </a:r>
            <a:r>
              <a:rPr lang="ko-KR" altLang="en-US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박수 놀이 등</a:t>
            </a:r>
            <a:endParaRPr lang="en-US" altLang="ko-KR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285750" indent="-285750" algn="ctr">
              <a:buFontTx/>
              <a:buChar char="-"/>
            </a:pP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어르신들은 바로 집중을 하시기에 어려움이 있으시며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 </a:t>
            </a: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특히 본 프로그램은 점심식사 이후 이뤄지기에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 </a:t>
            </a:r>
            <a:r>
              <a:rPr lang="ko-KR" altLang="en-US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프로그램 집중력 향상을 위해 반드시 해당 단계를 진행</a:t>
            </a:r>
            <a:r>
              <a:rPr lang="en-US" altLang="ko-KR" sz="16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pPr algn="ctr"/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ko-KR" altLang="en-US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57" y="1646708"/>
            <a:ext cx="3836517" cy="459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588" y="4566203"/>
            <a:ext cx="308020" cy="32516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5465" y="4553712"/>
            <a:ext cx="308020" cy="32516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8531" y="4592890"/>
            <a:ext cx="308020" cy="32516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612" y="4834560"/>
            <a:ext cx="308020" cy="32516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8505" y="4465008"/>
            <a:ext cx="308020" cy="32516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898" y="4610416"/>
            <a:ext cx="308020" cy="32516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557" y="4671980"/>
            <a:ext cx="308020" cy="32516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847" y="5131779"/>
            <a:ext cx="522682" cy="39164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91" l="4348" r="96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9407" y="5014595"/>
            <a:ext cx="584432" cy="43791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7112" y="4241043"/>
            <a:ext cx="308020" cy="32516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5349" l="2778" r="93056"/>
                    </a14:imgEffect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1141" y="4671980"/>
            <a:ext cx="308020" cy="3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5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78940" y="1224634"/>
            <a:ext cx="401182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000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잰말놀이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어르신들의 활동 난이도에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맞추어 간장공장장 등의 문장을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게임처럼 함께 읽어보는 활동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처음에는 천천히 함께 한 후 점점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빠르게 하여 재미를 유도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우리 어르신들에게 </a:t>
            </a:r>
            <a:r>
              <a:rPr lang="ko-KR" altLang="en-US" sz="1400" dirty="0" err="1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잰말놀이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문장으로 봄 꿀밤이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</a:p>
          <a:p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달다고 하니 봄 꿀밤은 맛없다 저 말 틀렸다라고 말씀하신</a:t>
            </a:r>
            <a:r>
              <a:rPr lang="en-US" altLang="ko-KR" sz="1400" dirty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후문이 있다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en-US" altLang="ko-KR" sz="16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ko-KR" altLang="en-US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4974" y="1224634"/>
            <a:ext cx="401182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ko-KR" altLang="en-US" sz="2000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주령구놀이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marL="342900" indent="-342900">
              <a:buFontTx/>
              <a:buChar char="-"/>
            </a:pPr>
            <a:endParaRPr lang="en-US" altLang="ko-KR" sz="20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20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000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ㄱ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이미지에 보이는 </a:t>
            </a:r>
            <a:r>
              <a:rPr lang="ko-KR" altLang="en-US" sz="2000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주령구에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2000" dirty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한글자음을 써넣는다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1400" dirty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(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해당 </a:t>
            </a:r>
            <a:r>
              <a:rPr lang="ko-KR" altLang="en-US" sz="1400" dirty="0" err="1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주령구는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없으면 육면체 모양으로 </a:t>
            </a:r>
            <a:endParaRPr lang="en-US" altLang="ko-KR" sz="1400" dirty="0" smtClean="0">
              <a:solidFill>
                <a:schemeClr val="bg2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1400" dirty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종이로 만들 수 있다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.)</a:t>
            </a:r>
          </a:p>
          <a:p>
            <a:endParaRPr lang="en-US" altLang="ko-KR" sz="14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ㄴ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자음마다 재미있는 동작들을 </a:t>
            </a:r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    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연결시킨다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</a:t>
            </a:r>
          </a:p>
          <a:p>
            <a:r>
              <a:rPr lang="en-US" altLang="ko-KR" sz="1400" dirty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예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)  </a:t>
            </a:r>
            <a:r>
              <a:rPr lang="ko-KR" altLang="en-US" sz="1400" dirty="0" err="1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ㅎ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– 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다같이 호호호 소리 내어 웃기</a:t>
            </a:r>
            <a:endParaRPr lang="en-US" altLang="ko-KR" sz="1400" dirty="0" smtClean="0">
              <a:solidFill>
                <a:schemeClr val="bg2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endParaRPr lang="en-US" altLang="ko-KR" sz="14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 </a:t>
            </a:r>
            <a:r>
              <a:rPr lang="ko-KR" altLang="en-US" sz="2000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ㄷ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굴린 사람 혹은 </a:t>
            </a:r>
            <a:r>
              <a:rPr lang="ko-KR" altLang="en-US" sz="2000" dirty="0" err="1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옆사람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등 누가 동작을 수행할 지 결정하고 굴리고 자음 확인하고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, </a:t>
            </a:r>
            <a:r>
              <a:rPr lang="ko-KR" altLang="en-US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동작 수행하기를 반복한다</a:t>
            </a:r>
            <a:r>
              <a:rPr lang="en-US" altLang="ko-KR" sz="2000" dirty="0" smtClean="0">
                <a:solidFill>
                  <a:srgbClr val="000000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 </a:t>
            </a:r>
          </a:p>
          <a:p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(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어르신들께서 어느 정도 워밍업 상태가 되었다 </a:t>
            </a:r>
            <a:endParaRPr lang="en-US" altLang="ko-KR" sz="1400" dirty="0" smtClean="0">
              <a:solidFill>
                <a:schemeClr val="bg2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r>
              <a:rPr lang="en-US" altLang="ko-KR" sz="1400" dirty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 </a:t>
            </a:r>
            <a:r>
              <a:rPr lang="ko-KR" altLang="en-US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싶으면 그만함</a:t>
            </a:r>
            <a:r>
              <a:rPr lang="en-US" altLang="ko-KR" sz="1400" dirty="0" smtClean="0">
                <a:solidFill>
                  <a:schemeClr val="bg2"/>
                </a:solidFill>
                <a:latin typeface="a옛날목욕탕L" panose="02020600000000000000" pitchFamily="18" charset="-127"/>
                <a:ea typeface="a옛날목욕탕L" panose="02020600000000000000" pitchFamily="18" charset="-127"/>
              </a:rPr>
              <a:t>.)</a:t>
            </a:r>
          </a:p>
          <a:p>
            <a:pPr algn="ctr"/>
            <a:endParaRPr lang="en-US" altLang="ko-KR" sz="2000" dirty="0" smtClean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  <a:p>
            <a:pPr algn="ctr"/>
            <a:endParaRPr lang="ko-KR" altLang="en-US" sz="1600" dirty="0">
              <a:solidFill>
                <a:srgbClr val="000000"/>
              </a:solidFill>
              <a:latin typeface="a옛날목욕탕L" panose="02020600000000000000" pitchFamily="18" charset="-127"/>
              <a:ea typeface="a옛날목욕탕L" panose="02020600000000000000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31" y="1025324"/>
            <a:ext cx="2002837" cy="1589392"/>
          </a:xfrm>
          <a:prstGeom prst="rect">
            <a:avLst/>
          </a:prstGeom>
        </p:spPr>
      </p:pic>
      <p:sp>
        <p:nvSpPr>
          <p:cNvPr id="5" name="웃는 얼굴 4"/>
          <p:cNvSpPr/>
          <p:nvPr/>
        </p:nvSpPr>
        <p:spPr>
          <a:xfrm>
            <a:off x="2125209" y="5371070"/>
            <a:ext cx="222422" cy="205946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26" b="99252" l="2538" r="898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00" y="951182"/>
            <a:ext cx="1326292" cy="134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템플릿_봄날의꽃">
      <a:dk1>
        <a:srgbClr val="FFFFFF"/>
      </a:dk1>
      <a:lt1>
        <a:srgbClr val="00BEFF"/>
      </a:lt1>
      <a:dk2>
        <a:srgbClr val="DBE5F1"/>
      </a:dk2>
      <a:lt2>
        <a:srgbClr val="7F7F7F"/>
      </a:lt2>
      <a:accent1>
        <a:srgbClr val="4F81BD"/>
      </a:accent1>
      <a:accent2>
        <a:srgbClr val="92CDDC"/>
      </a:accent2>
      <a:accent3>
        <a:srgbClr val="0C1621"/>
      </a:accent3>
      <a:accent4>
        <a:srgbClr val="D99694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18209</TotalTime>
  <Words>965</Words>
  <Application>Microsoft Office PowerPoint</Application>
  <PresentationFormat>화면 슬라이드 쇼(4:3)</PresentationFormat>
  <Paragraphs>243</Paragraphs>
  <Slides>20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7" baseType="lpstr">
      <vt:lpstr>a옛날목욕탕L</vt:lpstr>
      <vt:lpstr>맑은 고딕</vt:lpstr>
      <vt:lpstr>굴림</vt:lpstr>
      <vt:lpstr>1훈프로방스 R</vt:lpstr>
      <vt:lpstr>Arial</vt:lpstr>
      <vt:lpstr>1훈하늘보리 R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파워포인트배경(손바닥 일러스트배경)</dc:title>
  <dc:creator>㈜비즈폼</dc:creator>
  <dc:description>무단 복제 배포시 법적 불이익을 받을 수 있습니다.</dc:description>
  <cp:lastModifiedBy>user</cp:lastModifiedBy>
  <cp:revision>1114</cp:revision>
  <cp:lastPrinted>2020-09-16T08:11:04Z</cp:lastPrinted>
  <dcterms:created xsi:type="dcterms:W3CDTF">2013-12-05T04:50:26Z</dcterms:created>
  <dcterms:modified xsi:type="dcterms:W3CDTF">2020-09-16T08:14:53Z</dcterms:modified>
  <cp:category>본 문서의 저작권은 비즈폼에 있습니다.</cp:category>
</cp:coreProperties>
</file>