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22"/>
  </p:notesMasterIdLst>
  <p:sldIdLst>
    <p:sldId id="292" r:id="rId2"/>
    <p:sldId id="293" r:id="rId3"/>
    <p:sldId id="304" r:id="rId4"/>
    <p:sldId id="454" r:id="rId5"/>
    <p:sldId id="437" r:id="rId6"/>
    <p:sldId id="436" r:id="rId7"/>
    <p:sldId id="438" r:id="rId8"/>
    <p:sldId id="440" r:id="rId9"/>
    <p:sldId id="443" r:id="rId10"/>
    <p:sldId id="445" r:id="rId11"/>
    <p:sldId id="446" r:id="rId12"/>
    <p:sldId id="313" r:id="rId13"/>
    <p:sldId id="439" r:id="rId14"/>
    <p:sldId id="447" r:id="rId15"/>
    <p:sldId id="448" r:id="rId16"/>
    <p:sldId id="449" r:id="rId17"/>
    <p:sldId id="450" r:id="rId18"/>
    <p:sldId id="323" r:id="rId19"/>
    <p:sldId id="324" r:id="rId20"/>
    <p:sldId id="455" r:id="rId21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2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56828A-EF17-46A3-8E1A-608D031988D8}">
  <a:tblStyle styleId="{9D56828A-EF17-46A3-8E1A-608D031988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2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72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4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28f4c6fa4_2_293:notes"/>
          <p:cNvSpPr txBox="1">
            <a:spLocks noGrp="1"/>
          </p:cNvSpPr>
          <p:nvPr>
            <p:ph type="body" idx="1"/>
          </p:nvPr>
        </p:nvSpPr>
        <p:spPr>
          <a:xfrm>
            <a:off x="685800" y="4740038"/>
            <a:ext cx="5486400" cy="44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03" name="Google Shape;303;g228f4c6fa4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747713"/>
            <a:ext cx="5407025" cy="3743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14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86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9542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c50e40caf_2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c50e40caf_2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414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c50e40caf_2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c50e40caf_2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612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181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003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94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394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50e40caf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c50e40ca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607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50e40caf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c50e40ca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506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c50e40caf_2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c50e40caf_2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584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50e40caf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c50e40ca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192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28f4c6fa4_2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43" name="Google Shape;743;g228f4c6fa4_2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05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c50e40caf_2_590:notes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09" tIns="91809" rIns="91809" bIns="91809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4" name="Google Shape;614;g1c50e40caf_2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925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659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78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909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95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50e40caf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c50e40caf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823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f4c6fa4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f4c6fa4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94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Agenda Layout">
  <p:cSld name="7_Agenda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" descr="E:\002-KIMS BUSINESS\007-02-Fullslidesppt-Contents\20161216\Stethoscope as symbol of medicine PowerPoint Templates\main-item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4155" y="164637"/>
            <a:ext cx="1065487" cy="973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6"/>
          <p:cNvCxnSpPr/>
          <p:nvPr/>
        </p:nvCxnSpPr>
        <p:spPr>
          <a:xfrm>
            <a:off x="-6535" y="1089693"/>
            <a:ext cx="8313907" cy="0"/>
          </a:xfrm>
          <a:prstGeom prst="straightConnector1">
            <a:avLst/>
          </a:prstGeom>
          <a:noFill/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6"/>
          <p:cNvSpPr>
            <a:spLocks noGrp="1"/>
          </p:cNvSpPr>
          <p:nvPr>
            <p:ph type="pic" idx="2"/>
          </p:nvPr>
        </p:nvSpPr>
        <p:spPr>
          <a:xfrm>
            <a:off x="740532" y="1508788"/>
            <a:ext cx="1872208" cy="249627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95285" marR="0" lvl="1" indent="0" algn="l" rtl="0">
              <a:spcBef>
                <a:spcPts val="60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0570" marR="0" lvl="2" indent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85854" marR="0" lvl="3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81139" marR="0" lvl="4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76424" marR="0" lvl="5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09" marR="0" lvl="6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66993" marR="0" lvl="7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62278" marR="0" lvl="8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6"/>
          <p:cNvSpPr>
            <a:spLocks noGrp="1"/>
          </p:cNvSpPr>
          <p:nvPr>
            <p:ph type="pic" idx="3"/>
          </p:nvPr>
        </p:nvSpPr>
        <p:spPr>
          <a:xfrm>
            <a:off x="2924775" y="1508788"/>
            <a:ext cx="1872208" cy="249627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95285" marR="0" lvl="1" indent="0" algn="l" rtl="0">
              <a:spcBef>
                <a:spcPts val="60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0570" marR="0" lvl="2" indent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85854" marR="0" lvl="3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81139" marR="0" lvl="4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76424" marR="0" lvl="5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09" marR="0" lvl="6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66993" marR="0" lvl="7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62278" marR="0" lvl="8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>
            <a:spLocks noGrp="1"/>
          </p:cNvSpPr>
          <p:nvPr>
            <p:ph type="pic" idx="4"/>
          </p:nvPr>
        </p:nvSpPr>
        <p:spPr>
          <a:xfrm>
            <a:off x="5109017" y="1508788"/>
            <a:ext cx="1872208" cy="249627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95285" marR="0" lvl="1" indent="0" algn="l" rtl="0">
              <a:spcBef>
                <a:spcPts val="60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0570" marR="0" lvl="2" indent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85854" marR="0" lvl="3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81139" marR="0" lvl="4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76424" marR="0" lvl="5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09" marR="0" lvl="6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66993" marR="0" lvl="7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62278" marR="0" lvl="8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49348" y="124200"/>
            <a:ext cx="7957950" cy="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>
            <a:spLocks noGrp="1"/>
          </p:cNvSpPr>
          <p:nvPr>
            <p:ph type="pic" idx="5"/>
          </p:nvPr>
        </p:nvSpPr>
        <p:spPr>
          <a:xfrm>
            <a:off x="7293260" y="1508788"/>
            <a:ext cx="1872208" cy="249627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95285" marR="0" lvl="1" indent="0" algn="l" rtl="0">
              <a:spcBef>
                <a:spcPts val="60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0570" marR="0" lvl="2" indent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85854" marR="0" lvl="3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981139" marR="0" lvl="4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76424" marR="0" lvl="5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09" marR="0" lvl="6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66993" marR="0" lvl="7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62278" marR="0" lvl="8" indent="0" algn="l" rtl="0">
              <a:spcBef>
                <a:spcPts val="4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 descr="E:\002-KIMS BUSINESS\007-02-Fullslidesppt-Contents\20161216\Stethoscope as symbol of medicine PowerPoint Templates\main-item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155" y="164637"/>
            <a:ext cx="1065487" cy="973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p7"/>
          <p:cNvCxnSpPr/>
          <p:nvPr/>
        </p:nvCxnSpPr>
        <p:spPr>
          <a:xfrm>
            <a:off x="-6535" y="1089693"/>
            <a:ext cx="8313907" cy="0"/>
          </a:xfrm>
          <a:prstGeom prst="straightConnector1">
            <a:avLst/>
          </a:prstGeom>
          <a:noFill/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49348" y="124200"/>
            <a:ext cx="7957950" cy="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Agenda Layout">
  <p:cSld name="4_Agenda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1" y="0"/>
            <a:ext cx="6903217" cy="6858000"/>
          </a:xfrm>
          <a:prstGeom prst="rect">
            <a:avLst/>
          </a:prstGeom>
          <a:solidFill>
            <a:srgbClr val="FD2906">
              <a:alpha val="76862"/>
            </a:srgbClr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genda Layout">
  <p:cSld name="2_Agenda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lt1">
              <a:alpha val="44705"/>
            </a:schemeClr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asic Layout">
  <p:cSld name="6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0" y="6"/>
            <a:ext cx="9906000" cy="6857999"/>
          </a:xfrm>
          <a:prstGeom prst="rect">
            <a:avLst/>
          </a:prstGeom>
          <a:solidFill>
            <a:srgbClr val="3F3F3F">
              <a:alpha val="67843"/>
            </a:srgbClr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2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8"/>
          <p:cNvSpPr/>
          <p:nvPr/>
        </p:nvSpPr>
        <p:spPr>
          <a:xfrm flipH="1">
            <a:off x="5265037" y="1508789"/>
            <a:ext cx="4640965" cy="3840427"/>
          </a:xfrm>
          <a:prstGeom prst="rect">
            <a:avLst/>
          </a:prstGeom>
          <a:solidFill>
            <a:srgbClr val="F2141C">
              <a:alpha val="85882"/>
            </a:srgbClr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2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>
            <a:spLocks noGrp="1"/>
          </p:cNvSpPr>
          <p:nvPr>
            <p:ph type="pic" idx="2"/>
          </p:nvPr>
        </p:nvSpPr>
        <p:spPr>
          <a:xfrm>
            <a:off x="5777098" y="0"/>
            <a:ext cx="361684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71464" marR="0" lvl="1" indent="0" algn="l" rtl="0"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2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42927" marR="0" lvl="2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14391" marR="0" lvl="3" indent="0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85854" marR="0" lvl="4" indent="0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57318" marR="0" lvl="5" indent="0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781" marR="0" lvl="6" indent="0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00245" marR="0" lvl="7" indent="0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1709" marR="0" lvl="8" indent="0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49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subTitle" idx="1"/>
          </p:nvPr>
        </p:nvSpPr>
        <p:spPr>
          <a:xfrm>
            <a:off x="334479" y="900449"/>
            <a:ext cx="7785375" cy="3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6"/>
          <p:cNvSpPr/>
          <p:nvPr/>
        </p:nvSpPr>
        <p:spPr>
          <a:xfrm>
            <a:off x="0" y="2"/>
            <a:ext cx="209918" cy="1382973"/>
          </a:xfrm>
          <a:prstGeom prst="rect">
            <a:avLst/>
          </a:prstGeom>
          <a:solidFill>
            <a:srgbClr val="F214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4479" y="166400"/>
            <a:ext cx="7785375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42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9" r:id="rId3"/>
    <p:sldLayoutId id="2147483670" r:id="rId4"/>
    <p:sldLayoutId id="2147483672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0" r="21083" b="14268"/>
          <a:stretch/>
        </p:blipFill>
        <p:spPr>
          <a:xfrm>
            <a:off x="5674383" y="548508"/>
            <a:ext cx="3726094" cy="5714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4455" y="5328198"/>
            <a:ext cx="1795689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25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SINCE </a:t>
            </a:r>
            <a:r>
              <a:rPr lang="en-US" altLang="ko-KR" sz="1625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1999</a:t>
            </a:r>
            <a:endParaRPr lang="ko-KR" altLang="en-US" sz="1625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Google Shape;305;p31"/>
          <p:cNvSpPr txBox="1"/>
          <p:nvPr/>
        </p:nvSpPr>
        <p:spPr>
          <a:xfrm>
            <a:off x="465992" y="1139652"/>
            <a:ext cx="4826977" cy="380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9000"/>
              </a:lnSpc>
              <a:buClr>
                <a:srgbClr val="F2141C"/>
              </a:buClr>
            </a:pPr>
            <a:r>
              <a:rPr lang="ko-KR" altLang="en-US" sz="3200" b="1" dirty="0" err="1" smtClean="0">
                <a:solidFill>
                  <a:srgbClr val="F2141C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사회복지법인열린가람</a:t>
            </a:r>
            <a:endParaRPr lang="en-US" altLang="ko-KR" sz="3200" b="1" dirty="0" smtClean="0">
              <a:solidFill>
                <a:srgbClr val="F2141C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9000"/>
              </a:lnSpc>
              <a:buClr>
                <a:srgbClr val="F2141C"/>
              </a:buClr>
            </a:pPr>
            <a:r>
              <a:rPr lang="ko-KR" altLang="en-US" sz="3200" b="1" dirty="0" smtClean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노인요양시설 </a:t>
            </a:r>
            <a:r>
              <a:rPr lang="ko-KR" altLang="en-US" sz="5400" b="1" dirty="0" err="1" smtClean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endParaRPr lang="en-US" altLang="ko-KR" sz="5400" b="1" dirty="0" smtClean="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9000"/>
              </a:lnSpc>
              <a:buClr>
                <a:srgbClr val="F2141C"/>
              </a:buClr>
            </a:pPr>
            <a:r>
              <a:rPr lang="ko-KR" altLang="en-US" sz="3200" b="1" dirty="0" smtClean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감염병 대응체계</a:t>
            </a:r>
            <a:endParaRPr sz="3200" b="1" dirty="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15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개구역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격리생활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2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92926" y="1533525"/>
            <a:ext cx="10113124" cy="5171314"/>
            <a:chOff x="192871" y="302118"/>
            <a:chExt cx="10083501" cy="6420337"/>
          </a:xfrm>
        </p:grpSpPr>
        <p:sp>
          <p:nvSpPr>
            <p:cNvPr id="8" name="직사각형 7"/>
            <p:cNvSpPr/>
            <p:nvPr/>
          </p:nvSpPr>
          <p:spPr>
            <a:xfrm>
              <a:off x="390144" y="707136"/>
              <a:ext cx="1586187" cy="547935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976331" y="707136"/>
              <a:ext cx="7516295" cy="183883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L 도형 9"/>
            <p:cNvSpPr/>
            <p:nvPr/>
          </p:nvSpPr>
          <p:spPr>
            <a:xfrm rot="10800000" flipV="1">
              <a:off x="1976331" y="2545970"/>
              <a:ext cx="7516295" cy="3640518"/>
            </a:xfrm>
            <a:prstGeom prst="corner">
              <a:avLst>
                <a:gd name="adj1" fmla="val 46075"/>
                <a:gd name="adj2" fmla="val 4215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7926" y="3008229"/>
              <a:ext cx="850619" cy="1031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식당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본관</a:t>
              </a:r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사용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1976330" y="1943100"/>
              <a:ext cx="5983396" cy="602870"/>
              <a:chOff x="1976330" y="1829371"/>
              <a:chExt cx="5867513" cy="716599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1976330" y="1829372"/>
                <a:ext cx="1952517" cy="716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5891326" y="1829371"/>
                <a:ext cx="1952517" cy="716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3933828" y="1829371"/>
                <a:ext cx="1952517" cy="716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976330" y="717042"/>
              <a:ext cx="781158" cy="6028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958054" y="717041"/>
              <a:ext cx="3534572" cy="6028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967192" y="717041"/>
              <a:ext cx="1333471" cy="6028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1397" y="2067563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거주실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62126" y="2077287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거주실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19043" y="2087012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거주실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9410" y="822781"/>
              <a:ext cx="1809490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격리실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29182" y="818134"/>
              <a:ext cx="1809490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집중치료실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20595" y="818134"/>
              <a:ext cx="1809490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물리치료실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81725" y="1417065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본관 </a:t>
              </a:r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2871" y="302118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 </a:t>
              </a:r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외부출입구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85966" y="6302130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 </a:t>
              </a:r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외부출입구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9077325" y="1417064"/>
              <a:ext cx="415301" cy="6504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5643" y="1603322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E/V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8791575" y="2545969"/>
              <a:ext cx="701051" cy="20069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976330" y="5572125"/>
              <a:ext cx="2595670" cy="6143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572000" y="5572122"/>
              <a:ext cx="1370855" cy="6143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942855" y="5572122"/>
              <a:ext cx="1524745" cy="103561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56821" y="5702327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인실 </a:t>
              </a:r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67063" y="5702330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실내산책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25424" y="5903210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강당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61260" y="2995491"/>
              <a:ext cx="1980729" cy="133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인실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개별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화장실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9720" y="5126936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휴게공간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2661757" y="4503050"/>
              <a:ext cx="1370855" cy="6143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79551" y="4642783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화장실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4027972" y="4503050"/>
              <a:ext cx="2219820" cy="6143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47517" y="4633258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운동케어실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477380" y="5572122"/>
              <a:ext cx="415301" cy="6182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06263" y="5726757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E/V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928808" y="5212460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신관 </a:t>
            </a:r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29274" y="3419342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 </a:t>
            </a:r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외부출입구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64219" y="6331953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 </a:t>
            </a:r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외부출입구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96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구역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격리생활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3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90779" y="1854886"/>
            <a:ext cx="9915271" cy="4757555"/>
            <a:chOff x="390144" y="701098"/>
            <a:chExt cx="9886228" cy="5906642"/>
          </a:xfrm>
        </p:grpSpPr>
        <p:sp>
          <p:nvSpPr>
            <p:cNvPr id="8" name="직사각형 7"/>
            <p:cNvSpPr/>
            <p:nvPr/>
          </p:nvSpPr>
          <p:spPr>
            <a:xfrm>
              <a:off x="390144" y="707136"/>
              <a:ext cx="1586187" cy="54793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976331" y="707136"/>
              <a:ext cx="7516295" cy="183883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" name="L 도형 9"/>
            <p:cNvSpPr/>
            <p:nvPr/>
          </p:nvSpPr>
          <p:spPr>
            <a:xfrm rot="10800000" flipV="1">
              <a:off x="1976331" y="2545970"/>
              <a:ext cx="7516295" cy="3640518"/>
            </a:xfrm>
            <a:prstGeom prst="corner">
              <a:avLst>
                <a:gd name="adj1" fmla="val 46075"/>
                <a:gd name="adj2" fmla="val 42151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0486" y="2315285"/>
              <a:ext cx="366332" cy="1643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집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케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1976330" y="701098"/>
              <a:ext cx="5983396" cy="1844872"/>
              <a:chOff x="1976330" y="353070"/>
              <a:chExt cx="5867513" cy="2192900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1976330" y="353070"/>
                <a:ext cx="1409209" cy="21929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5891326" y="1829371"/>
                <a:ext cx="1952517" cy="716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3933828" y="1829371"/>
                <a:ext cx="1952517" cy="716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976330" y="703198"/>
              <a:ext cx="360723" cy="1006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958601" y="703197"/>
              <a:ext cx="1534025" cy="6028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967192" y="703197"/>
              <a:ext cx="1333471" cy="6028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07386" y="1452571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대강당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62126" y="2077287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거주실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19043" y="2087011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거주실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60906" y="835617"/>
              <a:ext cx="1809490" cy="726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방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29182" y="818134"/>
              <a:ext cx="1809490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거주실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38582" y="795551"/>
              <a:ext cx="1809490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목욕탕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81725" y="1417064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본관 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46954" y="3780320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층 </a:t>
              </a:r>
              <a:r>
                <a:rPr lang="ko-KR" altLang="en-US" sz="1600" b="1" dirty="0" err="1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비상대피로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9077325" y="1417064"/>
              <a:ext cx="415301" cy="6504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5643" y="1603323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E/V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8791575" y="2545969"/>
              <a:ext cx="701051" cy="2006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976330" y="5572125"/>
              <a:ext cx="2595670" cy="6143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942855" y="5572122"/>
              <a:ext cx="1524745" cy="10356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56821" y="5702326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인실 </a:t>
              </a:r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25424" y="5903210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테라스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61260" y="2995492"/>
              <a:ext cx="1980729" cy="133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인실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실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개별</a:t>
              </a:r>
              <a:endPara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화장실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9720" y="5126936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휴게공간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2661757" y="4503050"/>
              <a:ext cx="1370855" cy="6143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79551" y="4642783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화장실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4027972" y="4503050"/>
              <a:ext cx="2219820" cy="6143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47517" y="4633258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샤워실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477380" y="5572122"/>
              <a:ext cx="415301" cy="6182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06263" y="5726758"/>
              <a:ext cx="1980729" cy="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E/V</a:t>
              </a:r>
              <a:endPara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6447115" y="1854885"/>
            <a:ext cx="1538532" cy="4855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08978" y="1922398"/>
            <a:ext cx="1814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이미용</a:t>
            </a:r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휴게실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17725" y="5157093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신관 </a:t>
            </a:r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92032" y="1866037"/>
            <a:ext cx="636173" cy="44071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1463927" y="2855268"/>
            <a:ext cx="512604" cy="490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6505" y="2982176"/>
            <a:ext cx="1979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E/V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63927" y="3339906"/>
            <a:ext cx="512604" cy="490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464554" y="3825381"/>
            <a:ext cx="512604" cy="7662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467442" y="4591582"/>
            <a:ext cx="512604" cy="1084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394344" y="1866037"/>
            <a:ext cx="631939" cy="6881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929274" y="3419342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 </a:t>
            </a:r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외부출입구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864219" y="6331953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 </a:t>
            </a:r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외부출입구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92926" y="1533525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 </a:t>
            </a:r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외부출입구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88351" y="6366285"/>
            <a:ext cx="198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층 </a:t>
            </a:r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외부출입구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-160149" y="1961149"/>
            <a:ext cx="168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면회실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160149" y="3246577"/>
            <a:ext cx="168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거주실</a:t>
            </a:r>
            <a:endParaRPr lang="en-US" altLang="ko-KR" sz="16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인실</a:t>
            </a:r>
            <a:endParaRPr lang="en-US" altLang="ko-KR" sz="16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lang="ko-KR" altLang="en-US" sz="16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7595" y="2131255"/>
            <a:ext cx="1814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소강당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25684" y="3417684"/>
            <a:ext cx="181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목욕탕</a:t>
            </a:r>
            <a:endParaRPr lang="ko-KR" altLang="en-US" sz="1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13198" y="4017757"/>
            <a:ext cx="181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화장실</a:t>
            </a:r>
            <a:endParaRPr lang="ko-KR" altLang="en-US" sz="1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19931" y="4931709"/>
            <a:ext cx="1814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프로</a:t>
            </a:r>
            <a:endParaRPr lang="en-US" altLang="ko-KR" sz="14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14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그램실</a:t>
            </a:r>
            <a:endParaRPr lang="ko-KR" altLang="en-US" sz="1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7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5"/>
          <p:cNvSpPr txBox="1">
            <a:spLocks noGrp="1"/>
          </p:cNvSpPr>
          <p:nvPr>
            <p:ph type="title"/>
          </p:nvPr>
        </p:nvSpPr>
        <p:spPr>
          <a:xfrm>
            <a:off x="349348" y="364711"/>
            <a:ext cx="7957950" cy="667550"/>
          </a:xfrm>
          <a:prstGeom prst="rect">
            <a:avLst/>
          </a:prstGeom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>
              <a:buClr>
                <a:srgbClr val="FD2906"/>
              </a:buClr>
            </a:pPr>
            <a:r>
              <a:rPr lang="ko-KR" altLang="en-US" sz="3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3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en" sz="3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3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검사 현황</a:t>
            </a:r>
            <a:endParaRPr sz="3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28164" y="1415874"/>
            <a:ext cx="8692590" cy="4999213"/>
            <a:chOff x="413860" y="1415875"/>
            <a:chExt cx="8692590" cy="4721046"/>
          </a:xfrm>
        </p:grpSpPr>
        <p:sp>
          <p:nvSpPr>
            <p:cNvPr id="78" name="Google Shape;784;p48"/>
            <p:cNvSpPr/>
            <p:nvPr/>
          </p:nvSpPr>
          <p:spPr>
            <a:xfrm>
              <a:off x="1048606" y="1415875"/>
              <a:ext cx="8053749" cy="624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9" name="Google Shape;785;p48"/>
            <p:cNvSpPr/>
            <p:nvPr/>
          </p:nvSpPr>
          <p:spPr>
            <a:xfrm>
              <a:off x="1052701" y="2254810"/>
              <a:ext cx="8053749" cy="624000"/>
            </a:xfrm>
            <a:prstGeom prst="rect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0" name="Google Shape;786;p48"/>
            <p:cNvSpPr/>
            <p:nvPr/>
          </p:nvSpPr>
          <p:spPr>
            <a:xfrm>
              <a:off x="1052701" y="3093746"/>
              <a:ext cx="8053749" cy="624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3" name="Google Shape;792;p48"/>
            <p:cNvSpPr txBox="1"/>
            <p:nvPr/>
          </p:nvSpPr>
          <p:spPr>
            <a:xfrm>
              <a:off x="1050969" y="1571783"/>
              <a:ext cx="7540987" cy="300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lvl="0"/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</a:t>
              </a:r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27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 코로나</a:t>
              </a:r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19 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의심증상 직원 </a:t>
              </a:r>
              <a:r>
                <a:rPr lang="ko-KR" altLang="en-US" sz="2000" b="1" dirty="0" err="1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최초검사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실시</a:t>
              </a:r>
              <a:endParaRPr lang="ko-KR" altLang="en-US" sz="2000" b="1" dirty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Google Shape;795;p48"/>
            <p:cNvSpPr txBox="1"/>
            <p:nvPr/>
          </p:nvSpPr>
          <p:spPr>
            <a:xfrm>
              <a:off x="1050969" y="2410719"/>
              <a:ext cx="8055481" cy="300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lvl="0"/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7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 코로나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19 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의심증상 어르신 </a:t>
              </a:r>
              <a:r>
                <a:rPr lang="ko-KR" altLang="en-US" sz="2000" b="1" dirty="0" err="1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최초검사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실시</a:t>
              </a:r>
              <a:endPara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9" name="Google Shape;798;p48"/>
            <p:cNvSpPr txBox="1"/>
            <p:nvPr/>
          </p:nvSpPr>
          <p:spPr>
            <a:xfrm>
              <a:off x="1050969" y="3249654"/>
              <a:ext cx="8051386" cy="334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lvl="0"/>
              <a:r>
                <a:rPr lang="en-US" altLang="ko-KR" sz="20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</a:t>
              </a:r>
              <a:r>
                <a:rPr lang="en-US" altLang="ko-KR" sz="20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21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 </a:t>
              </a:r>
              <a:r>
                <a:rPr lang="ko-KR" altLang="en-US" sz="2000" b="1" dirty="0" err="1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코호트격리자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dirty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중 샘플링</a:t>
              </a:r>
              <a:r>
                <a:rPr lang="en-US" altLang="ko-KR" sz="2000" b="1" dirty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 err="1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코호트격리</a:t>
              </a:r>
              <a:r>
                <a:rPr lang="ko-KR" altLang="en-US" sz="2000" b="1" dirty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2000" b="1" dirty="0" err="1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미참여자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검사실시</a:t>
              </a:r>
              <a:endParaRPr lang="ko-KR" altLang="en-US" sz="2000" b="1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0" name="Google Shape;802;p48"/>
            <p:cNvSpPr/>
            <p:nvPr/>
          </p:nvSpPr>
          <p:spPr>
            <a:xfrm>
              <a:off x="417955" y="3142841"/>
              <a:ext cx="525811" cy="525811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91" name="Google Shape;803;p48"/>
            <p:cNvSpPr/>
            <p:nvPr/>
          </p:nvSpPr>
          <p:spPr>
            <a:xfrm>
              <a:off x="417955" y="1464969"/>
              <a:ext cx="525811" cy="525811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92" name="Google Shape;805;p48"/>
            <p:cNvSpPr/>
            <p:nvPr/>
          </p:nvSpPr>
          <p:spPr>
            <a:xfrm>
              <a:off x="417955" y="2303905"/>
              <a:ext cx="525811" cy="525811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96" name="Google Shape;1163;p60"/>
            <p:cNvSpPr/>
            <p:nvPr/>
          </p:nvSpPr>
          <p:spPr>
            <a:xfrm>
              <a:off x="489262" y="2393163"/>
              <a:ext cx="338160" cy="3351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737" y="110584"/>
                  </a:moveTo>
                  <a:lnTo>
                    <a:pt x="81231" y="110584"/>
                  </a:lnTo>
                  <a:cubicBezTo>
                    <a:pt x="82062" y="110584"/>
                    <a:pt x="82735" y="111263"/>
                    <a:pt x="82735" y="112100"/>
                  </a:cubicBezTo>
                  <a:lnTo>
                    <a:pt x="82735" y="118483"/>
                  </a:lnTo>
                  <a:cubicBezTo>
                    <a:pt x="82735" y="119320"/>
                    <a:pt x="82062" y="120000"/>
                    <a:pt x="81231" y="120000"/>
                  </a:cubicBezTo>
                  <a:lnTo>
                    <a:pt x="36737" y="120000"/>
                  </a:lnTo>
                  <a:cubicBezTo>
                    <a:pt x="35906" y="120000"/>
                    <a:pt x="35233" y="119320"/>
                    <a:pt x="35233" y="118483"/>
                  </a:cubicBezTo>
                  <a:lnTo>
                    <a:pt x="35233" y="112100"/>
                  </a:lnTo>
                  <a:cubicBezTo>
                    <a:pt x="35233" y="111263"/>
                    <a:pt x="35906" y="110584"/>
                    <a:pt x="36737" y="110584"/>
                  </a:cubicBezTo>
                  <a:close/>
                  <a:moveTo>
                    <a:pt x="53297" y="65903"/>
                  </a:moveTo>
                  <a:lnTo>
                    <a:pt x="53297" y="77250"/>
                  </a:lnTo>
                  <a:lnTo>
                    <a:pt x="42051" y="77250"/>
                  </a:lnTo>
                  <a:lnTo>
                    <a:pt x="42051" y="88723"/>
                  </a:lnTo>
                  <a:lnTo>
                    <a:pt x="53297" y="88723"/>
                  </a:lnTo>
                  <a:lnTo>
                    <a:pt x="53297" y="100070"/>
                  </a:lnTo>
                  <a:lnTo>
                    <a:pt x="64671" y="100070"/>
                  </a:lnTo>
                  <a:lnTo>
                    <a:pt x="64671" y="88723"/>
                  </a:lnTo>
                  <a:lnTo>
                    <a:pt x="75917" y="88723"/>
                  </a:lnTo>
                  <a:lnTo>
                    <a:pt x="75917" y="77250"/>
                  </a:lnTo>
                  <a:lnTo>
                    <a:pt x="64671" y="77250"/>
                  </a:lnTo>
                  <a:lnTo>
                    <a:pt x="64671" y="65903"/>
                  </a:lnTo>
                  <a:close/>
                  <a:moveTo>
                    <a:pt x="4754" y="57580"/>
                  </a:moveTo>
                  <a:lnTo>
                    <a:pt x="113219" y="57949"/>
                  </a:lnTo>
                  <a:cubicBezTo>
                    <a:pt x="113374" y="77645"/>
                    <a:pt x="103025" y="95904"/>
                    <a:pt x="86121" y="105759"/>
                  </a:cubicBezTo>
                  <a:lnTo>
                    <a:pt x="80815" y="108393"/>
                  </a:lnTo>
                  <a:lnTo>
                    <a:pt x="37116" y="108393"/>
                  </a:lnTo>
                  <a:cubicBezTo>
                    <a:pt x="35199" y="107603"/>
                    <a:pt x="33341" y="106646"/>
                    <a:pt x="31531" y="105574"/>
                  </a:cubicBezTo>
                  <a:cubicBezTo>
                    <a:pt x="14693" y="95604"/>
                    <a:pt x="4466" y="77274"/>
                    <a:pt x="4754" y="57580"/>
                  </a:cubicBezTo>
                  <a:close/>
                  <a:moveTo>
                    <a:pt x="2261" y="45974"/>
                  </a:moveTo>
                  <a:lnTo>
                    <a:pt x="117738" y="45974"/>
                  </a:lnTo>
                  <a:cubicBezTo>
                    <a:pt x="118987" y="45974"/>
                    <a:pt x="120000" y="46995"/>
                    <a:pt x="120000" y="48255"/>
                  </a:cubicBezTo>
                  <a:lnTo>
                    <a:pt x="120000" y="53108"/>
                  </a:lnTo>
                  <a:cubicBezTo>
                    <a:pt x="120000" y="54368"/>
                    <a:pt x="118987" y="55390"/>
                    <a:pt x="117738" y="55390"/>
                  </a:cubicBezTo>
                  <a:lnTo>
                    <a:pt x="2261" y="55390"/>
                  </a:lnTo>
                  <a:cubicBezTo>
                    <a:pt x="1012" y="55390"/>
                    <a:pt x="0" y="54368"/>
                    <a:pt x="0" y="53108"/>
                  </a:cubicBezTo>
                  <a:lnTo>
                    <a:pt x="0" y="48255"/>
                  </a:lnTo>
                  <a:cubicBezTo>
                    <a:pt x="0" y="46995"/>
                    <a:pt x="1012" y="45974"/>
                    <a:pt x="2261" y="45974"/>
                  </a:cubicBezTo>
                  <a:close/>
                  <a:moveTo>
                    <a:pt x="91915" y="11804"/>
                  </a:moveTo>
                  <a:lnTo>
                    <a:pt x="106015" y="26028"/>
                  </a:lnTo>
                  <a:lnTo>
                    <a:pt x="89645" y="42542"/>
                  </a:lnTo>
                  <a:lnTo>
                    <a:pt x="61446" y="42542"/>
                  </a:lnTo>
                  <a:close/>
                  <a:moveTo>
                    <a:pt x="101141" y="0"/>
                  </a:moveTo>
                  <a:cubicBezTo>
                    <a:pt x="102433" y="0"/>
                    <a:pt x="103725" y="497"/>
                    <a:pt x="104710" y="1491"/>
                  </a:cubicBezTo>
                  <a:lnTo>
                    <a:pt x="116430" y="13315"/>
                  </a:lnTo>
                  <a:cubicBezTo>
                    <a:pt x="118402" y="15303"/>
                    <a:pt x="118402" y="18528"/>
                    <a:pt x="116430" y="20516"/>
                  </a:cubicBezTo>
                  <a:lnTo>
                    <a:pt x="114180" y="22786"/>
                  </a:lnTo>
                  <a:cubicBezTo>
                    <a:pt x="112209" y="24775"/>
                    <a:pt x="109013" y="24775"/>
                    <a:pt x="107042" y="22786"/>
                  </a:cubicBezTo>
                  <a:lnTo>
                    <a:pt x="95322" y="10962"/>
                  </a:lnTo>
                  <a:cubicBezTo>
                    <a:pt x="93351" y="8974"/>
                    <a:pt x="93351" y="5750"/>
                    <a:pt x="95322" y="3761"/>
                  </a:cubicBezTo>
                  <a:lnTo>
                    <a:pt x="97572" y="1491"/>
                  </a:lnTo>
                  <a:cubicBezTo>
                    <a:pt x="98558" y="497"/>
                    <a:pt x="99850" y="0"/>
                    <a:pt x="1011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047;p58"/>
            <p:cNvSpPr/>
            <p:nvPr/>
          </p:nvSpPr>
          <p:spPr>
            <a:xfrm>
              <a:off x="549129" y="1547546"/>
              <a:ext cx="263462" cy="3731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676" y="630"/>
                  </a:moveTo>
                  <a:lnTo>
                    <a:pt x="119426" y="630"/>
                  </a:lnTo>
                  <a:lnTo>
                    <a:pt x="119426" y="630"/>
                  </a:lnTo>
                  <a:lnTo>
                    <a:pt x="82676" y="630"/>
                  </a:lnTo>
                  <a:close/>
                  <a:moveTo>
                    <a:pt x="0" y="630"/>
                  </a:moveTo>
                  <a:lnTo>
                    <a:pt x="69339" y="630"/>
                  </a:lnTo>
                  <a:lnTo>
                    <a:pt x="69339" y="36893"/>
                  </a:lnTo>
                  <a:lnTo>
                    <a:pt x="119426" y="36893"/>
                  </a:lnTo>
                  <a:lnTo>
                    <a:pt x="119426" y="120000"/>
                  </a:lnTo>
                  <a:lnTo>
                    <a:pt x="0" y="120000"/>
                  </a:lnTo>
                  <a:close/>
                  <a:moveTo>
                    <a:pt x="75330" y="0"/>
                  </a:moveTo>
                  <a:lnTo>
                    <a:pt x="120000" y="32918"/>
                  </a:lnTo>
                  <a:lnTo>
                    <a:pt x="75330" y="329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127;p59"/>
            <p:cNvSpPr/>
            <p:nvPr/>
          </p:nvSpPr>
          <p:spPr>
            <a:xfrm>
              <a:off x="497338" y="3223239"/>
              <a:ext cx="376063" cy="326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619" y="21556"/>
                  </a:moveTo>
                  <a:lnTo>
                    <a:pt x="110933" y="21556"/>
                  </a:lnTo>
                  <a:cubicBezTo>
                    <a:pt x="115940" y="21556"/>
                    <a:pt x="119999" y="26691"/>
                    <a:pt x="119999" y="33024"/>
                  </a:cubicBezTo>
                  <a:lnTo>
                    <a:pt x="119999" y="108532"/>
                  </a:lnTo>
                  <a:cubicBezTo>
                    <a:pt x="119999" y="114865"/>
                    <a:pt x="115940" y="119999"/>
                    <a:pt x="110933" y="119999"/>
                  </a:cubicBezTo>
                  <a:lnTo>
                    <a:pt x="103619" y="119999"/>
                  </a:lnTo>
                  <a:close/>
                  <a:moveTo>
                    <a:pt x="9066" y="21556"/>
                  </a:moveTo>
                  <a:lnTo>
                    <a:pt x="16380" y="21556"/>
                  </a:lnTo>
                  <a:lnTo>
                    <a:pt x="16380" y="119999"/>
                  </a:lnTo>
                  <a:lnTo>
                    <a:pt x="9066" y="119999"/>
                  </a:lnTo>
                  <a:cubicBezTo>
                    <a:pt x="4059" y="119999"/>
                    <a:pt x="0" y="114865"/>
                    <a:pt x="0" y="108532"/>
                  </a:cubicBezTo>
                  <a:lnTo>
                    <a:pt x="0" y="33024"/>
                  </a:lnTo>
                  <a:cubicBezTo>
                    <a:pt x="0" y="26691"/>
                    <a:pt x="4059" y="21556"/>
                    <a:pt x="9066" y="21556"/>
                  </a:cubicBezTo>
                  <a:close/>
                  <a:moveTo>
                    <a:pt x="53249" y="8215"/>
                  </a:moveTo>
                  <a:cubicBezTo>
                    <a:pt x="51152" y="8215"/>
                    <a:pt x="49452" y="10366"/>
                    <a:pt x="49452" y="13019"/>
                  </a:cubicBezTo>
                  <a:lnTo>
                    <a:pt x="49452" y="21556"/>
                  </a:lnTo>
                  <a:lnTo>
                    <a:pt x="70547" y="21556"/>
                  </a:lnTo>
                  <a:lnTo>
                    <a:pt x="70547" y="13019"/>
                  </a:lnTo>
                  <a:cubicBezTo>
                    <a:pt x="70547" y="10366"/>
                    <a:pt x="68847" y="8215"/>
                    <a:pt x="66750" y="8215"/>
                  </a:cubicBezTo>
                  <a:close/>
                  <a:moveTo>
                    <a:pt x="47927" y="0"/>
                  </a:moveTo>
                  <a:lnTo>
                    <a:pt x="72072" y="0"/>
                  </a:lnTo>
                  <a:cubicBezTo>
                    <a:pt x="74817" y="0"/>
                    <a:pt x="77043" y="2815"/>
                    <a:pt x="77043" y="6287"/>
                  </a:cubicBezTo>
                  <a:lnTo>
                    <a:pt x="77043" y="21556"/>
                  </a:lnTo>
                  <a:lnTo>
                    <a:pt x="96909" y="21556"/>
                  </a:lnTo>
                  <a:lnTo>
                    <a:pt x="96909" y="119999"/>
                  </a:lnTo>
                  <a:lnTo>
                    <a:pt x="23090" y="119999"/>
                  </a:lnTo>
                  <a:lnTo>
                    <a:pt x="23090" y="21556"/>
                  </a:lnTo>
                  <a:lnTo>
                    <a:pt x="42956" y="21556"/>
                  </a:lnTo>
                  <a:lnTo>
                    <a:pt x="42956" y="6287"/>
                  </a:lnTo>
                  <a:cubicBezTo>
                    <a:pt x="42956" y="2815"/>
                    <a:pt x="45182" y="0"/>
                    <a:pt x="479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785;p48"/>
            <p:cNvSpPr/>
            <p:nvPr/>
          </p:nvSpPr>
          <p:spPr>
            <a:xfrm>
              <a:off x="1048606" y="3914525"/>
              <a:ext cx="8053749" cy="624000"/>
            </a:xfrm>
            <a:prstGeom prst="rect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4" name="Google Shape;786;p48"/>
            <p:cNvSpPr/>
            <p:nvPr/>
          </p:nvSpPr>
          <p:spPr>
            <a:xfrm>
              <a:off x="1048606" y="4738270"/>
              <a:ext cx="8053749" cy="624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5" name="Google Shape;795;p48"/>
            <p:cNvSpPr txBox="1"/>
            <p:nvPr/>
          </p:nvSpPr>
          <p:spPr>
            <a:xfrm>
              <a:off x="1046874" y="4070434"/>
              <a:ext cx="8055481" cy="300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lvl="0"/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장례식장 등 대중밀집지역 방문자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14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 </a:t>
              </a:r>
              <a:r>
                <a:rPr lang="ko-KR" altLang="en-US" sz="2000" b="1" dirty="0" err="1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자가격리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또는 코로나 검사실시</a:t>
              </a:r>
              <a:endPara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7" name="Google Shape;798;p48"/>
            <p:cNvSpPr txBox="1"/>
            <p:nvPr/>
          </p:nvSpPr>
          <p:spPr>
            <a:xfrm>
              <a:off x="1046874" y="4894179"/>
              <a:ext cx="7540987" cy="300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lvl="0"/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신규 </a:t>
              </a:r>
              <a:r>
                <a:rPr lang="ko-KR" altLang="en-US" sz="2000" b="1" dirty="0" err="1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입소어르신</a:t>
              </a:r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직원 코로나</a:t>
              </a:r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19 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검사 실시</a:t>
              </a:r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확진일로부터 </a:t>
              </a:r>
              <a:r>
                <a:rPr lang="en-US" altLang="ko-KR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r>
                <a:rPr lang="ko-KR" altLang="en-US" sz="2000" b="1" dirty="0" smtClean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 유효</a:t>
              </a:r>
              <a:endParaRPr lang="ko-KR" altLang="en-US" sz="2000" b="1" dirty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8" name="Google Shape;802;p48"/>
            <p:cNvSpPr/>
            <p:nvPr/>
          </p:nvSpPr>
          <p:spPr>
            <a:xfrm>
              <a:off x="413860" y="4787365"/>
              <a:ext cx="525811" cy="525811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93" name="Google Shape;805;p48"/>
            <p:cNvSpPr/>
            <p:nvPr/>
          </p:nvSpPr>
          <p:spPr>
            <a:xfrm>
              <a:off x="413860" y="3963620"/>
              <a:ext cx="525811" cy="525811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94" name="Google Shape;1163;p60"/>
            <p:cNvSpPr/>
            <p:nvPr/>
          </p:nvSpPr>
          <p:spPr>
            <a:xfrm>
              <a:off x="485167" y="4052878"/>
              <a:ext cx="338160" cy="3351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737" y="110584"/>
                  </a:moveTo>
                  <a:lnTo>
                    <a:pt x="81231" y="110584"/>
                  </a:lnTo>
                  <a:cubicBezTo>
                    <a:pt x="82062" y="110584"/>
                    <a:pt x="82735" y="111263"/>
                    <a:pt x="82735" y="112100"/>
                  </a:cubicBezTo>
                  <a:lnTo>
                    <a:pt x="82735" y="118483"/>
                  </a:lnTo>
                  <a:cubicBezTo>
                    <a:pt x="82735" y="119320"/>
                    <a:pt x="82062" y="120000"/>
                    <a:pt x="81231" y="120000"/>
                  </a:cubicBezTo>
                  <a:lnTo>
                    <a:pt x="36737" y="120000"/>
                  </a:lnTo>
                  <a:cubicBezTo>
                    <a:pt x="35906" y="120000"/>
                    <a:pt x="35233" y="119320"/>
                    <a:pt x="35233" y="118483"/>
                  </a:cubicBezTo>
                  <a:lnTo>
                    <a:pt x="35233" y="112100"/>
                  </a:lnTo>
                  <a:cubicBezTo>
                    <a:pt x="35233" y="111263"/>
                    <a:pt x="35906" y="110584"/>
                    <a:pt x="36737" y="110584"/>
                  </a:cubicBezTo>
                  <a:close/>
                  <a:moveTo>
                    <a:pt x="53297" y="65903"/>
                  </a:moveTo>
                  <a:lnTo>
                    <a:pt x="53297" y="77250"/>
                  </a:lnTo>
                  <a:lnTo>
                    <a:pt x="42051" y="77250"/>
                  </a:lnTo>
                  <a:lnTo>
                    <a:pt x="42051" y="88723"/>
                  </a:lnTo>
                  <a:lnTo>
                    <a:pt x="53297" y="88723"/>
                  </a:lnTo>
                  <a:lnTo>
                    <a:pt x="53297" y="100070"/>
                  </a:lnTo>
                  <a:lnTo>
                    <a:pt x="64671" y="100070"/>
                  </a:lnTo>
                  <a:lnTo>
                    <a:pt x="64671" y="88723"/>
                  </a:lnTo>
                  <a:lnTo>
                    <a:pt x="75917" y="88723"/>
                  </a:lnTo>
                  <a:lnTo>
                    <a:pt x="75917" y="77250"/>
                  </a:lnTo>
                  <a:lnTo>
                    <a:pt x="64671" y="77250"/>
                  </a:lnTo>
                  <a:lnTo>
                    <a:pt x="64671" y="65903"/>
                  </a:lnTo>
                  <a:close/>
                  <a:moveTo>
                    <a:pt x="4754" y="57580"/>
                  </a:moveTo>
                  <a:lnTo>
                    <a:pt x="113219" y="57949"/>
                  </a:lnTo>
                  <a:cubicBezTo>
                    <a:pt x="113374" y="77645"/>
                    <a:pt x="103025" y="95904"/>
                    <a:pt x="86121" y="105759"/>
                  </a:cubicBezTo>
                  <a:lnTo>
                    <a:pt x="80815" y="108393"/>
                  </a:lnTo>
                  <a:lnTo>
                    <a:pt x="37116" y="108393"/>
                  </a:lnTo>
                  <a:cubicBezTo>
                    <a:pt x="35199" y="107603"/>
                    <a:pt x="33341" y="106646"/>
                    <a:pt x="31531" y="105574"/>
                  </a:cubicBezTo>
                  <a:cubicBezTo>
                    <a:pt x="14693" y="95604"/>
                    <a:pt x="4466" y="77274"/>
                    <a:pt x="4754" y="57580"/>
                  </a:cubicBezTo>
                  <a:close/>
                  <a:moveTo>
                    <a:pt x="2261" y="45974"/>
                  </a:moveTo>
                  <a:lnTo>
                    <a:pt x="117738" y="45974"/>
                  </a:lnTo>
                  <a:cubicBezTo>
                    <a:pt x="118987" y="45974"/>
                    <a:pt x="120000" y="46995"/>
                    <a:pt x="120000" y="48255"/>
                  </a:cubicBezTo>
                  <a:lnTo>
                    <a:pt x="120000" y="53108"/>
                  </a:lnTo>
                  <a:cubicBezTo>
                    <a:pt x="120000" y="54368"/>
                    <a:pt x="118987" y="55390"/>
                    <a:pt x="117738" y="55390"/>
                  </a:cubicBezTo>
                  <a:lnTo>
                    <a:pt x="2261" y="55390"/>
                  </a:lnTo>
                  <a:cubicBezTo>
                    <a:pt x="1012" y="55390"/>
                    <a:pt x="0" y="54368"/>
                    <a:pt x="0" y="53108"/>
                  </a:cubicBezTo>
                  <a:lnTo>
                    <a:pt x="0" y="48255"/>
                  </a:lnTo>
                  <a:cubicBezTo>
                    <a:pt x="0" y="46995"/>
                    <a:pt x="1012" y="45974"/>
                    <a:pt x="2261" y="45974"/>
                  </a:cubicBezTo>
                  <a:close/>
                  <a:moveTo>
                    <a:pt x="91915" y="11804"/>
                  </a:moveTo>
                  <a:lnTo>
                    <a:pt x="106015" y="26028"/>
                  </a:lnTo>
                  <a:lnTo>
                    <a:pt x="89645" y="42542"/>
                  </a:lnTo>
                  <a:lnTo>
                    <a:pt x="61446" y="42542"/>
                  </a:lnTo>
                  <a:close/>
                  <a:moveTo>
                    <a:pt x="101141" y="0"/>
                  </a:moveTo>
                  <a:cubicBezTo>
                    <a:pt x="102433" y="0"/>
                    <a:pt x="103725" y="497"/>
                    <a:pt x="104710" y="1491"/>
                  </a:cubicBezTo>
                  <a:lnTo>
                    <a:pt x="116430" y="13315"/>
                  </a:lnTo>
                  <a:cubicBezTo>
                    <a:pt x="118402" y="15303"/>
                    <a:pt x="118402" y="18528"/>
                    <a:pt x="116430" y="20516"/>
                  </a:cubicBezTo>
                  <a:lnTo>
                    <a:pt x="114180" y="22786"/>
                  </a:lnTo>
                  <a:cubicBezTo>
                    <a:pt x="112209" y="24775"/>
                    <a:pt x="109013" y="24775"/>
                    <a:pt x="107042" y="22786"/>
                  </a:cubicBezTo>
                  <a:lnTo>
                    <a:pt x="95322" y="10962"/>
                  </a:lnTo>
                  <a:cubicBezTo>
                    <a:pt x="93351" y="8974"/>
                    <a:pt x="93351" y="5750"/>
                    <a:pt x="95322" y="3761"/>
                  </a:cubicBezTo>
                  <a:lnTo>
                    <a:pt x="97572" y="1491"/>
                  </a:lnTo>
                  <a:cubicBezTo>
                    <a:pt x="98558" y="497"/>
                    <a:pt x="99850" y="0"/>
                    <a:pt x="1011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127;p59"/>
            <p:cNvSpPr/>
            <p:nvPr/>
          </p:nvSpPr>
          <p:spPr>
            <a:xfrm>
              <a:off x="493243" y="4867763"/>
              <a:ext cx="376063" cy="326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619" y="21556"/>
                  </a:moveTo>
                  <a:lnTo>
                    <a:pt x="110933" y="21556"/>
                  </a:lnTo>
                  <a:cubicBezTo>
                    <a:pt x="115940" y="21556"/>
                    <a:pt x="119999" y="26691"/>
                    <a:pt x="119999" y="33024"/>
                  </a:cubicBezTo>
                  <a:lnTo>
                    <a:pt x="119999" y="108532"/>
                  </a:lnTo>
                  <a:cubicBezTo>
                    <a:pt x="119999" y="114865"/>
                    <a:pt x="115940" y="119999"/>
                    <a:pt x="110933" y="119999"/>
                  </a:cubicBezTo>
                  <a:lnTo>
                    <a:pt x="103619" y="119999"/>
                  </a:lnTo>
                  <a:close/>
                  <a:moveTo>
                    <a:pt x="9066" y="21556"/>
                  </a:moveTo>
                  <a:lnTo>
                    <a:pt x="16380" y="21556"/>
                  </a:lnTo>
                  <a:lnTo>
                    <a:pt x="16380" y="119999"/>
                  </a:lnTo>
                  <a:lnTo>
                    <a:pt x="9066" y="119999"/>
                  </a:lnTo>
                  <a:cubicBezTo>
                    <a:pt x="4059" y="119999"/>
                    <a:pt x="0" y="114865"/>
                    <a:pt x="0" y="108532"/>
                  </a:cubicBezTo>
                  <a:lnTo>
                    <a:pt x="0" y="33024"/>
                  </a:lnTo>
                  <a:cubicBezTo>
                    <a:pt x="0" y="26691"/>
                    <a:pt x="4059" y="21556"/>
                    <a:pt x="9066" y="21556"/>
                  </a:cubicBezTo>
                  <a:close/>
                  <a:moveTo>
                    <a:pt x="53249" y="8215"/>
                  </a:moveTo>
                  <a:cubicBezTo>
                    <a:pt x="51152" y="8215"/>
                    <a:pt x="49452" y="10366"/>
                    <a:pt x="49452" y="13019"/>
                  </a:cubicBezTo>
                  <a:lnTo>
                    <a:pt x="49452" y="21556"/>
                  </a:lnTo>
                  <a:lnTo>
                    <a:pt x="70547" y="21556"/>
                  </a:lnTo>
                  <a:lnTo>
                    <a:pt x="70547" y="13019"/>
                  </a:lnTo>
                  <a:cubicBezTo>
                    <a:pt x="70547" y="10366"/>
                    <a:pt x="68847" y="8215"/>
                    <a:pt x="66750" y="8215"/>
                  </a:cubicBezTo>
                  <a:close/>
                  <a:moveTo>
                    <a:pt x="47927" y="0"/>
                  </a:moveTo>
                  <a:lnTo>
                    <a:pt x="72072" y="0"/>
                  </a:lnTo>
                  <a:cubicBezTo>
                    <a:pt x="74817" y="0"/>
                    <a:pt x="77043" y="2815"/>
                    <a:pt x="77043" y="6287"/>
                  </a:cubicBezTo>
                  <a:lnTo>
                    <a:pt x="77043" y="21556"/>
                  </a:lnTo>
                  <a:lnTo>
                    <a:pt x="96909" y="21556"/>
                  </a:lnTo>
                  <a:lnTo>
                    <a:pt x="96909" y="119999"/>
                  </a:lnTo>
                  <a:lnTo>
                    <a:pt x="23090" y="119999"/>
                  </a:lnTo>
                  <a:lnTo>
                    <a:pt x="23090" y="21556"/>
                  </a:lnTo>
                  <a:lnTo>
                    <a:pt x="42956" y="21556"/>
                  </a:lnTo>
                  <a:lnTo>
                    <a:pt x="42956" y="6287"/>
                  </a:lnTo>
                  <a:cubicBezTo>
                    <a:pt x="42956" y="2815"/>
                    <a:pt x="45182" y="0"/>
                    <a:pt x="479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785;p48"/>
            <p:cNvSpPr/>
            <p:nvPr/>
          </p:nvSpPr>
          <p:spPr>
            <a:xfrm>
              <a:off x="1048606" y="5512921"/>
              <a:ext cx="8053749" cy="624000"/>
            </a:xfrm>
            <a:prstGeom prst="rect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0" name="Google Shape;795;p48"/>
            <p:cNvSpPr txBox="1"/>
            <p:nvPr/>
          </p:nvSpPr>
          <p:spPr>
            <a:xfrm>
              <a:off x="1046874" y="5668830"/>
              <a:ext cx="8055481" cy="300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lvl="0"/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현재까지 직원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28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명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어르신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40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명 코로나 검사 실시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– 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전원 </a:t>
              </a:r>
              <a:r>
                <a:rPr lang="ko-KR" altLang="en-US" sz="2000" b="1" dirty="0" err="1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음성판정</a:t>
              </a:r>
              <a:endPara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1" name="Google Shape;805;p48"/>
            <p:cNvSpPr/>
            <p:nvPr/>
          </p:nvSpPr>
          <p:spPr>
            <a:xfrm>
              <a:off x="413860" y="5562016"/>
              <a:ext cx="525811" cy="525811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102" name="Google Shape;1163;p60"/>
            <p:cNvSpPr/>
            <p:nvPr/>
          </p:nvSpPr>
          <p:spPr>
            <a:xfrm>
              <a:off x="485167" y="5651274"/>
              <a:ext cx="338160" cy="3351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737" y="110584"/>
                  </a:moveTo>
                  <a:lnTo>
                    <a:pt x="81231" y="110584"/>
                  </a:lnTo>
                  <a:cubicBezTo>
                    <a:pt x="82062" y="110584"/>
                    <a:pt x="82735" y="111263"/>
                    <a:pt x="82735" y="112100"/>
                  </a:cubicBezTo>
                  <a:lnTo>
                    <a:pt x="82735" y="118483"/>
                  </a:lnTo>
                  <a:cubicBezTo>
                    <a:pt x="82735" y="119320"/>
                    <a:pt x="82062" y="120000"/>
                    <a:pt x="81231" y="120000"/>
                  </a:cubicBezTo>
                  <a:lnTo>
                    <a:pt x="36737" y="120000"/>
                  </a:lnTo>
                  <a:cubicBezTo>
                    <a:pt x="35906" y="120000"/>
                    <a:pt x="35233" y="119320"/>
                    <a:pt x="35233" y="118483"/>
                  </a:cubicBezTo>
                  <a:lnTo>
                    <a:pt x="35233" y="112100"/>
                  </a:lnTo>
                  <a:cubicBezTo>
                    <a:pt x="35233" y="111263"/>
                    <a:pt x="35906" y="110584"/>
                    <a:pt x="36737" y="110584"/>
                  </a:cubicBezTo>
                  <a:close/>
                  <a:moveTo>
                    <a:pt x="53297" y="65903"/>
                  </a:moveTo>
                  <a:lnTo>
                    <a:pt x="53297" y="77250"/>
                  </a:lnTo>
                  <a:lnTo>
                    <a:pt x="42051" y="77250"/>
                  </a:lnTo>
                  <a:lnTo>
                    <a:pt x="42051" y="88723"/>
                  </a:lnTo>
                  <a:lnTo>
                    <a:pt x="53297" y="88723"/>
                  </a:lnTo>
                  <a:lnTo>
                    <a:pt x="53297" y="100070"/>
                  </a:lnTo>
                  <a:lnTo>
                    <a:pt x="64671" y="100070"/>
                  </a:lnTo>
                  <a:lnTo>
                    <a:pt x="64671" y="88723"/>
                  </a:lnTo>
                  <a:lnTo>
                    <a:pt x="75917" y="88723"/>
                  </a:lnTo>
                  <a:lnTo>
                    <a:pt x="75917" y="77250"/>
                  </a:lnTo>
                  <a:lnTo>
                    <a:pt x="64671" y="77250"/>
                  </a:lnTo>
                  <a:lnTo>
                    <a:pt x="64671" y="65903"/>
                  </a:lnTo>
                  <a:close/>
                  <a:moveTo>
                    <a:pt x="4754" y="57580"/>
                  </a:moveTo>
                  <a:lnTo>
                    <a:pt x="113219" y="57949"/>
                  </a:lnTo>
                  <a:cubicBezTo>
                    <a:pt x="113374" y="77645"/>
                    <a:pt x="103025" y="95904"/>
                    <a:pt x="86121" y="105759"/>
                  </a:cubicBezTo>
                  <a:lnTo>
                    <a:pt x="80815" y="108393"/>
                  </a:lnTo>
                  <a:lnTo>
                    <a:pt x="37116" y="108393"/>
                  </a:lnTo>
                  <a:cubicBezTo>
                    <a:pt x="35199" y="107603"/>
                    <a:pt x="33341" y="106646"/>
                    <a:pt x="31531" y="105574"/>
                  </a:cubicBezTo>
                  <a:cubicBezTo>
                    <a:pt x="14693" y="95604"/>
                    <a:pt x="4466" y="77274"/>
                    <a:pt x="4754" y="57580"/>
                  </a:cubicBezTo>
                  <a:close/>
                  <a:moveTo>
                    <a:pt x="2261" y="45974"/>
                  </a:moveTo>
                  <a:lnTo>
                    <a:pt x="117738" y="45974"/>
                  </a:lnTo>
                  <a:cubicBezTo>
                    <a:pt x="118987" y="45974"/>
                    <a:pt x="120000" y="46995"/>
                    <a:pt x="120000" y="48255"/>
                  </a:cubicBezTo>
                  <a:lnTo>
                    <a:pt x="120000" y="53108"/>
                  </a:lnTo>
                  <a:cubicBezTo>
                    <a:pt x="120000" y="54368"/>
                    <a:pt x="118987" y="55390"/>
                    <a:pt x="117738" y="55390"/>
                  </a:cubicBezTo>
                  <a:lnTo>
                    <a:pt x="2261" y="55390"/>
                  </a:lnTo>
                  <a:cubicBezTo>
                    <a:pt x="1012" y="55390"/>
                    <a:pt x="0" y="54368"/>
                    <a:pt x="0" y="53108"/>
                  </a:cubicBezTo>
                  <a:lnTo>
                    <a:pt x="0" y="48255"/>
                  </a:lnTo>
                  <a:cubicBezTo>
                    <a:pt x="0" y="46995"/>
                    <a:pt x="1012" y="45974"/>
                    <a:pt x="2261" y="45974"/>
                  </a:cubicBezTo>
                  <a:close/>
                  <a:moveTo>
                    <a:pt x="91915" y="11804"/>
                  </a:moveTo>
                  <a:lnTo>
                    <a:pt x="106015" y="26028"/>
                  </a:lnTo>
                  <a:lnTo>
                    <a:pt x="89645" y="42542"/>
                  </a:lnTo>
                  <a:lnTo>
                    <a:pt x="61446" y="42542"/>
                  </a:lnTo>
                  <a:close/>
                  <a:moveTo>
                    <a:pt x="101141" y="0"/>
                  </a:moveTo>
                  <a:cubicBezTo>
                    <a:pt x="102433" y="0"/>
                    <a:pt x="103725" y="497"/>
                    <a:pt x="104710" y="1491"/>
                  </a:cubicBezTo>
                  <a:lnTo>
                    <a:pt x="116430" y="13315"/>
                  </a:lnTo>
                  <a:cubicBezTo>
                    <a:pt x="118402" y="15303"/>
                    <a:pt x="118402" y="18528"/>
                    <a:pt x="116430" y="20516"/>
                  </a:cubicBezTo>
                  <a:lnTo>
                    <a:pt x="114180" y="22786"/>
                  </a:lnTo>
                  <a:cubicBezTo>
                    <a:pt x="112209" y="24775"/>
                    <a:pt x="109013" y="24775"/>
                    <a:pt x="107042" y="22786"/>
                  </a:cubicBezTo>
                  <a:lnTo>
                    <a:pt x="95322" y="10962"/>
                  </a:lnTo>
                  <a:cubicBezTo>
                    <a:pt x="93351" y="8974"/>
                    <a:pt x="93351" y="5750"/>
                    <a:pt x="95322" y="3761"/>
                  </a:cubicBezTo>
                  <a:lnTo>
                    <a:pt x="97572" y="1491"/>
                  </a:lnTo>
                  <a:cubicBezTo>
                    <a:pt x="98558" y="497"/>
                    <a:pt x="99850" y="0"/>
                    <a:pt x="1011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5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5"/>
          <p:cNvSpPr txBox="1">
            <a:spLocks noGrp="1"/>
          </p:cNvSpPr>
          <p:nvPr>
            <p:ph type="title"/>
          </p:nvPr>
        </p:nvSpPr>
        <p:spPr>
          <a:xfrm>
            <a:off x="349348" y="364711"/>
            <a:ext cx="7957950" cy="667550"/>
          </a:xfrm>
          <a:prstGeom prst="rect">
            <a:avLst/>
          </a:prstGeom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>
              <a:buClr>
                <a:srgbClr val="FD2906"/>
              </a:buClr>
            </a:pPr>
            <a:r>
              <a:rPr lang="ko-KR" altLang="en-US" sz="3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3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en" sz="3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3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검사 절차</a:t>
            </a:r>
            <a:endParaRPr sz="3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4" name="Shape 678"/>
          <p:cNvGrpSpPr/>
          <p:nvPr/>
        </p:nvGrpSpPr>
        <p:grpSpPr>
          <a:xfrm>
            <a:off x="534346" y="1967517"/>
            <a:ext cx="1527743" cy="1474773"/>
            <a:chOff x="511215" y="1779662"/>
            <a:chExt cx="1396489" cy="1368152"/>
          </a:xfrm>
        </p:grpSpPr>
        <p:sp>
          <p:nvSpPr>
            <p:cNvPr id="75" name="Shape 679"/>
            <p:cNvSpPr/>
            <p:nvPr/>
          </p:nvSpPr>
          <p:spPr>
            <a:xfrm>
              <a:off x="511215" y="1851670"/>
              <a:ext cx="1296144" cy="1296144"/>
            </a:xfrm>
            <a:prstGeom prst="ellipse">
              <a:avLst/>
            </a:prstGeom>
            <a:noFill/>
            <a:ln w="25400" cap="flat" cmpd="sng">
              <a:solidFill>
                <a:srgbClr val="FD29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6" name="Shape 680"/>
            <p:cNvSpPr/>
            <p:nvPr/>
          </p:nvSpPr>
          <p:spPr>
            <a:xfrm>
              <a:off x="1331640" y="1779662"/>
              <a:ext cx="576064" cy="576064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7" name="Shape 681"/>
            <p:cNvSpPr txBox="1"/>
            <p:nvPr/>
          </p:nvSpPr>
          <p:spPr>
            <a:xfrm>
              <a:off x="1432937" y="1810799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sz="2100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5" name="Shape 682"/>
          <p:cNvGrpSpPr/>
          <p:nvPr/>
        </p:nvGrpSpPr>
        <p:grpSpPr>
          <a:xfrm>
            <a:off x="2393475" y="3129405"/>
            <a:ext cx="1527743" cy="1474773"/>
            <a:chOff x="511215" y="1779662"/>
            <a:chExt cx="1396489" cy="1368152"/>
          </a:xfrm>
        </p:grpSpPr>
        <p:sp>
          <p:nvSpPr>
            <p:cNvPr id="72" name="Shape 683"/>
            <p:cNvSpPr/>
            <p:nvPr/>
          </p:nvSpPr>
          <p:spPr>
            <a:xfrm>
              <a:off x="511215" y="1851670"/>
              <a:ext cx="1296144" cy="1296144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3" name="Shape 684"/>
            <p:cNvSpPr/>
            <p:nvPr/>
          </p:nvSpPr>
          <p:spPr>
            <a:xfrm>
              <a:off x="1331640" y="1779662"/>
              <a:ext cx="576064" cy="57606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4" name="Shape 685"/>
            <p:cNvSpPr txBox="1"/>
            <p:nvPr/>
          </p:nvSpPr>
          <p:spPr>
            <a:xfrm>
              <a:off x="1432937" y="1810799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sz="2100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6" name="Shape 686"/>
          <p:cNvGrpSpPr/>
          <p:nvPr/>
        </p:nvGrpSpPr>
        <p:grpSpPr>
          <a:xfrm>
            <a:off x="4220038" y="1967517"/>
            <a:ext cx="1527743" cy="1474773"/>
            <a:chOff x="511215" y="1779662"/>
            <a:chExt cx="1396489" cy="1368152"/>
          </a:xfrm>
        </p:grpSpPr>
        <p:sp>
          <p:nvSpPr>
            <p:cNvPr id="69" name="Shape 687"/>
            <p:cNvSpPr/>
            <p:nvPr/>
          </p:nvSpPr>
          <p:spPr>
            <a:xfrm>
              <a:off x="511215" y="1851670"/>
              <a:ext cx="1296144" cy="1296144"/>
            </a:xfrm>
            <a:prstGeom prst="ellipse">
              <a:avLst/>
            </a:prstGeom>
            <a:noFill/>
            <a:ln w="25400" cap="flat" cmpd="sng">
              <a:solidFill>
                <a:srgbClr val="FD29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" name="Shape 688"/>
            <p:cNvSpPr/>
            <p:nvPr/>
          </p:nvSpPr>
          <p:spPr>
            <a:xfrm>
              <a:off x="1331640" y="1779662"/>
              <a:ext cx="576064" cy="576064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1" name="Shape 689"/>
            <p:cNvSpPr txBox="1"/>
            <p:nvPr/>
          </p:nvSpPr>
          <p:spPr>
            <a:xfrm>
              <a:off x="1432937" y="1810799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sz="2100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7" name="Shape 690"/>
          <p:cNvGrpSpPr/>
          <p:nvPr/>
        </p:nvGrpSpPr>
        <p:grpSpPr>
          <a:xfrm>
            <a:off x="6079169" y="3129405"/>
            <a:ext cx="1527743" cy="1474773"/>
            <a:chOff x="511215" y="1779662"/>
            <a:chExt cx="1396489" cy="1368152"/>
          </a:xfrm>
        </p:grpSpPr>
        <p:sp>
          <p:nvSpPr>
            <p:cNvPr id="66" name="Shape 691"/>
            <p:cNvSpPr/>
            <p:nvPr/>
          </p:nvSpPr>
          <p:spPr>
            <a:xfrm>
              <a:off x="511215" y="1851670"/>
              <a:ext cx="1296144" cy="1296144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7" name="Shape 692"/>
            <p:cNvSpPr/>
            <p:nvPr/>
          </p:nvSpPr>
          <p:spPr>
            <a:xfrm>
              <a:off x="1331640" y="1779662"/>
              <a:ext cx="576064" cy="57606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8" name="Shape 693"/>
            <p:cNvSpPr txBox="1"/>
            <p:nvPr/>
          </p:nvSpPr>
          <p:spPr>
            <a:xfrm>
              <a:off x="1432937" y="1810799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endParaRPr sz="2100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8" name="Shape 694"/>
          <p:cNvGrpSpPr/>
          <p:nvPr/>
        </p:nvGrpSpPr>
        <p:grpSpPr>
          <a:xfrm>
            <a:off x="7905731" y="1967517"/>
            <a:ext cx="1527743" cy="1474773"/>
            <a:chOff x="511215" y="1779662"/>
            <a:chExt cx="1396489" cy="1368152"/>
          </a:xfrm>
        </p:grpSpPr>
        <p:sp>
          <p:nvSpPr>
            <p:cNvPr id="63" name="Shape 695"/>
            <p:cNvSpPr/>
            <p:nvPr/>
          </p:nvSpPr>
          <p:spPr>
            <a:xfrm>
              <a:off x="511215" y="1851670"/>
              <a:ext cx="1296144" cy="1296144"/>
            </a:xfrm>
            <a:prstGeom prst="ellipse">
              <a:avLst/>
            </a:prstGeom>
            <a:noFill/>
            <a:ln w="25400" cap="flat" cmpd="sng">
              <a:solidFill>
                <a:srgbClr val="FD29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4" name="Shape 696"/>
            <p:cNvSpPr/>
            <p:nvPr/>
          </p:nvSpPr>
          <p:spPr>
            <a:xfrm>
              <a:off x="1331640" y="1779662"/>
              <a:ext cx="576064" cy="576064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5" name="Shape 697"/>
            <p:cNvSpPr txBox="1"/>
            <p:nvPr/>
          </p:nvSpPr>
          <p:spPr>
            <a:xfrm>
              <a:off x="1432937" y="1810799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" sz="21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</a:t>
              </a:r>
              <a:endParaRPr sz="2100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9" name="Shape 700"/>
          <p:cNvSpPr txBox="1"/>
          <p:nvPr/>
        </p:nvSpPr>
        <p:spPr>
          <a:xfrm>
            <a:off x="349348" y="3513731"/>
            <a:ext cx="1859612" cy="149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의심증상</a:t>
            </a:r>
            <a:endParaRPr lang="en-US" altLang="ko-KR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발현</a:t>
            </a:r>
            <a:endParaRPr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0" name="Shape 703"/>
          <p:cNvSpPr txBox="1"/>
          <p:nvPr/>
        </p:nvSpPr>
        <p:spPr>
          <a:xfrm>
            <a:off x="2208960" y="4678173"/>
            <a:ext cx="1859612" cy="149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의료재활과장</a:t>
            </a:r>
            <a:endParaRPr lang="en-US" altLang="ko-KR" b="1" dirty="0" smtClean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사무국장</a:t>
            </a:r>
            <a:endParaRPr lang="en-US" altLang="ko-KR" b="1" dirty="0" smtClean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보고</a:t>
            </a:r>
            <a:endParaRPr b="1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Shape 706"/>
          <p:cNvSpPr txBox="1"/>
          <p:nvPr/>
        </p:nvSpPr>
        <p:spPr>
          <a:xfrm>
            <a:off x="4008214" y="3516285"/>
            <a:ext cx="1859612" cy="149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검사실시</a:t>
            </a:r>
            <a:endParaRPr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2" name="Shape 709"/>
          <p:cNvSpPr txBox="1"/>
          <p:nvPr/>
        </p:nvSpPr>
        <p:spPr>
          <a:xfrm>
            <a:off x="5798355" y="4678173"/>
            <a:ext cx="2167965" cy="149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직원은 </a:t>
            </a:r>
            <a:r>
              <a:rPr lang="ko-KR" altLang="en-US" b="1" dirty="0" err="1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자가격리</a:t>
            </a:r>
            <a:r>
              <a:rPr lang="en-US" altLang="ko-KR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어르신은 동행 요양보호사와 함께 </a:t>
            </a:r>
            <a:r>
              <a:rPr lang="en-US" altLang="ko-KR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인실 격리</a:t>
            </a:r>
            <a:endParaRPr b="1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Shape 712"/>
          <p:cNvSpPr txBox="1"/>
          <p:nvPr/>
        </p:nvSpPr>
        <p:spPr>
          <a:xfrm>
            <a:off x="7722655" y="3516285"/>
            <a:ext cx="1859612" cy="149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음성확인</a:t>
            </a:r>
            <a:r>
              <a:rPr lang="ko-KR" altLang="en-US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후 </a:t>
            </a:r>
            <a:r>
              <a:rPr lang="ko-KR" altLang="en-US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격리해제</a:t>
            </a:r>
            <a:endParaRPr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5" name="Shape 996"/>
          <p:cNvGrpSpPr/>
          <p:nvPr/>
        </p:nvGrpSpPr>
        <p:grpSpPr>
          <a:xfrm>
            <a:off x="4713738" y="2533431"/>
            <a:ext cx="448564" cy="426319"/>
            <a:chOff x="1244285" y="137079"/>
            <a:chExt cx="3193518" cy="3080355"/>
          </a:xfrm>
          <a:solidFill>
            <a:srgbClr val="FF0000"/>
          </a:solidFill>
        </p:grpSpPr>
        <p:sp>
          <p:nvSpPr>
            <p:cNvPr id="59" name="Shape 997"/>
            <p:cNvSpPr/>
            <p:nvPr/>
          </p:nvSpPr>
          <p:spPr>
            <a:xfrm rot="-2700000">
              <a:off x="3296344" y="1792669"/>
              <a:ext cx="528220" cy="132115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0" name="Shape 998"/>
            <p:cNvSpPr/>
            <p:nvPr/>
          </p:nvSpPr>
          <p:spPr>
            <a:xfrm rot="8100000">
              <a:off x="3909641" y="2915594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1" name="Shape 999"/>
            <p:cNvSpPr/>
            <p:nvPr/>
          </p:nvSpPr>
          <p:spPr>
            <a:xfrm>
              <a:off x="1244285" y="137079"/>
              <a:ext cx="2226071" cy="2226071"/>
            </a:xfrm>
            <a:prstGeom prst="donut">
              <a:avLst>
                <a:gd name="adj" fmla="val 11298"/>
              </a:avLst>
            </a:prstGeom>
            <a:grp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2" name="Shape 1000"/>
            <p:cNvSpPr/>
            <p:nvPr/>
          </p:nvSpPr>
          <p:spPr>
            <a:xfrm>
              <a:off x="1570433" y="463229"/>
              <a:ext cx="1573770" cy="1573765"/>
            </a:xfrm>
            <a:prstGeom prst="blockArc">
              <a:avLst>
                <a:gd name="adj1" fmla="val 15714950"/>
                <a:gd name="adj2" fmla="val 161138"/>
                <a:gd name="adj3" fmla="val 9277"/>
              </a:avLst>
            </a:prstGeom>
            <a:grp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56" name="Shape 1062"/>
          <p:cNvSpPr/>
          <p:nvPr/>
        </p:nvSpPr>
        <p:spPr>
          <a:xfrm>
            <a:off x="2981464" y="3639027"/>
            <a:ext cx="248054" cy="5328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7867"/>
                </a:moveTo>
                <a:cubicBezTo>
                  <a:pt x="120000" y="72150"/>
                  <a:pt x="96265" y="83970"/>
                  <a:pt x="65609" y="85194"/>
                </a:cubicBezTo>
                <a:lnTo>
                  <a:pt x="65609" y="102745"/>
                </a:lnTo>
                <a:cubicBezTo>
                  <a:pt x="70247" y="102825"/>
                  <a:pt x="74831" y="103150"/>
                  <a:pt x="79257" y="103653"/>
                </a:cubicBezTo>
                <a:cubicBezTo>
                  <a:pt x="100705" y="106093"/>
                  <a:pt x="115005" y="112305"/>
                  <a:pt x="115227" y="119280"/>
                </a:cubicBezTo>
                <a:lnTo>
                  <a:pt x="4620" y="120000"/>
                </a:lnTo>
                <a:cubicBezTo>
                  <a:pt x="3851" y="112900"/>
                  <a:pt x="17773" y="106416"/>
                  <a:pt x="39430" y="103786"/>
                </a:cubicBezTo>
                <a:cubicBezTo>
                  <a:pt x="44201" y="103207"/>
                  <a:pt x="49172" y="102838"/>
                  <a:pt x="54210" y="102749"/>
                </a:cubicBezTo>
                <a:lnTo>
                  <a:pt x="54210" y="85188"/>
                </a:lnTo>
                <a:cubicBezTo>
                  <a:pt x="25517" y="84062"/>
                  <a:pt x="2283" y="73513"/>
                  <a:pt x="0" y="59995"/>
                </a:cubicBezTo>
                <a:lnTo>
                  <a:pt x="11429" y="59589"/>
                </a:lnTo>
                <a:cubicBezTo>
                  <a:pt x="13447" y="71536"/>
                  <a:pt x="35684" y="80616"/>
                  <a:pt x="61789" y="80153"/>
                </a:cubicBezTo>
                <a:cubicBezTo>
                  <a:pt x="87894" y="79690"/>
                  <a:pt x="108536" y="69849"/>
                  <a:pt x="108536" y="57867"/>
                </a:cubicBezTo>
                <a:close/>
                <a:moveTo>
                  <a:pt x="59910" y="0"/>
                </a:moveTo>
                <a:cubicBezTo>
                  <a:pt x="79503" y="0"/>
                  <a:pt x="95386" y="7284"/>
                  <a:pt x="95386" y="16271"/>
                </a:cubicBezTo>
                <a:lnTo>
                  <a:pt x="95386" y="58076"/>
                </a:lnTo>
                <a:cubicBezTo>
                  <a:pt x="95386" y="67062"/>
                  <a:pt x="79503" y="74347"/>
                  <a:pt x="59910" y="74347"/>
                </a:cubicBezTo>
                <a:cubicBezTo>
                  <a:pt x="40317" y="74347"/>
                  <a:pt x="24434" y="67062"/>
                  <a:pt x="24434" y="58076"/>
                </a:cubicBezTo>
                <a:lnTo>
                  <a:pt x="24434" y="16271"/>
                </a:lnTo>
                <a:cubicBezTo>
                  <a:pt x="24434" y="7284"/>
                  <a:pt x="40317" y="0"/>
                  <a:pt x="5991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7" name="Shape 993"/>
          <p:cNvSpPr/>
          <p:nvPr/>
        </p:nvSpPr>
        <p:spPr>
          <a:xfrm>
            <a:off x="6564764" y="3712449"/>
            <a:ext cx="434906" cy="429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235" y="73950"/>
                </a:moveTo>
                <a:lnTo>
                  <a:pt x="60189" y="82460"/>
                </a:lnTo>
                <a:lnTo>
                  <a:pt x="72917" y="74099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9522" y="54417"/>
                </a:moveTo>
                <a:lnTo>
                  <a:pt x="39522" y="58405"/>
                </a:lnTo>
                <a:lnTo>
                  <a:pt x="80856" y="58405"/>
                </a:lnTo>
                <a:lnTo>
                  <a:pt x="80856" y="54417"/>
                </a:lnTo>
                <a:close/>
                <a:moveTo>
                  <a:pt x="39522" y="46795"/>
                </a:moveTo>
                <a:lnTo>
                  <a:pt x="39522" y="50783"/>
                </a:lnTo>
                <a:lnTo>
                  <a:pt x="80856" y="50783"/>
                </a:lnTo>
                <a:lnTo>
                  <a:pt x="80856" y="46795"/>
                </a:lnTo>
                <a:close/>
                <a:moveTo>
                  <a:pt x="120000" y="43286"/>
                </a:moveTo>
                <a:lnTo>
                  <a:pt x="120000" y="116047"/>
                </a:lnTo>
                <a:lnTo>
                  <a:pt x="75046" y="72701"/>
                </a:lnTo>
                <a:lnTo>
                  <a:pt x="112957" y="47798"/>
                </a:lnTo>
                <a:close/>
                <a:moveTo>
                  <a:pt x="0" y="43286"/>
                </a:moveTo>
                <a:lnTo>
                  <a:pt x="22327" y="57589"/>
                </a:lnTo>
                <a:lnTo>
                  <a:pt x="45107" y="72552"/>
                </a:lnTo>
                <a:lnTo>
                  <a:pt x="0" y="116047"/>
                </a:lnTo>
                <a:close/>
                <a:moveTo>
                  <a:pt x="39522" y="39173"/>
                </a:moveTo>
                <a:lnTo>
                  <a:pt x="39522" y="43161"/>
                </a:lnTo>
                <a:lnTo>
                  <a:pt x="80856" y="43161"/>
                </a:lnTo>
                <a:lnTo>
                  <a:pt x="80856" y="39173"/>
                </a:lnTo>
                <a:close/>
                <a:moveTo>
                  <a:pt x="32186" y="30138"/>
                </a:moveTo>
                <a:lnTo>
                  <a:pt x="88192" y="30138"/>
                </a:lnTo>
                <a:lnTo>
                  <a:pt x="88192" y="59952"/>
                </a:lnTo>
                <a:lnTo>
                  <a:pt x="61779" y="77302"/>
                </a:lnTo>
                <a:lnTo>
                  <a:pt x="60189" y="78346"/>
                </a:lnTo>
                <a:lnTo>
                  <a:pt x="32186" y="59952"/>
                </a:lnTo>
                <a:close/>
                <a:moveTo>
                  <a:pt x="60189" y="0"/>
                </a:moveTo>
                <a:lnTo>
                  <a:pt x="119825" y="39173"/>
                </a:lnTo>
                <a:lnTo>
                  <a:pt x="92193" y="57324"/>
                </a:lnTo>
                <a:lnTo>
                  <a:pt x="92193" y="26145"/>
                </a:lnTo>
                <a:lnTo>
                  <a:pt x="28185" y="26145"/>
                </a:lnTo>
                <a:lnTo>
                  <a:pt x="28185" y="57324"/>
                </a:lnTo>
                <a:lnTo>
                  <a:pt x="553" y="391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8" name="Shape 1057"/>
          <p:cNvSpPr/>
          <p:nvPr/>
        </p:nvSpPr>
        <p:spPr>
          <a:xfrm>
            <a:off x="8406003" y="2522229"/>
            <a:ext cx="454062" cy="4473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dk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1" name="Google Shape;1066;p58"/>
          <p:cNvSpPr/>
          <p:nvPr/>
        </p:nvSpPr>
        <p:spPr>
          <a:xfrm>
            <a:off x="946518" y="2448910"/>
            <a:ext cx="584563" cy="5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3333" y="78421"/>
                </a:moveTo>
                <a:lnTo>
                  <a:pt x="36673" y="78954"/>
                </a:lnTo>
                <a:cubicBezTo>
                  <a:pt x="36988" y="91717"/>
                  <a:pt x="47500" y="101857"/>
                  <a:pt x="60266" y="101711"/>
                </a:cubicBezTo>
                <a:cubicBezTo>
                  <a:pt x="73032" y="101565"/>
                  <a:pt x="83310" y="91188"/>
                  <a:pt x="83333" y="78421"/>
                </a:cubicBezTo>
                <a:close/>
                <a:moveTo>
                  <a:pt x="92790" y="29049"/>
                </a:moveTo>
                <a:lnTo>
                  <a:pt x="69234" y="52920"/>
                </a:lnTo>
                <a:lnTo>
                  <a:pt x="92790" y="56374"/>
                </a:lnTo>
                <a:lnTo>
                  <a:pt x="92790" y="51059"/>
                </a:lnTo>
                <a:lnTo>
                  <a:pt x="81032" y="49334"/>
                </a:lnTo>
                <a:lnTo>
                  <a:pt x="92790" y="37419"/>
                </a:lnTo>
                <a:close/>
                <a:moveTo>
                  <a:pt x="27209" y="29049"/>
                </a:moveTo>
                <a:lnTo>
                  <a:pt x="27209" y="37419"/>
                </a:lnTo>
                <a:lnTo>
                  <a:pt x="38967" y="49334"/>
                </a:lnTo>
                <a:lnTo>
                  <a:pt x="27209" y="51059"/>
                </a:lnTo>
                <a:lnTo>
                  <a:pt x="27209" y="56374"/>
                </a:lnTo>
                <a:lnTo>
                  <a:pt x="50765" y="52920"/>
                </a:ln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8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예방적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코호트격리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시행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추진배경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(03.06)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34479" y="1674210"/>
            <a:ext cx="910955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0210" indent="-410210" algn="just" fontAlgn="base" latinLnBrk="1">
              <a:lnSpc>
                <a:spcPct val="19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코로나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확진자수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폭증에 따라 선제적 대응조치 필요</a:t>
            </a:r>
          </a:p>
          <a:p>
            <a:pPr marL="421640" indent="-421640" algn="just" fontAlgn="base" latinLnBrk="1">
              <a:lnSpc>
                <a:spcPct val="19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사회복지시설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병원 등 기저질환자에게 대규모 집단감염 사례 발생시 피해가 심각</a:t>
            </a:r>
          </a:p>
          <a:p>
            <a:pPr marL="421640" indent="-421640" algn="just" fontAlgn="base" latinLnBrk="1">
              <a:lnSpc>
                <a:spcPct val="19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정애원은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전국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5,300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시설 중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경북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381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시설중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가장 큰 시설로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입소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어르신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119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직원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71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총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190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명이 함께 생활하고 있어 코로나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발생시 심각한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피해가 발생할 수 있으므로 선제적으로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예방</a:t>
            </a:r>
          </a:p>
          <a:p>
            <a:pPr marL="421640" indent="-421640" algn="just" fontAlgn="base" latinLnBrk="1">
              <a:lnSpc>
                <a:spcPct val="19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어르신뿐만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아니라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71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명의 직원 및 가족의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건강권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확보 필요</a:t>
            </a:r>
          </a:p>
          <a:p>
            <a:pPr marL="421640" indent="-421640" algn="just" fontAlgn="base" latinLnBrk="1">
              <a:lnSpc>
                <a:spcPct val="26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경북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사회복지시설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108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확진자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발생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빠른속도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확산</a:t>
            </a:r>
          </a:p>
        </p:txBody>
      </p:sp>
    </p:spTree>
    <p:extLst>
      <p:ext uri="{BB962C8B-B14F-4D97-AF65-F5344CB8AC3E}">
        <p14:creationId xmlns:p14="http://schemas.microsoft.com/office/powerpoint/2010/main" val="10971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예방적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코호트격리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시행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추진방침</a:t>
            </a:r>
            <a:r>
              <a:rPr lang="en-US" altLang="ko-KR" sz="24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(03.06)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25315" y="1674210"/>
            <a:ext cx="911872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0210" indent="-410210" algn="just" fontAlgn="base" latinLnBrk="1">
              <a:lnSpc>
                <a:spcPct val="19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시행기간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2020.03.09 00:00~03.22 00:00(2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주간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410210" indent="-41021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추진근거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재난 및 안전관리 기본법 제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46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10210" indent="-41021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전원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24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시간 근무는 아니며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근무표에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따라 근무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휴무자는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지정된 숙소에서 휴식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10210" indent="-41021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생필품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침구류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음식은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제공원칙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외부물품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반입시 선제적 소독실시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10210" indent="-41021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예방적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코호트격리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미참여자는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질병관리본부 자가격리기준 적용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21640" indent="-42164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응급환자 발생시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외부진료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후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병원입원을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원칙으로 하고 화상통화 처방 활용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21640" indent="-42164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발열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응급진료 고위험 환자 예방적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코호트격리기간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동안 요양병원으로 전원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21640" indent="-421640" algn="just" fontAlgn="base" latinLnBrk="1">
              <a:lnSpc>
                <a:spcPct val="19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기저질환에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따른 약은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사전확보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제한적 면회실 운영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추진배경</a:t>
            </a:r>
            <a:r>
              <a:rPr lang="en-US" altLang="ko-KR" sz="24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04.16</a:t>
            </a:r>
            <a:r>
              <a:rPr lang="en-US" altLang="ko-KR" sz="24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34479" y="1674210"/>
            <a:ext cx="91095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포항지역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확진자는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28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50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확진자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이후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확진자가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발생하지 않고 있음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인해 요양시설 내 외부인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외출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외박이 전면 통제되었으며 가족간의 강제적 이별 장기화에 따른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문제해소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면회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외출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외박제한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장기화에 따른 입소어르신의 유기화 현상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외부인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자원봉사자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출입제한에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따른 사회적고립감 증가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시설입소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어르신의 정서적 불안감 증가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시설입소</a:t>
            </a: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어르신 가족의 부모에 대한 걱정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배려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16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기본계획 수립 후 면회실 준비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발생현황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및 사회적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거리두기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모니터링 후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23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일부터 제한적 면회 실시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08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제한적 면회실 운영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추진방침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34479" y="1674210"/>
            <a:ext cx="91095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예약제로 면회실 운영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1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1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회당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분으로 시간제한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소독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환기 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외부음식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반입금지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7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 이하 아동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학생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방문금지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1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팀당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명으로 인원제한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코로나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미발생지역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거주자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최근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이내 해외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미방문자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확진자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발생지역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미방문자만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제한적으로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면회가능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사전역학조사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개인정보수집 및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이용동의서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작성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마스크착용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손소독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발열체크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필요시 위생장갑 제공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외부인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출입동선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항균필름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부착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면회시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2m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이상의 간격을 유지하고 투명아크릴판을 마주하고 면회 실시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입실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어르신 입실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면회시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접촉통제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대화가 어려운 어르신의 근황 설명을 위해 요양보호사 동석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면회종료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퇴실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면회실 환기 및 소독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❍ 면회 신청자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급증시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선착순이 아닌 면회 </a:t>
            </a: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미실시자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우선권 부여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fontAlgn="base" latinLnBrk="1">
              <a:lnSpc>
                <a:spcPct val="150000"/>
              </a:lnSpc>
            </a:pP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12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815291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신체제제를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하지 않습니다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3002783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와상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욕창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환자가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없습니다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5190276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냄새가 나지 않습니다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7377769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상급병실료를 받지 않습니다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740532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2924775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5109017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3" name="Google Shape;203;p30"/>
          <p:cNvSpPr/>
          <p:nvPr/>
        </p:nvSpPr>
        <p:spPr>
          <a:xfrm>
            <a:off x="7293260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349348" y="286650"/>
            <a:ext cx="7957950" cy="667550"/>
          </a:xfrm>
          <a:prstGeom prst="rect">
            <a:avLst/>
          </a:prstGeom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어르신을 </a:t>
            </a:r>
            <a:r>
              <a:rPr lang="ko-KR" altLang="en-US" sz="2500" b="1" dirty="0" err="1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만나뵙지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못하는 가족들의 걱정을 안심시키기 위해 정애원에서는 다음 </a:t>
            </a:r>
            <a:r>
              <a:rPr lang="en" sz="2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2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가지</a:t>
            </a:r>
            <a:r>
              <a:rPr lang="ko-KR" altLang="en-US" sz="25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약속하였습니다</a:t>
            </a:r>
            <a:r>
              <a:rPr lang="en-US" altLang="ko-KR" sz="25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sz="2500" b="1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30" name="Picture 6" descr="ì ë°ëì ìì ë ë°©ë², ì ë°ëì ì ê±° - ë¹ì°¨í°ë°±, ë¹ì°¨ì íì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31544"/>
          <a:stretch/>
        </p:blipFill>
        <p:spPr bwMode="auto">
          <a:xfrm>
            <a:off x="5109580" y="1868826"/>
            <a:ext cx="1871645" cy="20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okju.co.kr/images/main_im_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3" t="12638" r="58467" b="52775"/>
          <a:stretch/>
        </p:blipFill>
        <p:spPr bwMode="auto">
          <a:xfrm>
            <a:off x="3125444" y="1868826"/>
            <a:ext cx="1478254" cy="19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11669"/>
          <a:stretch/>
        </p:blipFill>
        <p:spPr>
          <a:xfrm>
            <a:off x="740532" y="1868826"/>
            <a:ext cx="1872207" cy="2028325"/>
          </a:xfrm>
          <a:prstGeom prst="rect">
            <a:avLst/>
          </a:prstGeom>
        </p:spPr>
      </p:pic>
      <p:sp>
        <p:nvSpPr>
          <p:cNvPr id="38" name="Google Shape;1170;p60"/>
          <p:cNvSpPr/>
          <p:nvPr/>
        </p:nvSpPr>
        <p:spPr>
          <a:xfrm rot="10800000">
            <a:off x="7762995" y="2065244"/>
            <a:ext cx="945738" cy="153883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1597" y="50921"/>
                </a:moveTo>
                <a:lnTo>
                  <a:pt x="51597" y="19698"/>
                </a:lnTo>
                <a:cubicBezTo>
                  <a:pt x="47669" y="20191"/>
                  <a:pt x="43916" y="21082"/>
                  <a:pt x="40531" y="22332"/>
                </a:cubicBezTo>
                <a:cubicBezTo>
                  <a:pt x="30598" y="26001"/>
                  <a:pt x="25457" y="32166"/>
                  <a:pt x="27169" y="38355"/>
                </a:cubicBezTo>
                <a:cubicBezTo>
                  <a:pt x="29239" y="46431"/>
                  <a:pt x="39005" y="49155"/>
                  <a:pt x="51597" y="50921"/>
                </a:cubicBezTo>
                <a:close/>
                <a:moveTo>
                  <a:pt x="67852" y="100379"/>
                </a:moveTo>
                <a:cubicBezTo>
                  <a:pt x="71963" y="99887"/>
                  <a:pt x="75901" y="98973"/>
                  <a:pt x="79437" y="97667"/>
                </a:cubicBezTo>
                <a:cubicBezTo>
                  <a:pt x="89370" y="93998"/>
                  <a:pt x="94511" y="87833"/>
                  <a:pt x="92799" y="81644"/>
                </a:cubicBezTo>
                <a:cubicBezTo>
                  <a:pt x="89506" y="73388"/>
                  <a:pt x="79840" y="69732"/>
                  <a:pt x="67852" y="67361"/>
                </a:cubicBezTo>
                <a:close/>
                <a:moveTo>
                  <a:pt x="67852" y="120000"/>
                </a:moveTo>
                <a:lnTo>
                  <a:pt x="51597" y="120000"/>
                </a:lnTo>
                <a:lnTo>
                  <a:pt x="51597" y="114256"/>
                </a:lnTo>
                <a:cubicBezTo>
                  <a:pt x="45417" y="113829"/>
                  <a:pt x="39328" y="112890"/>
                  <a:pt x="33554" y="111448"/>
                </a:cubicBezTo>
                <a:cubicBezTo>
                  <a:pt x="13606" y="106463"/>
                  <a:pt x="696" y="96271"/>
                  <a:pt x="0" y="84958"/>
                </a:cubicBezTo>
                <a:lnTo>
                  <a:pt x="26861" y="84529"/>
                </a:lnTo>
                <a:cubicBezTo>
                  <a:pt x="27245" y="90776"/>
                  <a:pt x="34374" y="96404"/>
                  <a:pt x="45389" y="99156"/>
                </a:cubicBezTo>
                <a:cubicBezTo>
                  <a:pt x="47394" y="99657"/>
                  <a:pt x="49467" y="100048"/>
                  <a:pt x="51597" y="100293"/>
                </a:cubicBezTo>
                <a:lnTo>
                  <a:pt x="51597" y="64682"/>
                </a:lnTo>
                <a:cubicBezTo>
                  <a:pt x="30368" y="61567"/>
                  <a:pt x="7690" y="58004"/>
                  <a:pt x="556" y="40045"/>
                </a:cubicBezTo>
                <a:cubicBezTo>
                  <a:pt x="-2422" y="28913"/>
                  <a:pt x="6883" y="17850"/>
                  <a:pt x="24755" y="11249"/>
                </a:cubicBezTo>
                <a:cubicBezTo>
                  <a:pt x="32832" y="8265"/>
                  <a:pt x="42066" y="6412"/>
                  <a:pt x="51597" y="5737"/>
                </a:cubicBezTo>
                <a:lnTo>
                  <a:pt x="51597" y="0"/>
                </a:lnTo>
                <a:lnTo>
                  <a:pt x="67852" y="0"/>
                </a:lnTo>
                <a:lnTo>
                  <a:pt x="67852" y="5703"/>
                </a:lnTo>
                <a:cubicBezTo>
                  <a:pt x="74209" y="6118"/>
                  <a:pt x="80479" y="7068"/>
                  <a:pt x="86414" y="8551"/>
                </a:cubicBezTo>
                <a:cubicBezTo>
                  <a:pt x="106363" y="13536"/>
                  <a:pt x="119273" y="23728"/>
                  <a:pt x="119969" y="35041"/>
                </a:cubicBezTo>
                <a:lnTo>
                  <a:pt x="93108" y="35470"/>
                </a:lnTo>
                <a:cubicBezTo>
                  <a:pt x="92723" y="29223"/>
                  <a:pt x="85594" y="23595"/>
                  <a:pt x="74579" y="20843"/>
                </a:cubicBezTo>
                <a:cubicBezTo>
                  <a:pt x="72410" y="20301"/>
                  <a:pt x="70160" y="19888"/>
                  <a:pt x="67852" y="19639"/>
                </a:cubicBezTo>
                <a:lnTo>
                  <a:pt x="67852" y="52969"/>
                </a:lnTo>
                <a:cubicBezTo>
                  <a:pt x="88284" y="55535"/>
                  <a:pt x="110482" y="59921"/>
                  <a:pt x="119411" y="79734"/>
                </a:cubicBezTo>
                <a:cubicBezTo>
                  <a:pt x="122511" y="90942"/>
                  <a:pt x="113201" y="102106"/>
                  <a:pt x="95213" y="108750"/>
                </a:cubicBezTo>
                <a:cubicBezTo>
                  <a:pt x="86990" y="111788"/>
                  <a:pt x="77568" y="113654"/>
                  <a:pt x="67852" y="1142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5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815291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개인의복을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착용합니다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3002783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천기저귀를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사용합니다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5190276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우리집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식탁에서 식사합니다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7377769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전통발효식품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직접 만들어 먹습니다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740532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2924775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5109017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3" name="Google Shape;203;p30"/>
          <p:cNvSpPr/>
          <p:nvPr/>
        </p:nvSpPr>
        <p:spPr>
          <a:xfrm>
            <a:off x="7293260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050" name="Picture 2" descr="ç¾, ä¸­ ì¬ì Â· ìë¥ ìì 10.9%â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3469"/>
          <a:stretch/>
        </p:blipFill>
        <p:spPr bwMode="auto">
          <a:xfrm>
            <a:off x="740532" y="1868826"/>
            <a:ext cx="1868853" cy="20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775" y="1868826"/>
            <a:ext cx="1872208" cy="20283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260" y="1868826"/>
            <a:ext cx="1898242" cy="20283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661" y="1868826"/>
            <a:ext cx="1875563" cy="2028325"/>
          </a:xfrm>
          <a:prstGeom prst="rect">
            <a:avLst/>
          </a:prstGeom>
        </p:spPr>
      </p:pic>
      <p:sp>
        <p:nvSpPr>
          <p:cNvPr id="16" name="Google Shape;205;p30"/>
          <p:cNvSpPr txBox="1">
            <a:spLocks/>
          </p:cNvSpPr>
          <p:nvPr/>
        </p:nvSpPr>
        <p:spPr>
          <a:xfrm>
            <a:off x="349348" y="286650"/>
            <a:ext cx="7957950" cy="66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</a:pP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제한된 </a:t>
            </a:r>
            <a:r>
              <a:rPr lang="ko-KR" altLang="en-US" sz="2500" b="1" dirty="0" err="1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케어환경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속에서도 최선의 서비스를 다하기 위하여 정애원에서는 다음 </a:t>
            </a:r>
            <a:r>
              <a:rPr lang="en-US" altLang="ko-KR" sz="2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2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가지</a:t>
            </a:r>
            <a:r>
              <a:rPr lang="ko-KR" altLang="en-US" sz="25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약속하였습니다</a:t>
            </a:r>
            <a:r>
              <a:rPr lang="en-US" altLang="ko-KR" sz="25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500" b="1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79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5"/>
          <p:cNvSpPr txBox="1">
            <a:spLocks noGrp="1"/>
          </p:cNvSpPr>
          <p:nvPr>
            <p:ph type="title"/>
          </p:nvPr>
        </p:nvSpPr>
        <p:spPr>
          <a:xfrm>
            <a:off x="351312" y="275499"/>
            <a:ext cx="7957950" cy="667550"/>
          </a:xfrm>
          <a:prstGeom prst="rect">
            <a:avLst/>
          </a:prstGeom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>
              <a:buClr>
                <a:srgbClr val="FD2906"/>
              </a:buClr>
            </a:pPr>
            <a:r>
              <a:rPr lang="ko-KR" altLang="en-US" sz="4333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en" sz="4333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4333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전염병 대응 장점</a:t>
            </a:r>
            <a:endParaRPr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51312" y="1865780"/>
            <a:ext cx="9142992" cy="3269934"/>
            <a:chOff x="370625" y="2894478"/>
            <a:chExt cx="9142992" cy="3269934"/>
          </a:xfrm>
        </p:grpSpPr>
        <p:sp>
          <p:nvSpPr>
            <p:cNvPr id="687" name="Google Shape;687;p45"/>
            <p:cNvSpPr/>
            <p:nvPr/>
          </p:nvSpPr>
          <p:spPr>
            <a:xfrm>
              <a:off x="4203615" y="2972486"/>
              <a:ext cx="1404156" cy="1404156"/>
            </a:xfrm>
            <a:prstGeom prst="ellipse">
              <a:avLst/>
            </a:prstGeom>
            <a:noFill/>
            <a:ln w="25400" cap="flat" cmpd="sng">
              <a:solidFill>
                <a:srgbClr val="FD29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88" name="Google Shape;688;p45"/>
            <p:cNvSpPr/>
            <p:nvPr/>
          </p:nvSpPr>
          <p:spPr>
            <a:xfrm>
              <a:off x="5115924" y="2894478"/>
              <a:ext cx="600554" cy="600554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600" b="1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89" name="Google Shape;689;p45"/>
            <p:cNvSpPr txBox="1"/>
            <p:nvPr/>
          </p:nvSpPr>
          <p:spPr>
            <a:xfrm>
              <a:off x="5224449" y="2961662"/>
              <a:ext cx="417129" cy="566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r>
                <a:rPr lang="en" sz="2600" b="1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sz="2600" b="1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1" name="Google Shape;691;p45"/>
            <p:cNvSpPr/>
            <p:nvPr/>
          </p:nvSpPr>
          <p:spPr>
            <a:xfrm>
              <a:off x="6028512" y="2972486"/>
              <a:ext cx="1404156" cy="1404156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6940821" y="2894478"/>
              <a:ext cx="600554" cy="60055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600" b="1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3" name="Google Shape;693;p45"/>
            <p:cNvSpPr txBox="1"/>
            <p:nvPr/>
          </p:nvSpPr>
          <p:spPr>
            <a:xfrm>
              <a:off x="7049346" y="2961662"/>
              <a:ext cx="417129" cy="566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r>
                <a:rPr lang="en" sz="26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endParaRPr sz="2600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7853410" y="2972486"/>
              <a:ext cx="1404156" cy="1404156"/>
            </a:xfrm>
            <a:prstGeom prst="ellipse">
              <a:avLst/>
            </a:prstGeom>
            <a:noFill/>
            <a:ln w="25400" cap="flat" cmpd="sng">
              <a:solidFill>
                <a:srgbClr val="FD29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8765719" y="2894478"/>
              <a:ext cx="600554" cy="600554"/>
            </a:xfrm>
            <a:prstGeom prst="ellipse">
              <a:avLst/>
            </a:prstGeom>
            <a:solidFill>
              <a:srgbClr val="FD2906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2600" b="1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97" name="Google Shape;697;p45"/>
            <p:cNvSpPr txBox="1"/>
            <p:nvPr/>
          </p:nvSpPr>
          <p:spPr>
            <a:xfrm>
              <a:off x="8874244" y="2961662"/>
              <a:ext cx="417129" cy="566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r>
                <a:rPr lang="en" sz="2600" b="1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</a:t>
              </a:r>
              <a:endParaRPr sz="2600" b="1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6" name="Google Shape;706;p45"/>
            <p:cNvSpPr txBox="1"/>
            <p:nvPr/>
          </p:nvSpPr>
          <p:spPr>
            <a:xfrm>
              <a:off x="4021370" y="4691438"/>
              <a:ext cx="1841501" cy="1472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경북최대규모</a:t>
              </a:r>
              <a:endParaRPr lang="en-US" altLang="ko-KR" sz="18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대지 </a:t>
              </a:r>
              <a:r>
                <a:rPr lang="en-US" altLang="ko-KR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11,000</a:t>
              </a: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평</a:t>
              </a:r>
              <a:endParaRPr lang="en-US" altLang="ko-KR" sz="18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건물 </a:t>
              </a:r>
              <a:r>
                <a:rPr lang="en-US" altLang="ko-KR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1,600</a:t>
              </a: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평</a:t>
              </a:r>
              <a:endParaRPr lang="en-US" altLang="ko-KR" sz="18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endParaRPr sz="1800" b="1" dirty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09" name="Google Shape;709;p45"/>
            <p:cNvSpPr txBox="1"/>
            <p:nvPr/>
          </p:nvSpPr>
          <p:spPr>
            <a:xfrm>
              <a:off x="5846742" y="4691438"/>
              <a:ext cx="1841501" cy="1330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800" b="1" dirty="0" err="1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입소정원</a:t>
              </a:r>
              <a:r>
                <a:rPr lang="ko-KR" altLang="en-US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183</a:t>
              </a:r>
              <a:r>
                <a:rPr lang="ko-KR" altLang="en-US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명</a:t>
              </a:r>
              <a:endParaRPr lang="en-US" altLang="ko-KR" sz="18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800" b="1" dirty="0" err="1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입소비율</a:t>
              </a:r>
              <a:r>
                <a:rPr lang="ko-KR" altLang="en-US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80%</a:t>
              </a:r>
              <a:r>
                <a:rPr lang="ko-KR" altLang="en-US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를</a:t>
              </a:r>
              <a:endParaRPr lang="en-US" altLang="ko-KR" sz="18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유지합니다</a:t>
              </a:r>
              <a:r>
                <a:rPr lang="en-US" altLang="ko-KR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sz="1800" b="1" dirty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12" name="Google Shape;712;p45"/>
            <p:cNvSpPr txBox="1"/>
            <p:nvPr/>
          </p:nvSpPr>
          <p:spPr>
            <a:xfrm>
              <a:off x="7672116" y="4691438"/>
              <a:ext cx="1841501" cy="1330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800" b="1" dirty="0" err="1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년연속</a:t>
              </a: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800" b="1" dirty="0" err="1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최우수시설</a:t>
              </a:r>
              <a:endParaRPr lang="en-US" altLang="ko-KR" sz="18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</a:t>
              </a:r>
              <a:r>
                <a:rPr lang="ko-KR" altLang="en-US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등급 획득</a:t>
              </a:r>
              <a:endParaRPr sz="1800" b="1" dirty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370625" y="2894478"/>
              <a:ext cx="3666873" cy="3269934"/>
              <a:chOff x="370625" y="2894478"/>
              <a:chExt cx="3666873" cy="3269934"/>
            </a:xfrm>
          </p:grpSpPr>
          <p:sp>
            <p:nvSpPr>
              <p:cNvPr id="679" name="Google Shape;679;p45"/>
              <p:cNvSpPr/>
              <p:nvPr/>
            </p:nvSpPr>
            <p:spPr>
              <a:xfrm>
                <a:off x="553819" y="2972486"/>
                <a:ext cx="1404156" cy="1404156"/>
              </a:xfrm>
              <a:prstGeom prst="ellipse">
                <a:avLst/>
              </a:prstGeom>
              <a:noFill/>
              <a:ln w="25400" cap="flat" cmpd="sng">
                <a:solidFill>
                  <a:srgbClr val="FD29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0" name="Google Shape;680;p45"/>
              <p:cNvSpPr/>
              <p:nvPr/>
            </p:nvSpPr>
            <p:spPr>
              <a:xfrm>
                <a:off x="1466128" y="2894478"/>
                <a:ext cx="600554" cy="600554"/>
              </a:xfrm>
              <a:prstGeom prst="ellipse">
                <a:avLst/>
              </a:prstGeom>
              <a:solidFill>
                <a:srgbClr val="FD2906"/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2600" b="1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1" name="Google Shape;681;p45"/>
              <p:cNvSpPr txBox="1"/>
              <p:nvPr/>
            </p:nvSpPr>
            <p:spPr>
              <a:xfrm>
                <a:off x="1574653" y="2961662"/>
                <a:ext cx="417129" cy="566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44" tIns="49508" rIns="99044" bIns="49508" anchor="t" anchorCtr="0">
                <a:noAutofit/>
              </a:bodyPr>
              <a:lstStyle/>
              <a:p>
                <a:r>
                  <a:rPr lang="en" sz="2600" b="1" dirty="0"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sz="2600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3" name="Google Shape;683;p45"/>
              <p:cNvSpPr/>
              <p:nvPr/>
            </p:nvSpPr>
            <p:spPr>
              <a:xfrm>
                <a:off x="2378717" y="2972486"/>
                <a:ext cx="1404156" cy="1404156"/>
              </a:xfrm>
              <a:prstGeom prst="ellipse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4" name="Google Shape;684;p45"/>
              <p:cNvSpPr/>
              <p:nvPr/>
            </p:nvSpPr>
            <p:spPr>
              <a:xfrm>
                <a:off x="3291026" y="2894478"/>
                <a:ext cx="600554" cy="600554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2600" b="1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85" name="Google Shape;685;p45"/>
              <p:cNvSpPr txBox="1"/>
              <p:nvPr/>
            </p:nvSpPr>
            <p:spPr>
              <a:xfrm>
                <a:off x="3399551" y="2961662"/>
                <a:ext cx="417129" cy="566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44" tIns="49508" rIns="99044" bIns="49508" anchor="t" anchorCtr="0">
                <a:noAutofit/>
              </a:bodyPr>
              <a:lstStyle/>
              <a:p>
                <a:r>
                  <a:rPr lang="en" sz="2600" b="1">
                    <a:solidFill>
                      <a:schemeClr val="l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sz="2600" b="1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0" name="Google Shape;700;p45"/>
              <p:cNvSpPr txBox="1"/>
              <p:nvPr/>
            </p:nvSpPr>
            <p:spPr>
              <a:xfrm>
                <a:off x="370625" y="4691437"/>
                <a:ext cx="1841501" cy="7949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44" tIns="49508" rIns="99044" bIns="49508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1999</a:t>
                </a:r>
                <a:r>
                  <a:rPr lang="ko-KR" altLang="en-US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년</a:t>
                </a:r>
                <a:endParaRPr lang="en-US" altLang="ko-KR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12</a:t>
                </a:r>
                <a:r>
                  <a:rPr lang="ko-KR" altLang="en-US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월 </a:t>
                </a:r>
                <a:r>
                  <a:rPr lang="en-US" altLang="ko-KR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10</a:t>
                </a:r>
                <a:r>
                  <a:rPr lang="ko-KR" altLang="en-US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일</a:t>
                </a:r>
                <a:endParaRPr lang="en-US" altLang="ko-KR" sz="1800" b="1" dirty="0" smtClean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800" b="1" dirty="0" smtClean="0">
                    <a:solidFill>
                      <a:srgbClr val="FD290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개원</a:t>
                </a:r>
                <a:endParaRPr sz="1800" b="1" dirty="0">
                  <a:solidFill>
                    <a:srgbClr val="FD290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03" name="Google Shape;703;p45"/>
              <p:cNvSpPr txBox="1"/>
              <p:nvPr/>
            </p:nvSpPr>
            <p:spPr>
              <a:xfrm>
                <a:off x="2195997" y="4691438"/>
                <a:ext cx="1841501" cy="1472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044" tIns="49508" rIns="99044" bIns="49508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800" b="1" dirty="0" smtClean="0">
                    <a:solidFill>
                      <a:schemeClr val="tx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운영주체</a:t>
                </a:r>
                <a:endParaRPr lang="en-US" altLang="ko-KR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800" b="1" dirty="0" smtClean="0">
                    <a:solidFill>
                      <a:schemeClr val="tx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사회복지법인</a:t>
                </a:r>
                <a:endParaRPr lang="en-US" altLang="ko-KR" sz="1800" b="1" dirty="0" smtClean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800" b="1" dirty="0" err="1" smtClean="0">
                    <a:solidFill>
                      <a:schemeClr val="tx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열린가람</a:t>
                </a:r>
                <a:endParaRPr sz="1800" b="1" dirty="0">
                  <a:solidFill>
                    <a:schemeClr val="tx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3" name="Shape 156"/>
              <p:cNvSpPr/>
              <p:nvPr/>
            </p:nvSpPr>
            <p:spPr>
              <a:xfrm>
                <a:off x="887486" y="3317562"/>
                <a:ext cx="692217" cy="6913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D2906"/>
              </a:solidFill>
              <a:ln>
                <a:noFill/>
              </a:ln>
            </p:spPr>
            <p:txBody>
              <a:bodyPr lIns="107269" tIns="53620" rIns="107269" bIns="53620" anchor="ctr" anchorCtr="0">
                <a:noAutofit/>
              </a:bodyPr>
              <a:lstStyle/>
              <a:p>
                <a:pPr algn="ctr"/>
                <a:endParaRPr sz="2101" b="1" dirty="0">
                  <a:solidFill>
                    <a:schemeClr val="dk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4" name="Shape 862"/>
              <p:cNvSpPr>
                <a:spLocks noChangeAspect="1"/>
              </p:cNvSpPr>
              <p:nvPr/>
            </p:nvSpPr>
            <p:spPr>
              <a:xfrm>
                <a:off x="2776078" y="3272352"/>
                <a:ext cx="535026" cy="7518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cubicBezTo>
                      <a:pt x="61893" y="0"/>
                      <a:pt x="63429" y="1193"/>
                      <a:pt x="63429" y="2666"/>
                    </a:cubicBezTo>
                    <a:lnTo>
                      <a:pt x="63429" y="10840"/>
                    </a:lnTo>
                    <a:cubicBezTo>
                      <a:pt x="72721" y="11159"/>
                      <a:pt x="81909" y="13252"/>
                      <a:pt x="90221" y="17022"/>
                    </a:cubicBezTo>
                    <a:cubicBezTo>
                      <a:pt x="108796" y="25446"/>
                      <a:pt x="120156" y="40955"/>
                      <a:pt x="119998" y="57677"/>
                    </a:cubicBezTo>
                    <a:lnTo>
                      <a:pt x="119539" y="57676"/>
                    </a:lnTo>
                    <a:cubicBezTo>
                      <a:pt x="114963" y="53164"/>
                      <a:pt x="107853" y="50319"/>
                      <a:pt x="99889" y="50319"/>
                    </a:cubicBezTo>
                    <a:cubicBezTo>
                      <a:pt x="91995" y="50319"/>
                      <a:pt x="84941" y="53114"/>
                      <a:pt x="80418" y="57589"/>
                    </a:cubicBezTo>
                    <a:lnTo>
                      <a:pt x="78961" y="57586"/>
                    </a:lnTo>
                    <a:cubicBezTo>
                      <a:pt x="75209" y="53876"/>
                      <a:pt x="69718" y="51321"/>
                      <a:pt x="63429" y="50666"/>
                    </a:cubicBezTo>
                    <a:lnTo>
                      <a:pt x="63429" y="92885"/>
                    </a:lnTo>
                    <a:lnTo>
                      <a:pt x="64588" y="92885"/>
                    </a:lnTo>
                    <a:lnTo>
                      <a:pt x="64588" y="106230"/>
                    </a:lnTo>
                    <a:lnTo>
                      <a:pt x="64466" y="106230"/>
                    </a:lnTo>
                    <a:cubicBezTo>
                      <a:pt x="64178" y="113880"/>
                      <a:pt x="56097" y="120000"/>
                      <a:pt x="46177" y="120000"/>
                    </a:cubicBezTo>
                    <a:cubicBezTo>
                      <a:pt x="36174" y="120000"/>
                      <a:pt x="28040" y="113777"/>
                      <a:pt x="27863" y="106037"/>
                    </a:cubicBezTo>
                    <a:cubicBezTo>
                      <a:pt x="27824" y="105980"/>
                      <a:pt x="27823" y="105922"/>
                      <a:pt x="27823" y="105863"/>
                    </a:cubicBezTo>
                    <a:lnTo>
                      <a:pt x="27834" y="105814"/>
                    </a:lnTo>
                    <a:cubicBezTo>
                      <a:pt x="27823" y="105785"/>
                      <a:pt x="27823" y="105756"/>
                      <a:pt x="27823" y="105726"/>
                    </a:cubicBezTo>
                    <a:lnTo>
                      <a:pt x="27854" y="105726"/>
                    </a:lnTo>
                    <a:cubicBezTo>
                      <a:pt x="27908" y="103594"/>
                      <a:pt x="29915" y="101888"/>
                      <a:pt x="32379" y="101888"/>
                    </a:cubicBezTo>
                    <a:cubicBezTo>
                      <a:pt x="34842" y="101888"/>
                      <a:pt x="36849" y="103594"/>
                      <a:pt x="36903" y="105726"/>
                    </a:cubicBezTo>
                    <a:lnTo>
                      <a:pt x="37000" y="105726"/>
                    </a:lnTo>
                    <a:cubicBezTo>
                      <a:pt x="37000" y="109668"/>
                      <a:pt x="41109" y="112863"/>
                      <a:pt x="46177" y="112863"/>
                    </a:cubicBezTo>
                    <a:cubicBezTo>
                      <a:pt x="51245" y="112863"/>
                      <a:pt x="55354" y="109668"/>
                      <a:pt x="55354" y="105726"/>
                    </a:cubicBezTo>
                    <a:lnTo>
                      <a:pt x="55411" y="105726"/>
                    </a:lnTo>
                    <a:lnTo>
                      <a:pt x="55411" y="92885"/>
                    </a:lnTo>
                    <a:lnTo>
                      <a:pt x="56570" y="92885"/>
                    </a:lnTo>
                    <a:lnTo>
                      <a:pt x="56570" y="50575"/>
                    </a:lnTo>
                    <a:cubicBezTo>
                      <a:pt x="49917" y="51045"/>
                      <a:pt x="44074" y="53636"/>
                      <a:pt x="40131" y="57499"/>
                    </a:cubicBezTo>
                    <a:lnTo>
                      <a:pt x="38456" y="57495"/>
                    </a:lnTo>
                    <a:cubicBezTo>
                      <a:pt x="33940" y="53072"/>
                      <a:pt x="26932" y="50319"/>
                      <a:pt x="19098" y="50319"/>
                    </a:cubicBezTo>
                    <a:cubicBezTo>
                      <a:pt x="11446" y="50319"/>
                      <a:pt x="4584" y="52945"/>
                      <a:pt x="0" y="57156"/>
                    </a:cubicBezTo>
                    <a:cubicBezTo>
                      <a:pt x="60" y="40531"/>
                      <a:pt x="11512" y="25187"/>
                      <a:pt x="30055" y="16888"/>
                    </a:cubicBezTo>
                    <a:cubicBezTo>
                      <a:pt x="38298" y="13199"/>
                      <a:pt x="47384" y="11151"/>
                      <a:pt x="56570" y="10841"/>
                    </a:cubicBezTo>
                    <a:lnTo>
                      <a:pt x="56570" y="2666"/>
                    </a:lnTo>
                    <a:cubicBezTo>
                      <a:pt x="56570" y="1193"/>
                      <a:pt x="58106" y="0"/>
                      <a:pt x="600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lIns="107269" tIns="53620" rIns="107269" bIns="53620" anchor="ctr" anchorCtr="0">
                <a:noAutofit/>
              </a:bodyPr>
              <a:lstStyle/>
              <a:p>
                <a:pPr algn="ctr"/>
                <a:endParaRPr sz="2101" b="1" dirty="0">
                  <a:solidFill>
                    <a:schemeClr val="l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45" name="Shape 840"/>
            <p:cNvSpPr/>
            <p:nvPr/>
          </p:nvSpPr>
          <p:spPr>
            <a:xfrm>
              <a:off x="4559584" y="3332845"/>
              <a:ext cx="692217" cy="6913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219" y="23920"/>
                  </a:moveTo>
                  <a:lnTo>
                    <a:pt x="99031" y="62795"/>
                  </a:lnTo>
                  <a:lnTo>
                    <a:pt x="99031" y="62795"/>
                  </a:lnTo>
                  <a:lnTo>
                    <a:pt x="99031" y="119999"/>
                  </a:lnTo>
                  <a:lnTo>
                    <a:pt x="74902" y="119999"/>
                  </a:lnTo>
                  <a:lnTo>
                    <a:pt x="74902" y="93509"/>
                  </a:lnTo>
                  <a:cubicBezTo>
                    <a:pt x="74902" y="89337"/>
                    <a:pt x="71525" y="85954"/>
                    <a:pt x="67359" y="85954"/>
                  </a:cubicBezTo>
                  <a:lnTo>
                    <a:pt x="53078" y="85954"/>
                  </a:lnTo>
                  <a:cubicBezTo>
                    <a:pt x="48912" y="85954"/>
                    <a:pt x="45535" y="89337"/>
                    <a:pt x="45535" y="93509"/>
                  </a:cubicBezTo>
                  <a:lnTo>
                    <a:pt x="45535" y="119999"/>
                  </a:lnTo>
                  <a:lnTo>
                    <a:pt x="21406" y="119999"/>
                  </a:lnTo>
                  <a:lnTo>
                    <a:pt x="21406" y="62795"/>
                  </a:lnTo>
                  <a:lnTo>
                    <a:pt x="21406" y="62795"/>
                  </a:lnTo>
                  <a:close/>
                  <a:moveTo>
                    <a:pt x="18957" y="4568"/>
                  </a:moveTo>
                  <a:lnTo>
                    <a:pt x="35017" y="4568"/>
                  </a:lnTo>
                  <a:lnTo>
                    <a:pt x="35017" y="20200"/>
                  </a:lnTo>
                  <a:lnTo>
                    <a:pt x="18957" y="36287"/>
                  </a:lnTo>
                  <a:close/>
                  <a:moveTo>
                    <a:pt x="60219" y="264"/>
                  </a:moveTo>
                  <a:lnTo>
                    <a:pt x="120000" y="62795"/>
                  </a:lnTo>
                  <a:lnTo>
                    <a:pt x="107816" y="62795"/>
                  </a:lnTo>
                  <a:lnTo>
                    <a:pt x="60219" y="13008"/>
                  </a:lnTo>
                  <a:close/>
                  <a:moveTo>
                    <a:pt x="60219" y="0"/>
                  </a:moveTo>
                  <a:lnTo>
                    <a:pt x="60219" y="12744"/>
                  </a:lnTo>
                  <a:lnTo>
                    <a:pt x="12273" y="62531"/>
                  </a:lnTo>
                  <a:lnTo>
                    <a:pt x="0" y="62531"/>
                  </a:lnTo>
                  <a:close/>
                </a:path>
              </a:pathLst>
            </a:custGeom>
            <a:solidFill>
              <a:srgbClr val="FD2906"/>
            </a:solidFill>
            <a:ln>
              <a:noFill/>
            </a:ln>
          </p:spPr>
          <p:txBody>
            <a:bodyPr lIns="107269" tIns="53620" rIns="107269" bIns="53620" anchor="ctr" anchorCtr="0">
              <a:noAutofit/>
            </a:bodyPr>
            <a:lstStyle/>
            <a:p>
              <a:pPr algn="ctr"/>
              <a:endParaRPr sz="2101" b="1" dirty="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" name="Google Shape;1011;p57"/>
            <p:cNvSpPr/>
            <p:nvPr/>
          </p:nvSpPr>
          <p:spPr>
            <a:xfrm>
              <a:off x="8309262" y="3297763"/>
              <a:ext cx="445478" cy="84719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093" y="74980"/>
                  </a:moveTo>
                  <a:lnTo>
                    <a:pt x="60343" y="74980"/>
                  </a:lnTo>
                  <a:lnTo>
                    <a:pt x="45775" y="79402"/>
                  </a:lnTo>
                  <a:lnTo>
                    <a:pt x="51330" y="84462"/>
                  </a:lnTo>
                  <a:lnTo>
                    <a:pt x="56381" y="82929"/>
                  </a:lnTo>
                  <a:lnTo>
                    <a:pt x="56381" y="91734"/>
                  </a:lnTo>
                  <a:lnTo>
                    <a:pt x="45775" y="91734"/>
                  </a:lnTo>
                  <a:lnTo>
                    <a:pt x="45775" y="97577"/>
                  </a:lnTo>
                  <a:lnTo>
                    <a:pt x="75202" y="97577"/>
                  </a:lnTo>
                  <a:lnTo>
                    <a:pt x="75201" y="91734"/>
                  </a:lnTo>
                  <a:lnTo>
                    <a:pt x="67092" y="91734"/>
                  </a:lnTo>
                  <a:lnTo>
                    <a:pt x="67092" y="79677"/>
                  </a:lnTo>
                  <a:lnTo>
                    <a:pt x="67093" y="79677"/>
                  </a:lnTo>
                  <a:close/>
                  <a:moveTo>
                    <a:pt x="60000" y="65781"/>
                  </a:moveTo>
                  <a:cubicBezTo>
                    <a:pt x="83810" y="65781"/>
                    <a:pt x="103111" y="75930"/>
                    <a:pt x="103111" y="88450"/>
                  </a:cubicBezTo>
                  <a:cubicBezTo>
                    <a:pt x="103111" y="100970"/>
                    <a:pt x="83810" y="111119"/>
                    <a:pt x="60000" y="111119"/>
                  </a:cubicBezTo>
                  <a:cubicBezTo>
                    <a:pt x="36189" y="111119"/>
                    <a:pt x="16888" y="100970"/>
                    <a:pt x="16888" y="88450"/>
                  </a:cubicBezTo>
                  <a:cubicBezTo>
                    <a:pt x="16888" y="75930"/>
                    <a:pt x="36189" y="65781"/>
                    <a:pt x="60000" y="65781"/>
                  </a:cubicBezTo>
                  <a:close/>
                  <a:moveTo>
                    <a:pt x="60000" y="62556"/>
                  </a:moveTo>
                  <a:cubicBezTo>
                    <a:pt x="32802" y="62556"/>
                    <a:pt x="10754" y="74149"/>
                    <a:pt x="10754" y="88450"/>
                  </a:cubicBezTo>
                  <a:cubicBezTo>
                    <a:pt x="10754" y="102751"/>
                    <a:pt x="32802" y="114345"/>
                    <a:pt x="60000" y="114345"/>
                  </a:cubicBezTo>
                  <a:cubicBezTo>
                    <a:pt x="87197" y="114345"/>
                    <a:pt x="109245" y="102751"/>
                    <a:pt x="109245" y="88450"/>
                  </a:cubicBezTo>
                  <a:cubicBezTo>
                    <a:pt x="109245" y="74149"/>
                    <a:pt x="87197" y="62556"/>
                    <a:pt x="60000" y="62556"/>
                  </a:cubicBezTo>
                  <a:close/>
                  <a:moveTo>
                    <a:pt x="60000" y="56901"/>
                  </a:moveTo>
                  <a:cubicBezTo>
                    <a:pt x="93137" y="56901"/>
                    <a:pt x="120000" y="71026"/>
                    <a:pt x="120000" y="88450"/>
                  </a:cubicBezTo>
                  <a:cubicBezTo>
                    <a:pt x="120000" y="105874"/>
                    <a:pt x="93137" y="120000"/>
                    <a:pt x="60000" y="120000"/>
                  </a:cubicBezTo>
                  <a:cubicBezTo>
                    <a:pt x="26862" y="120000"/>
                    <a:pt x="0" y="105874"/>
                    <a:pt x="0" y="88450"/>
                  </a:cubicBezTo>
                  <a:cubicBezTo>
                    <a:pt x="0" y="71026"/>
                    <a:pt x="26862" y="56901"/>
                    <a:pt x="60000" y="56901"/>
                  </a:cubicBezTo>
                  <a:close/>
                  <a:moveTo>
                    <a:pt x="82630" y="0"/>
                  </a:moveTo>
                  <a:lnTo>
                    <a:pt x="97460" y="0"/>
                  </a:lnTo>
                  <a:lnTo>
                    <a:pt x="97460" y="35352"/>
                  </a:lnTo>
                  <a:lnTo>
                    <a:pt x="82630" y="43989"/>
                  </a:lnTo>
                  <a:close/>
                  <a:moveTo>
                    <a:pt x="43634" y="0"/>
                  </a:moveTo>
                  <a:lnTo>
                    <a:pt x="77458" y="0"/>
                  </a:lnTo>
                  <a:lnTo>
                    <a:pt x="77458" y="46869"/>
                  </a:lnTo>
                  <a:lnTo>
                    <a:pt x="60546" y="56764"/>
                  </a:lnTo>
                  <a:lnTo>
                    <a:pt x="43634" y="46869"/>
                  </a:lnTo>
                  <a:close/>
                  <a:moveTo>
                    <a:pt x="23632" y="0"/>
                  </a:moveTo>
                  <a:lnTo>
                    <a:pt x="38462" y="0"/>
                  </a:lnTo>
                  <a:lnTo>
                    <a:pt x="38462" y="43191"/>
                  </a:lnTo>
                  <a:lnTo>
                    <a:pt x="23632" y="34350"/>
                  </a:lnTo>
                  <a:close/>
                </a:path>
              </a:pathLst>
            </a:custGeom>
            <a:solidFill>
              <a:srgbClr val="FD29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Arial"/>
              </a:endParaRPr>
            </a:p>
          </p:txBody>
        </p:sp>
        <p:sp>
          <p:nvSpPr>
            <p:cNvPr id="47" name="Google Shape;1139;p59"/>
            <p:cNvSpPr/>
            <p:nvPr/>
          </p:nvSpPr>
          <p:spPr>
            <a:xfrm>
              <a:off x="6423446" y="3368374"/>
              <a:ext cx="578333" cy="5792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70" y="60380"/>
                  </a:moveTo>
                  <a:lnTo>
                    <a:pt x="97429" y="60380"/>
                  </a:lnTo>
                  <a:cubicBezTo>
                    <a:pt x="109894" y="60380"/>
                    <a:pt x="119999" y="70469"/>
                    <a:pt x="119999" y="82915"/>
                  </a:cubicBezTo>
                  <a:lnTo>
                    <a:pt x="119999" y="104032"/>
                  </a:lnTo>
                  <a:lnTo>
                    <a:pt x="120000" y="104032"/>
                  </a:lnTo>
                  <a:lnTo>
                    <a:pt x="120000" y="109220"/>
                  </a:lnTo>
                  <a:lnTo>
                    <a:pt x="119985" y="109220"/>
                  </a:lnTo>
                  <a:lnTo>
                    <a:pt x="119985" y="120000"/>
                  </a:lnTo>
                  <a:lnTo>
                    <a:pt x="14" y="120000"/>
                  </a:lnTo>
                  <a:lnTo>
                    <a:pt x="14" y="109220"/>
                  </a:lnTo>
                  <a:lnTo>
                    <a:pt x="0" y="109220"/>
                  </a:lnTo>
                  <a:lnTo>
                    <a:pt x="0" y="82915"/>
                  </a:lnTo>
                  <a:cubicBezTo>
                    <a:pt x="0" y="70469"/>
                    <a:pt x="10105" y="60380"/>
                    <a:pt x="22570" y="60380"/>
                  </a:cubicBezTo>
                  <a:close/>
                  <a:moveTo>
                    <a:pt x="60000" y="0"/>
                  </a:moveTo>
                  <a:cubicBezTo>
                    <a:pt x="75005" y="0"/>
                    <a:pt x="87170" y="12145"/>
                    <a:pt x="87170" y="27128"/>
                  </a:cubicBezTo>
                  <a:cubicBezTo>
                    <a:pt x="87170" y="42111"/>
                    <a:pt x="75005" y="54257"/>
                    <a:pt x="60000" y="54257"/>
                  </a:cubicBezTo>
                  <a:cubicBezTo>
                    <a:pt x="44994" y="54257"/>
                    <a:pt x="32829" y="42111"/>
                    <a:pt x="32829" y="27128"/>
                  </a:cubicBezTo>
                  <a:cubicBezTo>
                    <a:pt x="32829" y="12145"/>
                    <a:pt x="44994" y="0"/>
                    <a:pt x="60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sym typeface="Arial"/>
              </a:endParaRPr>
            </a:p>
          </p:txBody>
        </p:sp>
      </p:grp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1419"/>
              </p:ext>
            </p:extLst>
          </p:nvPr>
        </p:nvGraphicFramePr>
        <p:xfrm>
          <a:off x="459905" y="5379195"/>
          <a:ext cx="3542152" cy="748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2152">
                  <a:extLst>
                    <a:ext uri="{9D8B030D-6E8A-4147-A177-3AD203B41FA5}">
                      <a16:colId xmlns:a16="http://schemas.microsoft.com/office/drawing/2014/main" val="116742954"/>
                    </a:ext>
                  </a:extLst>
                </a:gridCol>
              </a:tblGrid>
              <a:tr h="7486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오랜 운영노하우를 가지고 있습니다</a:t>
                      </a:r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</a:p>
                    <a:p>
                      <a:pPr algn="ctr" latinLnBrk="1"/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사회복지 </a:t>
                      </a:r>
                      <a:r>
                        <a:rPr lang="ko-KR" altLang="en-US" sz="1500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전문법인이</a:t>
                      </a: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운영합니다</a:t>
                      </a:r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25377"/>
                  </a:ext>
                </a:extLst>
              </a:tr>
            </a:tbl>
          </a:graphicData>
        </a:graphic>
      </p:graphicFrame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180906"/>
              </p:ext>
            </p:extLst>
          </p:nvPr>
        </p:nvGraphicFramePr>
        <p:xfrm>
          <a:off x="4264268" y="5379195"/>
          <a:ext cx="508269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2691">
                  <a:extLst>
                    <a:ext uri="{9D8B030D-6E8A-4147-A177-3AD203B41FA5}">
                      <a16:colId xmlns:a16="http://schemas.microsoft.com/office/drawing/2014/main" val="116742954"/>
                    </a:ext>
                  </a:extLst>
                </a:gridCol>
              </a:tblGrid>
              <a:tr h="6884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큰 규모의 시설</a:t>
                      </a:r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평가인증을 통한 </a:t>
                      </a:r>
                      <a:r>
                        <a:rPr lang="ko-KR" altLang="en-US" sz="1500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시설환경의</a:t>
                      </a: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검증</a:t>
                      </a:r>
                      <a:endParaRPr lang="en-US" altLang="ko-KR" sz="1500" dirty="0" smtClean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정원의 </a:t>
                      </a:r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80% </a:t>
                      </a: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입소는 </a:t>
                      </a:r>
                      <a:r>
                        <a:rPr lang="ko-KR" altLang="en-US" sz="1500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거리두기의</a:t>
                      </a:r>
                      <a:r>
                        <a:rPr lang="ko-KR" altLang="en-US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핵심입니다</a:t>
                      </a:r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25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2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815291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카카오채널을 통한 실시간 소통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3002783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케어포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가족돌봄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앱 운영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실시간 어르신 </a:t>
            </a: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정보조회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5190276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홈페이지에서 급여제공내역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청구서 조회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7377769" y="4100617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실시간 </a:t>
            </a: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화상면회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740532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2924775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5109017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3" name="Google Shape;203;p30"/>
          <p:cNvSpPr/>
          <p:nvPr/>
        </p:nvSpPr>
        <p:spPr>
          <a:xfrm>
            <a:off x="7293260" y="4100617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Google Shape;205;p30"/>
          <p:cNvSpPr txBox="1">
            <a:spLocks/>
          </p:cNvSpPr>
          <p:nvPr/>
        </p:nvSpPr>
        <p:spPr>
          <a:xfrm>
            <a:off x="349348" y="598884"/>
            <a:ext cx="7957950" cy="66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1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</a:pP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코로나</a:t>
            </a:r>
            <a:r>
              <a:rPr lang="en-US" altLang="ko-KR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가족들이 서로 만나지 못하게 되었습니다</a:t>
            </a:r>
            <a:r>
              <a:rPr lang="en-US" altLang="ko-KR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가족에 대한 그리움</a:t>
            </a:r>
            <a:r>
              <a:rPr lang="en-US" altLang="ko-KR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5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걱정을 해소하기 위하여 정애원에서는 다음 </a:t>
            </a:r>
            <a:r>
              <a:rPr lang="en-US" altLang="ko-KR" sz="2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25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가지</a:t>
            </a:r>
            <a:r>
              <a:rPr lang="ko-KR" altLang="en-US" sz="25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개선하였습니다</a:t>
            </a:r>
            <a:r>
              <a:rPr lang="en-US" altLang="ko-KR" sz="2500" b="1" dirty="0" smtClean="0">
                <a:solidFill>
                  <a:schemeClr val="tx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500" b="1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5973" r="4667" b="30273"/>
          <a:stretch/>
        </p:blipFill>
        <p:spPr>
          <a:xfrm>
            <a:off x="743886" y="1868825"/>
            <a:ext cx="1868853" cy="20283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58" y="1868825"/>
            <a:ext cx="1834639" cy="20278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947" y="1868824"/>
            <a:ext cx="1875563" cy="20278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475" y="1868823"/>
            <a:ext cx="1890993" cy="20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727783" y="2039963"/>
            <a:ext cx="2188215" cy="1031098"/>
            <a:chOff x="5033644" y="2615656"/>
            <a:chExt cx="3582997" cy="1688327"/>
          </a:xfrm>
        </p:grpSpPr>
        <p:sp>
          <p:nvSpPr>
            <p:cNvPr id="763" name="Google Shape;763;p47"/>
            <p:cNvSpPr/>
            <p:nvPr/>
          </p:nvSpPr>
          <p:spPr>
            <a:xfrm>
              <a:off x="7981471" y="2615656"/>
              <a:ext cx="635170" cy="16728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70" y="22960"/>
                  </a:moveTo>
                  <a:lnTo>
                    <a:pt x="97429" y="22960"/>
                  </a:lnTo>
                  <a:cubicBezTo>
                    <a:pt x="109894" y="22960"/>
                    <a:pt x="119999" y="26797"/>
                    <a:pt x="119999" y="31530"/>
                  </a:cubicBezTo>
                  <a:lnTo>
                    <a:pt x="119999" y="39560"/>
                  </a:lnTo>
                  <a:lnTo>
                    <a:pt x="120000" y="39560"/>
                  </a:lnTo>
                  <a:lnTo>
                    <a:pt x="120000" y="63121"/>
                  </a:lnTo>
                  <a:cubicBezTo>
                    <a:pt x="120000" y="65553"/>
                    <a:pt x="114806" y="67525"/>
                    <a:pt x="108399" y="67525"/>
                  </a:cubicBezTo>
                  <a:cubicBezTo>
                    <a:pt x="101992" y="67525"/>
                    <a:pt x="96799" y="65553"/>
                    <a:pt x="96799" y="63121"/>
                  </a:cubicBezTo>
                  <a:lnTo>
                    <a:pt x="96799" y="42531"/>
                  </a:lnTo>
                  <a:lnTo>
                    <a:pt x="93347" y="42531"/>
                  </a:lnTo>
                  <a:cubicBezTo>
                    <a:pt x="93158" y="66519"/>
                    <a:pt x="92969" y="90507"/>
                    <a:pt x="92780" y="114494"/>
                  </a:cubicBezTo>
                  <a:cubicBezTo>
                    <a:pt x="92780" y="117535"/>
                    <a:pt x="86289" y="120000"/>
                    <a:pt x="78281" y="120000"/>
                  </a:cubicBezTo>
                  <a:cubicBezTo>
                    <a:pt x="70274" y="120000"/>
                    <a:pt x="63783" y="117535"/>
                    <a:pt x="63783" y="114494"/>
                  </a:cubicBezTo>
                  <a:lnTo>
                    <a:pt x="63783" y="70497"/>
                  </a:lnTo>
                  <a:lnTo>
                    <a:pt x="55083" y="70497"/>
                  </a:lnTo>
                  <a:lnTo>
                    <a:pt x="55083" y="114494"/>
                  </a:lnTo>
                  <a:cubicBezTo>
                    <a:pt x="55083" y="117535"/>
                    <a:pt x="48592" y="119999"/>
                    <a:pt x="40584" y="119999"/>
                  </a:cubicBezTo>
                  <a:cubicBezTo>
                    <a:pt x="32577" y="119999"/>
                    <a:pt x="26086" y="117535"/>
                    <a:pt x="26086" y="114494"/>
                  </a:cubicBezTo>
                  <a:cubicBezTo>
                    <a:pt x="26274" y="90507"/>
                    <a:pt x="26463" y="66519"/>
                    <a:pt x="26652" y="42531"/>
                  </a:cubicBezTo>
                  <a:lnTo>
                    <a:pt x="23200" y="42531"/>
                  </a:lnTo>
                  <a:lnTo>
                    <a:pt x="23200" y="63121"/>
                  </a:lnTo>
                  <a:cubicBezTo>
                    <a:pt x="23200" y="65553"/>
                    <a:pt x="18007" y="67525"/>
                    <a:pt x="11600" y="67525"/>
                  </a:cubicBezTo>
                  <a:cubicBezTo>
                    <a:pt x="5193" y="67525"/>
                    <a:pt x="0" y="65553"/>
                    <a:pt x="0" y="63121"/>
                  </a:cubicBezTo>
                  <a:lnTo>
                    <a:pt x="0" y="42531"/>
                  </a:lnTo>
                  <a:lnTo>
                    <a:pt x="0" y="42531"/>
                  </a:lnTo>
                  <a:lnTo>
                    <a:pt x="0" y="31530"/>
                  </a:lnTo>
                  <a:cubicBezTo>
                    <a:pt x="0" y="26797"/>
                    <a:pt x="10105" y="22960"/>
                    <a:pt x="22570" y="22960"/>
                  </a:cubicBezTo>
                  <a:close/>
                  <a:moveTo>
                    <a:pt x="60000" y="0"/>
                  </a:moveTo>
                  <a:cubicBezTo>
                    <a:pt x="75005" y="0"/>
                    <a:pt x="87170" y="4618"/>
                    <a:pt x="87170" y="10316"/>
                  </a:cubicBezTo>
                  <a:cubicBezTo>
                    <a:pt x="87170" y="16013"/>
                    <a:pt x="75005" y="20632"/>
                    <a:pt x="60000" y="20632"/>
                  </a:cubicBezTo>
                  <a:cubicBezTo>
                    <a:pt x="44994" y="20632"/>
                    <a:pt x="32829" y="16013"/>
                    <a:pt x="32829" y="10316"/>
                  </a:cubicBezTo>
                  <a:cubicBezTo>
                    <a:pt x="32829" y="4618"/>
                    <a:pt x="44994" y="0"/>
                    <a:pt x="6000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764" name="Google Shape;764;p47"/>
            <p:cNvSpPr/>
            <p:nvPr/>
          </p:nvSpPr>
          <p:spPr>
            <a:xfrm rot="10800000">
              <a:off x="5033644" y="2615656"/>
              <a:ext cx="791454" cy="16883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9418" y="97416"/>
                  </a:moveTo>
                  <a:lnTo>
                    <a:pt x="40252" y="97416"/>
                  </a:lnTo>
                  <a:cubicBezTo>
                    <a:pt x="32044" y="97060"/>
                    <a:pt x="32390" y="97747"/>
                    <a:pt x="30168" y="95279"/>
                  </a:cubicBezTo>
                  <a:lnTo>
                    <a:pt x="536" y="58851"/>
                  </a:lnTo>
                  <a:cubicBezTo>
                    <a:pt x="-1066" y="56881"/>
                    <a:pt x="1041" y="54674"/>
                    <a:pt x="5245" y="53923"/>
                  </a:cubicBezTo>
                  <a:cubicBezTo>
                    <a:pt x="9448" y="53172"/>
                    <a:pt x="14155" y="54160"/>
                    <a:pt x="15757" y="56130"/>
                  </a:cubicBezTo>
                  <a:lnTo>
                    <a:pt x="32630" y="76872"/>
                  </a:lnTo>
                  <a:lnTo>
                    <a:pt x="35918" y="76872"/>
                  </a:lnTo>
                  <a:lnTo>
                    <a:pt x="14628" y="36680"/>
                  </a:lnTo>
                  <a:lnTo>
                    <a:pt x="35669" y="36680"/>
                  </a:lnTo>
                  <a:lnTo>
                    <a:pt x="35669" y="5101"/>
                  </a:lnTo>
                  <a:cubicBezTo>
                    <a:pt x="35669" y="2283"/>
                    <a:pt x="40541" y="0"/>
                    <a:pt x="46551" y="0"/>
                  </a:cubicBezTo>
                  <a:cubicBezTo>
                    <a:pt x="52560" y="0"/>
                    <a:pt x="57432" y="2283"/>
                    <a:pt x="57432" y="5101"/>
                  </a:cubicBezTo>
                  <a:lnTo>
                    <a:pt x="57432" y="36680"/>
                  </a:lnTo>
                  <a:lnTo>
                    <a:pt x="62577" y="36680"/>
                  </a:lnTo>
                  <a:lnTo>
                    <a:pt x="62577" y="5101"/>
                  </a:lnTo>
                  <a:cubicBezTo>
                    <a:pt x="62577" y="2283"/>
                    <a:pt x="67449" y="0"/>
                    <a:pt x="73459" y="0"/>
                  </a:cubicBezTo>
                  <a:cubicBezTo>
                    <a:pt x="79469" y="0"/>
                    <a:pt x="84341" y="2283"/>
                    <a:pt x="84341" y="5101"/>
                  </a:cubicBezTo>
                  <a:lnTo>
                    <a:pt x="84341" y="36680"/>
                  </a:lnTo>
                  <a:lnTo>
                    <a:pt x="105471" y="36680"/>
                  </a:lnTo>
                  <a:lnTo>
                    <a:pt x="84182" y="76872"/>
                  </a:lnTo>
                  <a:lnTo>
                    <a:pt x="87369" y="76872"/>
                  </a:lnTo>
                  <a:lnTo>
                    <a:pt x="104242" y="56130"/>
                  </a:lnTo>
                  <a:cubicBezTo>
                    <a:pt x="105844" y="54160"/>
                    <a:pt x="110551" y="53172"/>
                    <a:pt x="114754" y="53923"/>
                  </a:cubicBezTo>
                  <a:cubicBezTo>
                    <a:pt x="118958" y="54674"/>
                    <a:pt x="121066" y="56881"/>
                    <a:pt x="119463" y="58851"/>
                  </a:cubicBezTo>
                  <a:lnTo>
                    <a:pt x="89831" y="95279"/>
                  </a:lnTo>
                  <a:cubicBezTo>
                    <a:pt x="87203" y="97747"/>
                    <a:pt x="87682" y="97060"/>
                    <a:pt x="79418" y="97416"/>
                  </a:cubicBezTo>
                  <a:close/>
                  <a:moveTo>
                    <a:pt x="59835" y="120000"/>
                  </a:moveTo>
                  <a:cubicBezTo>
                    <a:pt x="48268" y="120000"/>
                    <a:pt x="38891" y="115604"/>
                    <a:pt x="38891" y="110181"/>
                  </a:cubicBezTo>
                  <a:cubicBezTo>
                    <a:pt x="38891" y="104759"/>
                    <a:pt x="48268" y="100363"/>
                    <a:pt x="59835" y="100363"/>
                  </a:cubicBezTo>
                  <a:cubicBezTo>
                    <a:pt x="71402" y="100363"/>
                    <a:pt x="80780" y="104759"/>
                    <a:pt x="80780" y="110181"/>
                  </a:cubicBezTo>
                  <a:cubicBezTo>
                    <a:pt x="80780" y="115604"/>
                    <a:pt x="71402" y="120000"/>
                    <a:pt x="59835" y="12000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grpSp>
          <p:nvGrpSpPr>
            <p:cNvPr id="765" name="Google Shape;765;p47"/>
            <p:cNvGrpSpPr/>
            <p:nvPr/>
          </p:nvGrpSpPr>
          <p:grpSpPr>
            <a:xfrm>
              <a:off x="6203565" y="2896028"/>
              <a:ext cx="1321294" cy="1052307"/>
              <a:chOff x="5901606" y="1951015"/>
              <a:chExt cx="970170" cy="772664"/>
            </a:xfrm>
          </p:grpSpPr>
          <p:sp>
            <p:nvSpPr>
              <p:cNvPr id="766" name="Google Shape;766;p47"/>
              <p:cNvSpPr/>
              <p:nvPr/>
            </p:nvSpPr>
            <p:spPr>
              <a:xfrm>
                <a:off x="6242675" y="1951015"/>
                <a:ext cx="629101" cy="48463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3778" y="0"/>
                    </a:moveTo>
                    <a:lnTo>
                      <a:pt x="120000" y="60000"/>
                    </a:lnTo>
                    <a:lnTo>
                      <a:pt x="73778" y="120000"/>
                    </a:lnTo>
                    <a:lnTo>
                      <a:pt x="73778" y="90000"/>
                    </a:lnTo>
                    <a:lnTo>
                      <a:pt x="31963" y="90000"/>
                    </a:lnTo>
                    <a:lnTo>
                      <a:pt x="0" y="30000"/>
                    </a:lnTo>
                    <a:lnTo>
                      <a:pt x="73778" y="30000"/>
                    </a:lnTo>
                    <a:close/>
                  </a:path>
                </a:pathLst>
              </a:custGeom>
              <a:solidFill>
                <a:srgbClr val="F2141C"/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dk1"/>
                  </a:solidFill>
                </a:endParaRPr>
              </a:p>
            </p:txBody>
          </p:sp>
          <p:sp>
            <p:nvSpPr>
              <p:cNvPr id="767" name="Google Shape;767;p47"/>
              <p:cNvSpPr/>
              <p:nvPr/>
            </p:nvSpPr>
            <p:spPr>
              <a:xfrm rot="10800000">
                <a:off x="5901606" y="2239047"/>
                <a:ext cx="629101" cy="48463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3778" y="0"/>
                    </a:moveTo>
                    <a:lnTo>
                      <a:pt x="120000" y="60000"/>
                    </a:lnTo>
                    <a:lnTo>
                      <a:pt x="73778" y="120000"/>
                    </a:lnTo>
                    <a:lnTo>
                      <a:pt x="73778" y="90000"/>
                    </a:lnTo>
                    <a:lnTo>
                      <a:pt x="31963" y="90000"/>
                    </a:lnTo>
                    <a:lnTo>
                      <a:pt x="0" y="30000"/>
                    </a:lnTo>
                    <a:lnTo>
                      <a:pt x="73778" y="30000"/>
                    </a:lnTo>
                    <a:close/>
                  </a:path>
                </a:pathLst>
              </a:custGeom>
              <a:solidFill>
                <a:srgbClr val="F2141C"/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524554" y="3517586"/>
            <a:ext cx="2402822" cy="2642106"/>
            <a:chOff x="818541" y="2664569"/>
            <a:chExt cx="3340712" cy="3673396"/>
          </a:xfrm>
        </p:grpSpPr>
        <p:grpSp>
          <p:nvGrpSpPr>
            <p:cNvPr id="745" name="Google Shape;745;p47"/>
            <p:cNvGrpSpPr/>
            <p:nvPr/>
          </p:nvGrpSpPr>
          <p:grpSpPr>
            <a:xfrm>
              <a:off x="818541" y="3420736"/>
              <a:ext cx="3042338" cy="2917229"/>
              <a:chOff x="683568" y="1417742"/>
              <a:chExt cx="3456384" cy="3314248"/>
            </a:xfrm>
          </p:grpSpPr>
          <p:sp>
            <p:nvSpPr>
              <p:cNvPr id="746" name="Google Shape;746;p47"/>
              <p:cNvSpPr/>
              <p:nvPr/>
            </p:nvSpPr>
            <p:spPr>
              <a:xfrm>
                <a:off x="683568" y="1417742"/>
                <a:ext cx="2984467" cy="331424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47788" y="90480"/>
                    </a:moveTo>
                    <a:lnTo>
                      <a:pt x="114528" y="90480"/>
                    </a:lnTo>
                    <a:lnTo>
                      <a:pt x="114528" y="100980"/>
                    </a:lnTo>
                    <a:cubicBezTo>
                      <a:pt x="117862" y="102666"/>
                      <a:pt x="120000" y="105908"/>
                      <a:pt x="120000" y="109601"/>
                    </a:cubicBezTo>
                    <a:cubicBezTo>
                      <a:pt x="120000" y="115344"/>
                      <a:pt x="114830" y="119999"/>
                      <a:pt x="108452" y="119999"/>
                    </a:cubicBezTo>
                    <a:cubicBezTo>
                      <a:pt x="102075" y="119999"/>
                      <a:pt x="96905" y="115344"/>
                      <a:pt x="96905" y="109601"/>
                    </a:cubicBezTo>
                    <a:cubicBezTo>
                      <a:pt x="96905" y="106003"/>
                      <a:pt x="98934" y="102831"/>
                      <a:pt x="102138" y="101124"/>
                    </a:cubicBezTo>
                    <a:lnTo>
                      <a:pt x="50955" y="101124"/>
                    </a:lnTo>
                    <a:lnTo>
                      <a:pt x="51043" y="101421"/>
                    </a:lnTo>
                    <a:cubicBezTo>
                      <a:pt x="53971" y="103174"/>
                      <a:pt x="55788" y="106197"/>
                      <a:pt x="55788" y="109601"/>
                    </a:cubicBezTo>
                    <a:cubicBezTo>
                      <a:pt x="55788" y="115344"/>
                      <a:pt x="50618" y="119999"/>
                      <a:pt x="44240" y="119999"/>
                    </a:cubicBezTo>
                    <a:cubicBezTo>
                      <a:pt x="37863" y="119999"/>
                      <a:pt x="32693" y="115344"/>
                      <a:pt x="32693" y="109601"/>
                    </a:cubicBezTo>
                    <a:cubicBezTo>
                      <a:pt x="32693" y="105738"/>
                      <a:pt x="35033" y="102367"/>
                      <a:pt x="38597" y="100717"/>
                    </a:cubicBezTo>
                    <a:lnTo>
                      <a:pt x="11964" y="11213"/>
                    </a:lnTo>
                    <a:lnTo>
                      <a:pt x="0" y="11213"/>
                    </a:lnTo>
                    <a:lnTo>
                      <a:pt x="0" y="569"/>
                    </a:lnTo>
                    <a:lnTo>
                      <a:pt x="20865" y="0"/>
                    </a:lnTo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lt1"/>
                  </a:solidFill>
                </a:endParaRPr>
              </a:p>
            </p:txBody>
          </p:sp>
          <p:sp>
            <p:nvSpPr>
              <p:cNvPr id="747" name="Google Shape;747;p47"/>
              <p:cNvSpPr/>
              <p:nvPr/>
            </p:nvSpPr>
            <p:spPr>
              <a:xfrm>
                <a:off x="1614370" y="2058499"/>
                <a:ext cx="2525582" cy="288032"/>
              </a:xfrm>
              <a:prstGeom prst="roundRect">
                <a:avLst>
                  <a:gd name="adj" fmla="val 50000"/>
                </a:avLst>
              </a:prstGeom>
              <a:solidFill>
                <a:srgbClr val="F2141C"/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lt1"/>
                  </a:solidFill>
                </a:endParaRPr>
              </a:p>
            </p:txBody>
          </p:sp>
          <p:sp>
            <p:nvSpPr>
              <p:cNvPr id="748" name="Google Shape;748;p47"/>
              <p:cNvSpPr/>
              <p:nvPr/>
            </p:nvSpPr>
            <p:spPr>
              <a:xfrm>
                <a:off x="1824325" y="2681351"/>
                <a:ext cx="2099603" cy="288032"/>
              </a:xfrm>
              <a:prstGeom prst="roundRect">
                <a:avLst>
                  <a:gd name="adj" fmla="val 50000"/>
                </a:avLst>
              </a:prstGeom>
              <a:solidFill>
                <a:srgbClr val="F2141C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lt1"/>
                  </a:solidFill>
                </a:endParaRPr>
              </a:p>
            </p:txBody>
          </p:sp>
          <p:sp>
            <p:nvSpPr>
              <p:cNvPr id="749" name="Google Shape;749;p47"/>
              <p:cNvSpPr/>
              <p:nvPr/>
            </p:nvSpPr>
            <p:spPr>
              <a:xfrm>
                <a:off x="1994411" y="3304203"/>
                <a:ext cx="1673624" cy="288032"/>
              </a:xfrm>
              <a:prstGeom prst="roundRect">
                <a:avLst>
                  <a:gd name="adj" fmla="val 50000"/>
                </a:avLst>
              </a:prstGeom>
              <a:solidFill>
                <a:srgbClr val="F2141C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9044" tIns="49508" rIns="99044" bIns="49508" anchor="ctr" anchorCtr="0">
                <a:noAutofit/>
              </a:bodyPr>
              <a:lstStyle/>
              <a:p>
                <a:pPr algn="ctr"/>
                <a:endParaRPr sz="195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756" name="Google Shape;756;p47"/>
            <p:cNvSpPr/>
            <p:nvPr/>
          </p:nvSpPr>
          <p:spPr>
            <a:xfrm>
              <a:off x="1665412" y="3504417"/>
              <a:ext cx="330480" cy="3216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7765"/>
                  </a:moveTo>
                  <a:cubicBezTo>
                    <a:pt x="9214" y="87343"/>
                    <a:pt x="31991" y="85652"/>
                    <a:pt x="50377" y="84700"/>
                  </a:cubicBezTo>
                  <a:lnTo>
                    <a:pt x="51458" y="111442"/>
                  </a:lnTo>
                  <a:lnTo>
                    <a:pt x="26043" y="110004"/>
                  </a:lnTo>
                  <a:cubicBezTo>
                    <a:pt x="16970" y="109176"/>
                    <a:pt x="7890" y="95297"/>
                    <a:pt x="0" y="77765"/>
                  </a:cubicBezTo>
                  <a:close/>
                  <a:moveTo>
                    <a:pt x="71485" y="75311"/>
                  </a:moveTo>
                  <a:lnTo>
                    <a:pt x="71485" y="84822"/>
                  </a:lnTo>
                  <a:lnTo>
                    <a:pt x="96453" y="84822"/>
                  </a:lnTo>
                  <a:cubicBezTo>
                    <a:pt x="101149" y="96915"/>
                    <a:pt x="107723" y="109009"/>
                    <a:pt x="97079" y="110167"/>
                  </a:cubicBezTo>
                  <a:lnTo>
                    <a:pt x="71485" y="110489"/>
                  </a:lnTo>
                  <a:lnTo>
                    <a:pt x="71485" y="119999"/>
                  </a:lnTo>
                  <a:lnTo>
                    <a:pt x="51881" y="97655"/>
                  </a:lnTo>
                  <a:close/>
                  <a:moveTo>
                    <a:pt x="107457" y="47555"/>
                  </a:moveTo>
                  <a:lnTo>
                    <a:pt x="118951" y="70887"/>
                  </a:lnTo>
                  <a:cubicBezTo>
                    <a:pt x="122791" y="79375"/>
                    <a:pt x="115632" y="94394"/>
                    <a:pt x="104799" y="110180"/>
                  </a:cubicBezTo>
                  <a:cubicBezTo>
                    <a:pt x="108265" y="97192"/>
                    <a:pt x="95452" y="77771"/>
                    <a:pt x="85456" y="61888"/>
                  </a:cubicBezTo>
                  <a:close/>
                  <a:moveTo>
                    <a:pt x="37016" y="36942"/>
                  </a:moveTo>
                  <a:lnTo>
                    <a:pt x="46048" y="65557"/>
                  </a:lnTo>
                  <a:lnTo>
                    <a:pt x="38032" y="60802"/>
                  </a:lnTo>
                  <a:lnTo>
                    <a:pt x="25547" y="83018"/>
                  </a:lnTo>
                  <a:cubicBezTo>
                    <a:pt x="13005" y="81150"/>
                    <a:pt x="-475" y="80952"/>
                    <a:pt x="3870" y="70902"/>
                  </a:cubicBezTo>
                  <a:lnTo>
                    <a:pt x="16396" y="47968"/>
                  </a:lnTo>
                  <a:lnTo>
                    <a:pt x="8380" y="43213"/>
                  </a:lnTo>
                  <a:close/>
                  <a:moveTo>
                    <a:pt x="78925" y="4465"/>
                  </a:moveTo>
                  <a:cubicBezTo>
                    <a:pt x="80581" y="4440"/>
                    <a:pt x="82194" y="5364"/>
                    <a:pt x="83768" y="7587"/>
                  </a:cubicBezTo>
                  <a:lnTo>
                    <a:pt x="96837" y="30199"/>
                  </a:lnTo>
                  <a:lnTo>
                    <a:pt x="104853" y="25444"/>
                  </a:lnTo>
                  <a:lnTo>
                    <a:pt x="95821" y="54060"/>
                  </a:lnTo>
                  <a:lnTo>
                    <a:pt x="67185" y="47788"/>
                  </a:lnTo>
                  <a:lnTo>
                    <a:pt x="75201" y="43033"/>
                  </a:lnTo>
                  <a:lnTo>
                    <a:pt x="62717" y="20817"/>
                  </a:lnTo>
                  <a:cubicBezTo>
                    <a:pt x="68602" y="13148"/>
                    <a:pt x="73958" y="4539"/>
                    <a:pt x="78925" y="4465"/>
                  </a:cubicBezTo>
                  <a:close/>
                  <a:moveTo>
                    <a:pt x="66476" y="1"/>
                  </a:moveTo>
                  <a:cubicBezTo>
                    <a:pt x="70713" y="20"/>
                    <a:pt x="75239" y="276"/>
                    <a:pt x="79919" y="712"/>
                  </a:cubicBezTo>
                  <a:cubicBezTo>
                    <a:pt x="67239" y="4122"/>
                    <a:pt x="57275" y="25234"/>
                    <a:pt x="48885" y="42069"/>
                  </a:cubicBezTo>
                  <a:lnTo>
                    <a:pt x="25803" y="29660"/>
                  </a:lnTo>
                  <a:lnTo>
                    <a:pt x="39723" y="7766"/>
                  </a:lnTo>
                  <a:cubicBezTo>
                    <a:pt x="43649" y="2021"/>
                    <a:pt x="53764" y="-55"/>
                    <a:pt x="66476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9044" tIns="49508" rIns="99044" bIns="49508" anchor="ctr" anchorCtr="0">
              <a:noAutofit/>
            </a:bodyPr>
            <a:lstStyle/>
            <a:p>
              <a:pPr algn="ctr"/>
              <a:endParaRPr sz="1950">
                <a:solidFill>
                  <a:schemeClr val="lt1"/>
                </a:solidFill>
              </a:endParaRPr>
            </a:p>
          </p:txBody>
        </p:sp>
        <p:sp>
          <p:nvSpPr>
            <p:cNvPr id="29" name="Google Shape;1019;p58"/>
            <p:cNvSpPr/>
            <p:nvPr/>
          </p:nvSpPr>
          <p:spPr>
            <a:xfrm>
              <a:off x="1478107" y="3158752"/>
              <a:ext cx="357265" cy="26198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134" y="69678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47031" y="70661"/>
                  </a:lnTo>
                  <a:lnTo>
                    <a:pt x="59650" y="88162"/>
                  </a:lnTo>
                  <a:close/>
                  <a:moveTo>
                    <a:pt x="120000" y="6411"/>
                  </a:moveTo>
                  <a:lnTo>
                    <a:pt x="120000" y="114091"/>
                  </a:lnTo>
                  <a:lnTo>
                    <a:pt x="75276" y="67386"/>
                  </a:lnTo>
                  <a:close/>
                  <a:moveTo>
                    <a:pt x="0" y="5935"/>
                  </a:moveTo>
                  <a:lnTo>
                    <a:pt x="44723" y="66910"/>
                  </a:lnTo>
                  <a:lnTo>
                    <a:pt x="0" y="113614"/>
                  </a:lnTo>
                  <a:close/>
                  <a:moveTo>
                    <a:pt x="0" y="0"/>
                  </a:moveTo>
                  <a:lnTo>
                    <a:pt x="119999" y="0"/>
                  </a:lnTo>
                  <a:lnTo>
                    <a:pt x="59650" y="8184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55;p58"/>
            <p:cNvSpPr/>
            <p:nvPr/>
          </p:nvSpPr>
          <p:spPr>
            <a:xfrm>
              <a:off x="2075941" y="3258319"/>
              <a:ext cx="361838" cy="3059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880" y="100923"/>
                  </a:moveTo>
                  <a:lnTo>
                    <a:pt x="43780" y="108554"/>
                  </a:lnTo>
                  <a:lnTo>
                    <a:pt x="76219" y="108554"/>
                  </a:lnTo>
                  <a:lnTo>
                    <a:pt x="74119" y="100923"/>
                  </a:lnTo>
                  <a:close/>
                  <a:moveTo>
                    <a:pt x="17368" y="4644"/>
                  </a:moveTo>
                  <a:lnTo>
                    <a:pt x="17368" y="64398"/>
                  </a:lnTo>
                  <a:lnTo>
                    <a:pt x="102631" y="64398"/>
                  </a:lnTo>
                  <a:lnTo>
                    <a:pt x="102631" y="4644"/>
                  </a:lnTo>
                  <a:close/>
                  <a:moveTo>
                    <a:pt x="11052" y="0"/>
                  </a:moveTo>
                  <a:lnTo>
                    <a:pt x="108947" y="0"/>
                  </a:lnTo>
                  <a:lnTo>
                    <a:pt x="108947" y="69042"/>
                  </a:lnTo>
                  <a:lnTo>
                    <a:pt x="108965" y="69042"/>
                  </a:lnTo>
                  <a:lnTo>
                    <a:pt x="120000" y="113859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0" y="113859"/>
                  </a:lnTo>
                  <a:lnTo>
                    <a:pt x="11034" y="69042"/>
                  </a:lnTo>
                  <a:lnTo>
                    <a:pt x="11052" y="690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081;p59"/>
            <p:cNvSpPr/>
            <p:nvPr/>
          </p:nvSpPr>
          <p:spPr>
            <a:xfrm>
              <a:off x="3787471" y="3259441"/>
              <a:ext cx="371782" cy="3711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219" y="23920"/>
                  </a:moveTo>
                  <a:lnTo>
                    <a:pt x="99031" y="62795"/>
                  </a:lnTo>
                  <a:lnTo>
                    <a:pt x="99031" y="62795"/>
                  </a:lnTo>
                  <a:lnTo>
                    <a:pt x="99031" y="119999"/>
                  </a:lnTo>
                  <a:lnTo>
                    <a:pt x="74902" y="119999"/>
                  </a:lnTo>
                  <a:lnTo>
                    <a:pt x="74902" y="93509"/>
                  </a:lnTo>
                  <a:cubicBezTo>
                    <a:pt x="74902" y="89337"/>
                    <a:pt x="71525" y="85954"/>
                    <a:pt x="67359" y="85954"/>
                  </a:cubicBezTo>
                  <a:lnTo>
                    <a:pt x="53078" y="85954"/>
                  </a:lnTo>
                  <a:cubicBezTo>
                    <a:pt x="48912" y="85954"/>
                    <a:pt x="45535" y="89337"/>
                    <a:pt x="45535" y="93509"/>
                  </a:cubicBezTo>
                  <a:lnTo>
                    <a:pt x="45535" y="119999"/>
                  </a:lnTo>
                  <a:lnTo>
                    <a:pt x="21406" y="119999"/>
                  </a:lnTo>
                  <a:lnTo>
                    <a:pt x="21406" y="62795"/>
                  </a:lnTo>
                  <a:lnTo>
                    <a:pt x="21406" y="62795"/>
                  </a:lnTo>
                  <a:close/>
                  <a:moveTo>
                    <a:pt x="18957" y="4568"/>
                  </a:moveTo>
                  <a:lnTo>
                    <a:pt x="35017" y="4568"/>
                  </a:lnTo>
                  <a:lnTo>
                    <a:pt x="35017" y="20200"/>
                  </a:lnTo>
                  <a:lnTo>
                    <a:pt x="18957" y="36287"/>
                  </a:lnTo>
                  <a:close/>
                  <a:moveTo>
                    <a:pt x="60219" y="264"/>
                  </a:moveTo>
                  <a:lnTo>
                    <a:pt x="120000" y="62795"/>
                  </a:lnTo>
                  <a:lnTo>
                    <a:pt x="107816" y="62795"/>
                  </a:lnTo>
                  <a:lnTo>
                    <a:pt x="60219" y="13008"/>
                  </a:lnTo>
                  <a:close/>
                  <a:moveTo>
                    <a:pt x="60219" y="0"/>
                  </a:moveTo>
                  <a:lnTo>
                    <a:pt x="60219" y="12744"/>
                  </a:lnTo>
                  <a:lnTo>
                    <a:pt x="12273" y="62531"/>
                  </a:lnTo>
                  <a:lnTo>
                    <a:pt x="0" y="625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084;p59"/>
            <p:cNvSpPr/>
            <p:nvPr/>
          </p:nvSpPr>
          <p:spPr>
            <a:xfrm>
              <a:off x="1872766" y="2782543"/>
              <a:ext cx="425588" cy="3434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354" y="66453"/>
                  </a:moveTo>
                  <a:cubicBezTo>
                    <a:pt x="100598" y="73511"/>
                    <a:pt x="98591" y="80214"/>
                    <a:pt x="95520" y="86122"/>
                  </a:cubicBezTo>
                  <a:cubicBezTo>
                    <a:pt x="97783" y="87736"/>
                    <a:pt x="100590" y="87907"/>
                    <a:pt x="103087" y="86492"/>
                  </a:cubicBezTo>
                  <a:cubicBezTo>
                    <a:pt x="106782" y="84398"/>
                    <a:pt x="108800" y="79398"/>
                    <a:pt x="107935" y="74479"/>
                  </a:cubicBezTo>
                  <a:cubicBezTo>
                    <a:pt x="107207" y="70342"/>
                    <a:pt x="104606" y="67204"/>
                    <a:pt x="101354" y="66453"/>
                  </a:cubicBezTo>
                  <a:close/>
                  <a:moveTo>
                    <a:pt x="101854" y="56084"/>
                  </a:moveTo>
                  <a:lnTo>
                    <a:pt x="101849" y="56459"/>
                  </a:lnTo>
                  <a:cubicBezTo>
                    <a:pt x="108623" y="57615"/>
                    <a:pt x="114210" y="63908"/>
                    <a:pt x="115700" y="72383"/>
                  </a:cubicBezTo>
                  <a:cubicBezTo>
                    <a:pt x="117360" y="81826"/>
                    <a:pt x="113486" y="91427"/>
                    <a:pt x="106393" y="95447"/>
                  </a:cubicBezTo>
                  <a:cubicBezTo>
                    <a:pt x="101190" y="98396"/>
                    <a:pt x="95285" y="97757"/>
                    <a:pt x="90675" y="94127"/>
                  </a:cubicBezTo>
                  <a:cubicBezTo>
                    <a:pt x="88053" y="97659"/>
                    <a:pt x="85000" y="100750"/>
                    <a:pt x="81584" y="103294"/>
                  </a:cubicBezTo>
                  <a:cubicBezTo>
                    <a:pt x="79026" y="105198"/>
                    <a:pt x="76345" y="106736"/>
                    <a:pt x="73557" y="107796"/>
                  </a:cubicBezTo>
                  <a:lnTo>
                    <a:pt x="119999" y="107772"/>
                  </a:lnTo>
                  <a:cubicBezTo>
                    <a:pt x="118460" y="114618"/>
                    <a:pt x="92053" y="119999"/>
                    <a:pt x="59997" y="120000"/>
                  </a:cubicBezTo>
                  <a:cubicBezTo>
                    <a:pt x="28046" y="120000"/>
                    <a:pt x="1683" y="114654"/>
                    <a:pt x="0" y="107833"/>
                  </a:cubicBezTo>
                  <a:lnTo>
                    <a:pt x="46460" y="107809"/>
                  </a:lnTo>
                  <a:cubicBezTo>
                    <a:pt x="43670" y="106752"/>
                    <a:pt x="40986" y="105215"/>
                    <a:pt x="38425" y="103312"/>
                  </a:cubicBezTo>
                  <a:cubicBezTo>
                    <a:pt x="25142" y="93436"/>
                    <a:pt x="17337" y="75288"/>
                    <a:pt x="18129" y="56119"/>
                  </a:cubicBezTo>
                  <a:close/>
                  <a:moveTo>
                    <a:pt x="48308" y="9068"/>
                  </a:moveTo>
                  <a:cubicBezTo>
                    <a:pt x="43763" y="13076"/>
                    <a:pt x="40804" y="13861"/>
                    <a:pt x="41078" y="19597"/>
                  </a:cubicBezTo>
                  <a:cubicBezTo>
                    <a:pt x="42114" y="28790"/>
                    <a:pt x="55431" y="27769"/>
                    <a:pt x="54374" y="37774"/>
                  </a:cubicBezTo>
                  <a:cubicBezTo>
                    <a:pt x="52789" y="43196"/>
                    <a:pt x="50633" y="44374"/>
                    <a:pt x="44038" y="47308"/>
                  </a:cubicBezTo>
                  <a:cubicBezTo>
                    <a:pt x="48287" y="43693"/>
                    <a:pt x="49491" y="41415"/>
                    <a:pt x="49365" y="36386"/>
                  </a:cubicBezTo>
                  <a:cubicBezTo>
                    <a:pt x="49365" y="29078"/>
                    <a:pt x="40317" y="28162"/>
                    <a:pt x="37020" y="22269"/>
                  </a:cubicBezTo>
                  <a:cubicBezTo>
                    <a:pt x="34145" y="16821"/>
                    <a:pt x="38500" y="12630"/>
                    <a:pt x="48308" y="9068"/>
                  </a:cubicBezTo>
                  <a:close/>
                  <a:moveTo>
                    <a:pt x="78518" y="3606"/>
                  </a:moveTo>
                  <a:cubicBezTo>
                    <a:pt x="73324" y="8185"/>
                    <a:pt x="69942" y="9083"/>
                    <a:pt x="70256" y="15639"/>
                  </a:cubicBezTo>
                  <a:cubicBezTo>
                    <a:pt x="71440" y="26145"/>
                    <a:pt x="86660" y="24978"/>
                    <a:pt x="85452" y="36412"/>
                  </a:cubicBezTo>
                  <a:cubicBezTo>
                    <a:pt x="83640" y="42608"/>
                    <a:pt x="81176" y="43955"/>
                    <a:pt x="73638" y="47308"/>
                  </a:cubicBezTo>
                  <a:cubicBezTo>
                    <a:pt x="78494" y="43177"/>
                    <a:pt x="79871" y="40573"/>
                    <a:pt x="79726" y="34826"/>
                  </a:cubicBezTo>
                  <a:cubicBezTo>
                    <a:pt x="79726" y="26474"/>
                    <a:pt x="69387" y="25427"/>
                    <a:pt x="65618" y="18692"/>
                  </a:cubicBezTo>
                  <a:cubicBezTo>
                    <a:pt x="62332" y="12466"/>
                    <a:pt x="67309" y="7676"/>
                    <a:pt x="78518" y="3606"/>
                  </a:cubicBezTo>
                  <a:close/>
                  <a:moveTo>
                    <a:pt x="63637" y="0"/>
                  </a:moveTo>
                  <a:cubicBezTo>
                    <a:pt x="57446" y="5458"/>
                    <a:pt x="53415" y="6529"/>
                    <a:pt x="53789" y="14343"/>
                  </a:cubicBezTo>
                  <a:cubicBezTo>
                    <a:pt x="55200" y="26866"/>
                    <a:pt x="73341" y="25474"/>
                    <a:pt x="71902" y="39104"/>
                  </a:cubicBezTo>
                  <a:cubicBezTo>
                    <a:pt x="69742" y="46489"/>
                    <a:pt x="66805" y="48095"/>
                    <a:pt x="57821" y="52091"/>
                  </a:cubicBezTo>
                  <a:cubicBezTo>
                    <a:pt x="63608" y="47167"/>
                    <a:pt x="65250" y="44063"/>
                    <a:pt x="65077" y="37213"/>
                  </a:cubicBezTo>
                  <a:cubicBezTo>
                    <a:pt x="65077" y="27258"/>
                    <a:pt x="52753" y="26010"/>
                    <a:pt x="48260" y="17982"/>
                  </a:cubicBezTo>
                  <a:cubicBezTo>
                    <a:pt x="44344" y="10561"/>
                    <a:pt x="50276" y="4852"/>
                    <a:pt x="6363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00;p59"/>
            <p:cNvSpPr/>
            <p:nvPr/>
          </p:nvSpPr>
          <p:spPr>
            <a:xfrm>
              <a:off x="3196657" y="3644814"/>
              <a:ext cx="432827" cy="2084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954" y="32103"/>
                  </a:moveTo>
                  <a:lnTo>
                    <a:pt x="116477" y="32103"/>
                  </a:lnTo>
                  <a:cubicBezTo>
                    <a:pt x="118422" y="32103"/>
                    <a:pt x="119999" y="35377"/>
                    <a:pt x="119999" y="39417"/>
                  </a:cubicBezTo>
                  <a:lnTo>
                    <a:pt x="119999" y="80583"/>
                  </a:lnTo>
                  <a:cubicBezTo>
                    <a:pt x="119999" y="84622"/>
                    <a:pt x="118422" y="87896"/>
                    <a:pt x="116477" y="87896"/>
                  </a:cubicBezTo>
                  <a:cubicBezTo>
                    <a:pt x="115303" y="87896"/>
                    <a:pt x="114128" y="87896"/>
                    <a:pt x="112954" y="87896"/>
                  </a:cubicBezTo>
                  <a:close/>
                  <a:moveTo>
                    <a:pt x="83612" y="18159"/>
                  </a:moveTo>
                  <a:lnTo>
                    <a:pt x="102423" y="18159"/>
                  </a:lnTo>
                  <a:lnTo>
                    <a:pt x="102423" y="101840"/>
                  </a:lnTo>
                  <a:lnTo>
                    <a:pt x="83612" y="101840"/>
                  </a:lnTo>
                  <a:close/>
                  <a:moveTo>
                    <a:pt x="59139" y="18159"/>
                  </a:moveTo>
                  <a:lnTo>
                    <a:pt x="77951" y="18159"/>
                  </a:lnTo>
                  <a:lnTo>
                    <a:pt x="77951" y="101840"/>
                  </a:lnTo>
                  <a:lnTo>
                    <a:pt x="59139" y="101840"/>
                  </a:lnTo>
                  <a:close/>
                  <a:moveTo>
                    <a:pt x="34667" y="18159"/>
                  </a:moveTo>
                  <a:lnTo>
                    <a:pt x="53478" y="18159"/>
                  </a:lnTo>
                  <a:lnTo>
                    <a:pt x="53478" y="101840"/>
                  </a:lnTo>
                  <a:lnTo>
                    <a:pt x="34667" y="101840"/>
                  </a:lnTo>
                  <a:close/>
                  <a:moveTo>
                    <a:pt x="10194" y="18159"/>
                  </a:moveTo>
                  <a:lnTo>
                    <a:pt x="29006" y="18159"/>
                  </a:lnTo>
                  <a:lnTo>
                    <a:pt x="29006" y="101840"/>
                  </a:lnTo>
                  <a:lnTo>
                    <a:pt x="10194" y="101840"/>
                  </a:lnTo>
                  <a:close/>
                  <a:moveTo>
                    <a:pt x="9637" y="9791"/>
                  </a:moveTo>
                  <a:cubicBezTo>
                    <a:pt x="6828" y="9791"/>
                    <a:pt x="4550" y="14520"/>
                    <a:pt x="4550" y="20352"/>
                  </a:cubicBezTo>
                  <a:lnTo>
                    <a:pt x="4550" y="99647"/>
                  </a:lnTo>
                  <a:cubicBezTo>
                    <a:pt x="4550" y="105479"/>
                    <a:pt x="6828" y="110208"/>
                    <a:pt x="9637" y="110208"/>
                  </a:cubicBezTo>
                  <a:lnTo>
                    <a:pt x="103316" y="110208"/>
                  </a:lnTo>
                  <a:cubicBezTo>
                    <a:pt x="106126" y="110208"/>
                    <a:pt x="108403" y="105479"/>
                    <a:pt x="108403" y="99647"/>
                  </a:cubicBezTo>
                  <a:lnTo>
                    <a:pt x="108403" y="20352"/>
                  </a:lnTo>
                  <a:cubicBezTo>
                    <a:pt x="108403" y="14520"/>
                    <a:pt x="106126" y="9791"/>
                    <a:pt x="103316" y="9791"/>
                  </a:cubicBezTo>
                  <a:close/>
                  <a:moveTo>
                    <a:pt x="6078" y="0"/>
                  </a:moveTo>
                  <a:lnTo>
                    <a:pt x="106875" y="0"/>
                  </a:lnTo>
                  <a:cubicBezTo>
                    <a:pt x="110232" y="0"/>
                    <a:pt x="112954" y="5650"/>
                    <a:pt x="112954" y="12620"/>
                  </a:cubicBezTo>
                  <a:lnTo>
                    <a:pt x="112954" y="107379"/>
                  </a:lnTo>
                  <a:cubicBezTo>
                    <a:pt x="112954" y="114349"/>
                    <a:pt x="110232" y="120000"/>
                    <a:pt x="106875" y="120000"/>
                  </a:cubicBezTo>
                  <a:lnTo>
                    <a:pt x="6078" y="120000"/>
                  </a:lnTo>
                  <a:cubicBezTo>
                    <a:pt x="2721" y="120000"/>
                    <a:pt x="0" y="114349"/>
                    <a:pt x="0" y="107379"/>
                  </a:cubicBezTo>
                  <a:lnTo>
                    <a:pt x="0" y="12620"/>
                  </a:lnTo>
                  <a:cubicBezTo>
                    <a:pt x="0" y="5650"/>
                    <a:pt x="2721" y="0"/>
                    <a:pt x="607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04;p59"/>
            <p:cNvSpPr/>
            <p:nvPr/>
          </p:nvSpPr>
          <p:spPr>
            <a:xfrm>
              <a:off x="2520107" y="2875451"/>
              <a:ext cx="382181" cy="382181"/>
            </a:xfrm>
            <a:prstGeom prst="hear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121;p59"/>
            <p:cNvSpPr/>
            <p:nvPr/>
          </p:nvSpPr>
          <p:spPr>
            <a:xfrm>
              <a:off x="3056389" y="2782918"/>
              <a:ext cx="356681" cy="35294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686" y="48276"/>
                  </a:moveTo>
                  <a:lnTo>
                    <a:pt x="10198" y="104351"/>
                  </a:lnTo>
                  <a:cubicBezTo>
                    <a:pt x="9432" y="105125"/>
                    <a:pt x="9432" y="106380"/>
                    <a:pt x="10198" y="107154"/>
                  </a:cubicBezTo>
                  <a:cubicBezTo>
                    <a:pt x="10964" y="107928"/>
                    <a:pt x="12206" y="107928"/>
                    <a:pt x="12971" y="107154"/>
                  </a:cubicBezTo>
                  <a:lnTo>
                    <a:pt x="68193" y="51347"/>
                  </a:lnTo>
                  <a:close/>
                  <a:moveTo>
                    <a:pt x="100726" y="8937"/>
                  </a:moveTo>
                  <a:cubicBezTo>
                    <a:pt x="97762" y="8937"/>
                    <a:pt x="95360" y="11365"/>
                    <a:pt x="95360" y="14360"/>
                  </a:cubicBezTo>
                  <a:cubicBezTo>
                    <a:pt x="95360" y="17355"/>
                    <a:pt x="97762" y="19783"/>
                    <a:pt x="100726" y="19783"/>
                  </a:cubicBezTo>
                  <a:cubicBezTo>
                    <a:pt x="103690" y="19783"/>
                    <a:pt x="106092" y="17355"/>
                    <a:pt x="106092" y="14360"/>
                  </a:cubicBezTo>
                  <a:cubicBezTo>
                    <a:pt x="106092" y="11365"/>
                    <a:pt x="103690" y="8937"/>
                    <a:pt x="100726" y="8937"/>
                  </a:cubicBezTo>
                  <a:close/>
                  <a:moveTo>
                    <a:pt x="89916" y="0"/>
                  </a:moveTo>
                  <a:cubicBezTo>
                    <a:pt x="106531" y="0"/>
                    <a:pt x="120000" y="13611"/>
                    <a:pt x="120000" y="30401"/>
                  </a:cubicBezTo>
                  <a:cubicBezTo>
                    <a:pt x="120000" y="47192"/>
                    <a:pt x="106531" y="60803"/>
                    <a:pt x="89916" y="60803"/>
                  </a:cubicBezTo>
                  <a:cubicBezTo>
                    <a:pt x="85908" y="60803"/>
                    <a:pt x="82083" y="60011"/>
                    <a:pt x="78593" y="58557"/>
                  </a:cubicBezTo>
                  <a:lnTo>
                    <a:pt x="81675" y="61672"/>
                  </a:lnTo>
                  <a:cubicBezTo>
                    <a:pt x="82976" y="62987"/>
                    <a:pt x="82976" y="65118"/>
                    <a:pt x="81675" y="66433"/>
                  </a:cubicBezTo>
                  <a:lnTo>
                    <a:pt x="76202" y="71964"/>
                  </a:lnTo>
                  <a:cubicBezTo>
                    <a:pt x="74902" y="73278"/>
                    <a:pt x="72792" y="73278"/>
                    <a:pt x="71492" y="71964"/>
                  </a:cubicBezTo>
                  <a:lnTo>
                    <a:pt x="67038" y="67463"/>
                  </a:lnTo>
                  <a:lnTo>
                    <a:pt x="65189" y="69332"/>
                  </a:lnTo>
                  <a:lnTo>
                    <a:pt x="68300" y="72475"/>
                  </a:lnTo>
                  <a:lnTo>
                    <a:pt x="65651" y="75152"/>
                  </a:lnTo>
                  <a:lnTo>
                    <a:pt x="62540" y="72008"/>
                  </a:lnTo>
                  <a:lnTo>
                    <a:pt x="61491" y="73069"/>
                  </a:lnTo>
                  <a:lnTo>
                    <a:pt x="64671" y="76284"/>
                  </a:lnTo>
                  <a:lnTo>
                    <a:pt x="58625" y="82394"/>
                  </a:lnTo>
                  <a:lnTo>
                    <a:pt x="55444" y="79180"/>
                  </a:lnTo>
                  <a:lnTo>
                    <a:pt x="54094" y="80544"/>
                  </a:lnTo>
                  <a:lnTo>
                    <a:pt x="57275" y="83758"/>
                  </a:lnTo>
                  <a:lnTo>
                    <a:pt x="51228" y="89869"/>
                  </a:lnTo>
                  <a:lnTo>
                    <a:pt x="48047" y="86655"/>
                  </a:lnTo>
                  <a:lnTo>
                    <a:pt x="45648" y="89079"/>
                  </a:lnTo>
                  <a:lnTo>
                    <a:pt x="48829" y="92294"/>
                  </a:lnTo>
                  <a:lnTo>
                    <a:pt x="46180" y="94971"/>
                  </a:lnTo>
                  <a:lnTo>
                    <a:pt x="42999" y="91756"/>
                  </a:lnTo>
                  <a:lnTo>
                    <a:pt x="41150" y="93625"/>
                  </a:lnTo>
                  <a:lnTo>
                    <a:pt x="44331" y="96839"/>
                  </a:lnTo>
                  <a:lnTo>
                    <a:pt x="38534" y="102698"/>
                  </a:lnTo>
                  <a:lnTo>
                    <a:pt x="35353" y="99483"/>
                  </a:lnTo>
                  <a:lnTo>
                    <a:pt x="33754" y="101100"/>
                  </a:lnTo>
                  <a:lnTo>
                    <a:pt x="36934" y="104314"/>
                  </a:lnTo>
                  <a:lnTo>
                    <a:pt x="31387" y="109920"/>
                  </a:lnTo>
                  <a:lnTo>
                    <a:pt x="28206" y="106706"/>
                  </a:lnTo>
                  <a:lnTo>
                    <a:pt x="25789" y="109148"/>
                  </a:lnTo>
                  <a:lnTo>
                    <a:pt x="28970" y="112363"/>
                  </a:lnTo>
                  <a:lnTo>
                    <a:pt x="23423" y="117969"/>
                  </a:lnTo>
                  <a:lnTo>
                    <a:pt x="23048" y="117590"/>
                  </a:lnTo>
                  <a:lnTo>
                    <a:pt x="23207" y="118045"/>
                  </a:lnTo>
                  <a:lnTo>
                    <a:pt x="12913" y="118648"/>
                  </a:lnTo>
                  <a:lnTo>
                    <a:pt x="0" y="120000"/>
                  </a:lnTo>
                  <a:lnTo>
                    <a:pt x="1928" y="103575"/>
                  </a:lnTo>
                  <a:lnTo>
                    <a:pt x="1825" y="103471"/>
                  </a:lnTo>
                  <a:lnTo>
                    <a:pt x="1956" y="103338"/>
                  </a:lnTo>
                  <a:lnTo>
                    <a:pt x="1972" y="103197"/>
                  </a:lnTo>
                  <a:lnTo>
                    <a:pt x="2033" y="103260"/>
                  </a:lnTo>
                  <a:lnTo>
                    <a:pt x="62275" y="42381"/>
                  </a:lnTo>
                  <a:cubicBezTo>
                    <a:pt x="60698" y="38709"/>
                    <a:pt x="59832" y="34657"/>
                    <a:pt x="59832" y="30401"/>
                  </a:cubicBezTo>
                  <a:cubicBezTo>
                    <a:pt x="59832" y="13611"/>
                    <a:pt x="73301" y="0"/>
                    <a:pt x="8991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124;p59"/>
            <p:cNvSpPr/>
            <p:nvPr/>
          </p:nvSpPr>
          <p:spPr>
            <a:xfrm>
              <a:off x="1427516" y="2735447"/>
              <a:ext cx="350856" cy="359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123" y="89078"/>
                  </a:moveTo>
                  <a:lnTo>
                    <a:pt x="95499" y="93079"/>
                  </a:lnTo>
                  <a:cubicBezTo>
                    <a:pt x="97912" y="97224"/>
                    <a:pt x="103765" y="104351"/>
                    <a:pt x="102165" y="106819"/>
                  </a:cubicBezTo>
                  <a:cubicBezTo>
                    <a:pt x="99137" y="109027"/>
                    <a:pt x="92669" y="102288"/>
                    <a:pt x="87921" y="100022"/>
                  </a:cubicBezTo>
                  <a:lnTo>
                    <a:pt x="79878" y="120000"/>
                  </a:lnTo>
                  <a:lnTo>
                    <a:pt x="72137" y="108089"/>
                  </a:lnTo>
                  <a:lnTo>
                    <a:pt x="78150" y="91133"/>
                  </a:lnTo>
                  <a:lnTo>
                    <a:pt x="47525" y="62452"/>
                  </a:lnTo>
                  <a:lnTo>
                    <a:pt x="21683" y="118353"/>
                  </a:lnTo>
                  <a:lnTo>
                    <a:pt x="15320" y="104624"/>
                  </a:lnTo>
                  <a:lnTo>
                    <a:pt x="27194" y="39112"/>
                  </a:lnTo>
                  <a:cubicBezTo>
                    <a:pt x="16986" y="27659"/>
                    <a:pt x="-3734" y="5208"/>
                    <a:pt x="583" y="280"/>
                  </a:cubicBezTo>
                  <a:cubicBezTo>
                    <a:pt x="5803" y="-2661"/>
                    <a:pt x="28990" y="18256"/>
                    <a:pt x="40326" y="29481"/>
                  </a:cubicBezTo>
                  <a:lnTo>
                    <a:pt x="106676" y="26226"/>
                  </a:lnTo>
                  <a:lnTo>
                    <a:pt x="120000" y="33776"/>
                  </a:lnTo>
                  <a:lnTo>
                    <a:pt x="58782" y="51178"/>
                  </a:lnTo>
                  <a:lnTo>
                    <a:pt x="87607" y="81979"/>
                  </a:lnTo>
                  <a:cubicBezTo>
                    <a:pt x="93812" y="80985"/>
                    <a:pt x="109471" y="79369"/>
                    <a:pt x="109471" y="79369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163;p60"/>
            <p:cNvSpPr/>
            <p:nvPr/>
          </p:nvSpPr>
          <p:spPr>
            <a:xfrm>
              <a:off x="2784048" y="3336820"/>
              <a:ext cx="338160" cy="3351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737" y="110584"/>
                  </a:moveTo>
                  <a:lnTo>
                    <a:pt x="81231" y="110584"/>
                  </a:lnTo>
                  <a:cubicBezTo>
                    <a:pt x="82062" y="110584"/>
                    <a:pt x="82735" y="111263"/>
                    <a:pt x="82735" y="112100"/>
                  </a:cubicBezTo>
                  <a:lnTo>
                    <a:pt x="82735" y="118483"/>
                  </a:lnTo>
                  <a:cubicBezTo>
                    <a:pt x="82735" y="119320"/>
                    <a:pt x="82062" y="120000"/>
                    <a:pt x="81231" y="120000"/>
                  </a:cubicBezTo>
                  <a:lnTo>
                    <a:pt x="36737" y="120000"/>
                  </a:lnTo>
                  <a:cubicBezTo>
                    <a:pt x="35906" y="120000"/>
                    <a:pt x="35233" y="119320"/>
                    <a:pt x="35233" y="118483"/>
                  </a:cubicBezTo>
                  <a:lnTo>
                    <a:pt x="35233" y="112100"/>
                  </a:lnTo>
                  <a:cubicBezTo>
                    <a:pt x="35233" y="111263"/>
                    <a:pt x="35906" y="110584"/>
                    <a:pt x="36737" y="110584"/>
                  </a:cubicBezTo>
                  <a:close/>
                  <a:moveTo>
                    <a:pt x="53297" y="65903"/>
                  </a:moveTo>
                  <a:lnTo>
                    <a:pt x="53297" y="77250"/>
                  </a:lnTo>
                  <a:lnTo>
                    <a:pt x="42051" y="77250"/>
                  </a:lnTo>
                  <a:lnTo>
                    <a:pt x="42051" y="88723"/>
                  </a:lnTo>
                  <a:lnTo>
                    <a:pt x="53297" y="88723"/>
                  </a:lnTo>
                  <a:lnTo>
                    <a:pt x="53297" y="100070"/>
                  </a:lnTo>
                  <a:lnTo>
                    <a:pt x="64671" y="100070"/>
                  </a:lnTo>
                  <a:lnTo>
                    <a:pt x="64671" y="88723"/>
                  </a:lnTo>
                  <a:lnTo>
                    <a:pt x="75917" y="88723"/>
                  </a:lnTo>
                  <a:lnTo>
                    <a:pt x="75917" y="77250"/>
                  </a:lnTo>
                  <a:lnTo>
                    <a:pt x="64671" y="77250"/>
                  </a:lnTo>
                  <a:lnTo>
                    <a:pt x="64671" y="65903"/>
                  </a:lnTo>
                  <a:close/>
                  <a:moveTo>
                    <a:pt x="4754" y="57580"/>
                  </a:moveTo>
                  <a:lnTo>
                    <a:pt x="113219" y="57949"/>
                  </a:lnTo>
                  <a:cubicBezTo>
                    <a:pt x="113374" y="77645"/>
                    <a:pt x="103025" y="95904"/>
                    <a:pt x="86121" y="105759"/>
                  </a:cubicBezTo>
                  <a:lnTo>
                    <a:pt x="80815" y="108393"/>
                  </a:lnTo>
                  <a:lnTo>
                    <a:pt x="37116" y="108393"/>
                  </a:lnTo>
                  <a:cubicBezTo>
                    <a:pt x="35199" y="107603"/>
                    <a:pt x="33341" y="106646"/>
                    <a:pt x="31531" y="105574"/>
                  </a:cubicBezTo>
                  <a:cubicBezTo>
                    <a:pt x="14693" y="95604"/>
                    <a:pt x="4466" y="77274"/>
                    <a:pt x="4754" y="57580"/>
                  </a:cubicBezTo>
                  <a:close/>
                  <a:moveTo>
                    <a:pt x="2261" y="45974"/>
                  </a:moveTo>
                  <a:lnTo>
                    <a:pt x="117738" y="45974"/>
                  </a:lnTo>
                  <a:cubicBezTo>
                    <a:pt x="118987" y="45974"/>
                    <a:pt x="120000" y="46995"/>
                    <a:pt x="120000" y="48255"/>
                  </a:cubicBezTo>
                  <a:lnTo>
                    <a:pt x="120000" y="53108"/>
                  </a:lnTo>
                  <a:cubicBezTo>
                    <a:pt x="120000" y="54368"/>
                    <a:pt x="118987" y="55390"/>
                    <a:pt x="117738" y="55390"/>
                  </a:cubicBezTo>
                  <a:lnTo>
                    <a:pt x="2261" y="55390"/>
                  </a:lnTo>
                  <a:cubicBezTo>
                    <a:pt x="1012" y="55390"/>
                    <a:pt x="0" y="54368"/>
                    <a:pt x="0" y="53108"/>
                  </a:cubicBezTo>
                  <a:lnTo>
                    <a:pt x="0" y="48255"/>
                  </a:lnTo>
                  <a:cubicBezTo>
                    <a:pt x="0" y="46995"/>
                    <a:pt x="1012" y="45974"/>
                    <a:pt x="2261" y="45974"/>
                  </a:cubicBezTo>
                  <a:close/>
                  <a:moveTo>
                    <a:pt x="91915" y="11804"/>
                  </a:moveTo>
                  <a:lnTo>
                    <a:pt x="106015" y="26028"/>
                  </a:lnTo>
                  <a:lnTo>
                    <a:pt x="89645" y="42542"/>
                  </a:lnTo>
                  <a:lnTo>
                    <a:pt x="61446" y="42542"/>
                  </a:lnTo>
                  <a:close/>
                  <a:moveTo>
                    <a:pt x="101141" y="0"/>
                  </a:moveTo>
                  <a:cubicBezTo>
                    <a:pt x="102433" y="0"/>
                    <a:pt x="103725" y="497"/>
                    <a:pt x="104710" y="1491"/>
                  </a:cubicBezTo>
                  <a:lnTo>
                    <a:pt x="116430" y="13315"/>
                  </a:lnTo>
                  <a:cubicBezTo>
                    <a:pt x="118402" y="15303"/>
                    <a:pt x="118402" y="18528"/>
                    <a:pt x="116430" y="20516"/>
                  </a:cubicBezTo>
                  <a:lnTo>
                    <a:pt x="114180" y="22786"/>
                  </a:lnTo>
                  <a:cubicBezTo>
                    <a:pt x="112209" y="24775"/>
                    <a:pt x="109013" y="24775"/>
                    <a:pt x="107042" y="22786"/>
                  </a:cubicBezTo>
                  <a:lnTo>
                    <a:pt x="95322" y="10962"/>
                  </a:lnTo>
                  <a:cubicBezTo>
                    <a:pt x="93351" y="8974"/>
                    <a:pt x="93351" y="5750"/>
                    <a:pt x="95322" y="3761"/>
                  </a:cubicBezTo>
                  <a:lnTo>
                    <a:pt x="97572" y="1491"/>
                  </a:lnTo>
                  <a:cubicBezTo>
                    <a:pt x="98558" y="497"/>
                    <a:pt x="99850" y="0"/>
                    <a:pt x="1011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166;p60"/>
            <p:cNvSpPr/>
            <p:nvPr/>
          </p:nvSpPr>
          <p:spPr>
            <a:xfrm>
              <a:off x="3757952" y="2664569"/>
              <a:ext cx="226262" cy="36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861" y="51726"/>
                  </a:moveTo>
                  <a:lnTo>
                    <a:pt x="50861" y="63085"/>
                  </a:lnTo>
                  <a:lnTo>
                    <a:pt x="32788" y="63085"/>
                  </a:lnTo>
                  <a:lnTo>
                    <a:pt x="32788" y="74571"/>
                  </a:lnTo>
                  <a:lnTo>
                    <a:pt x="50861" y="74571"/>
                  </a:lnTo>
                  <a:lnTo>
                    <a:pt x="50861" y="85930"/>
                  </a:lnTo>
                  <a:lnTo>
                    <a:pt x="69138" y="85930"/>
                  </a:lnTo>
                  <a:lnTo>
                    <a:pt x="69138" y="74571"/>
                  </a:lnTo>
                  <a:lnTo>
                    <a:pt x="87211" y="74571"/>
                  </a:lnTo>
                  <a:lnTo>
                    <a:pt x="87211" y="63085"/>
                  </a:lnTo>
                  <a:lnTo>
                    <a:pt x="69138" y="63085"/>
                  </a:lnTo>
                  <a:lnTo>
                    <a:pt x="69138" y="51726"/>
                  </a:lnTo>
                  <a:close/>
                  <a:moveTo>
                    <a:pt x="23645" y="35221"/>
                  </a:moveTo>
                  <a:lnTo>
                    <a:pt x="96354" y="35221"/>
                  </a:lnTo>
                  <a:lnTo>
                    <a:pt x="96354" y="102435"/>
                  </a:lnTo>
                  <a:lnTo>
                    <a:pt x="23645" y="102435"/>
                  </a:lnTo>
                  <a:close/>
                  <a:moveTo>
                    <a:pt x="18192" y="31795"/>
                  </a:moveTo>
                  <a:lnTo>
                    <a:pt x="18192" y="105862"/>
                  </a:lnTo>
                  <a:lnTo>
                    <a:pt x="101807" y="105862"/>
                  </a:lnTo>
                  <a:lnTo>
                    <a:pt x="101807" y="31795"/>
                  </a:lnTo>
                  <a:close/>
                  <a:moveTo>
                    <a:pt x="14314" y="17657"/>
                  </a:moveTo>
                  <a:lnTo>
                    <a:pt x="105685" y="17657"/>
                  </a:lnTo>
                  <a:cubicBezTo>
                    <a:pt x="113591" y="17657"/>
                    <a:pt x="120000" y="21685"/>
                    <a:pt x="120000" y="26653"/>
                  </a:cubicBezTo>
                  <a:lnTo>
                    <a:pt x="120000" y="111003"/>
                  </a:lnTo>
                  <a:cubicBezTo>
                    <a:pt x="120000" y="115971"/>
                    <a:pt x="113591" y="120000"/>
                    <a:pt x="105685" y="120000"/>
                  </a:cubicBezTo>
                  <a:lnTo>
                    <a:pt x="14314" y="120000"/>
                  </a:lnTo>
                  <a:cubicBezTo>
                    <a:pt x="6408" y="120000"/>
                    <a:pt x="0" y="115971"/>
                    <a:pt x="0" y="111003"/>
                  </a:cubicBezTo>
                  <a:lnTo>
                    <a:pt x="0" y="26653"/>
                  </a:lnTo>
                  <a:cubicBezTo>
                    <a:pt x="0" y="21685"/>
                    <a:pt x="6408" y="17657"/>
                    <a:pt x="14314" y="17657"/>
                  </a:cubicBezTo>
                  <a:close/>
                  <a:moveTo>
                    <a:pt x="30698" y="0"/>
                  </a:moveTo>
                  <a:lnTo>
                    <a:pt x="89301" y="0"/>
                  </a:lnTo>
                  <a:cubicBezTo>
                    <a:pt x="91769" y="0"/>
                    <a:pt x="93769" y="1257"/>
                    <a:pt x="93769" y="2807"/>
                  </a:cubicBezTo>
                  <a:lnTo>
                    <a:pt x="93769" y="13765"/>
                  </a:lnTo>
                  <a:lnTo>
                    <a:pt x="26230" y="13765"/>
                  </a:lnTo>
                  <a:lnTo>
                    <a:pt x="26230" y="2807"/>
                  </a:lnTo>
                  <a:cubicBezTo>
                    <a:pt x="26230" y="1257"/>
                    <a:pt x="28230" y="0"/>
                    <a:pt x="3069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170;p60"/>
            <p:cNvSpPr/>
            <p:nvPr/>
          </p:nvSpPr>
          <p:spPr>
            <a:xfrm rot="10800000">
              <a:off x="3426610" y="3171068"/>
              <a:ext cx="217507" cy="35391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597" y="50921"/>
                  </a:moveTo>
                  <a:lnTo>
                    <a:pt x="51597" y="19698"/>
                  </a:lnTo>
                  <a:cubicBezTo>
                    <a:pt x="47669" y="20191"/>
                    <a:pt x="43916" y="21082"/>
                    <a:pt x="40531" y="22332"/>
                  </a:cubicBezTo>
                  <a:cubicBezTo>
                    <a:pt x="30598" y="26001"/>
                    <a:pt x="25457" y="32166"/>
                    <a:pt x="27169" y="38355"/>
                  </a:cubicBezTo>
                  <a:cubicBezTo>
                    <a:pt x="29239" y="46431"/>
                    <a:pt x="39005" y="49155"/>
                    <a:pt x="51597" y="50921"/>
                  </a:cubicBezTo>
                  <a:close/>
                  <a:moveTo>
                    <a:pt x="67852" y="100379"/>
                  </a:moveTo>
                  <a:cubicBezTo>
                    <a:pt x="71963" y="99887"/>
                    <a:pt x="75901" y="98973"/>
                    <a:pt x="79437" y="97667"/>
                  </a:cubicBezTo>
                  <a:cubicBezTo>
                    <a:pt x="89370" y="93998"/>
                    <a:pt x="94511" y="87833"/>
                    <a:pt x="92799" y="81644"/>
                  </a:cubicBezTo>
                  <a:cubicBezTo>
                    <a:pt x="89506" y="73388"/>
                    <a:pt x="79840" y="69732"/>
                    <a:pt x="67852" y="67361"/>
                  </a:cubicBezTo>
                  <a:close/>
                  <a:moveTo>
                    <a:pt x="67852" y="120000"/>
                  </a:moveTo>
                  <a:lnTo>
                    <a:pt x="51597" y="120000"/>
                  </a:lnTo>
                  <a:lnTo>
                    <a:pt x="51597" y="114256"/>
                  </a:lnTo>
                  <a:cubicBezTo>
                    <a:pt x="45417" y="113829"/>
                    <a:pt x="39328" y="112890"/>
                    <a:pt x="33554" y="111448"/>
                  </a:cubicBezTo>
                  <a:cubicBezTo>
                    <a:pt x="13606" y="106463"/>
                    <a:pt x="696" y="96271"/>
                    <a:pt x="0" y="84958"/>
                  </a:cubicBezTo>
                  <a:lnTo>
                    <a:pt x="26861" y="84529"/>
                  </a:lnTo>
                  <a:cubicBezTo>
                    <a:pt x="27245" y="90776"/>
                    <a:pt x="34374" y="96404"/>
                    <a:pt x="45389" y="99156"/>
                  </a:cubicBezTo>
                  <a:cubicBezTo>
                    <a:pt x="47394" y="99657"/>
                    <a:pt x="49467" y="100048"/>
                    <a:pt x="51597" y="100293"/>
                  </a:cubicBezTo>
                  <a:lnTo>
                    <a:pt x="51597" y="64682"/>
                  </a:lnTo>
                  <a:cubicBezTo>
                    <a:pt x="30368" y="61567"/>
                    <a:pt x="7690" y="58004"/>
                    <a:pt x="556" y="40045"/>
                  </a:cubicBezTo>
                  <a:cubicBezTo>
                    <a:pt x="-2422" y="28913"/>
                    <a:pt x="6883" y="17850"/>
                    <a:pt x="24755" y="11249"/>
                  </a:cubicBezTo>
                  <a:cubicBezTo>
                    <a:pt x="32832" y="8265"/>
                    <a:pt x="42066" y="6412"/>
                    <a:pt x="51597" y="5737"/>
                  </a:cubicBezTo>
                  <a:lnTo>
                    <a:pt x="51597" y="0"/>
                  </a:lnTo>
                  <a:lnTo>
                    <a:pt x="67852" y="0"/>
                  </a:lnTo>
                  <a:lnTo>
                    <a:pt x="67852" y="5703"/>
                  </a:lnTo>
                  <a:cubicBezTo>
                    <a:pt x="74209" y="6118"/>
                    <a:pt x="80479" y="7068"/>
                    <a:pt x="86414" y="8551"/>
                  </a:cubicBezTo>
                  <a:cubicBezTo>
                    <a:pt x="106363" y="13536"/>
                    <a:pt x="119273" y="23728"/>
                    <a:pt x="119969" y="35041"/>
                  </a:cubicBezTo>
                  <a:lnTo>
                    <a:pt x="93108" y="35470"/>
                  </a:lnTo>
                  <a:cubicBezTo>
                    <a:pt x="92723" y="29223"/>
                    <a:pt x="85594" y="23595"/>
                    <a:pt x="74579" y="20843"/>
                  </a:cubicBezTo>
                  <a:cubicBezTo>
                    <a:pt x="72410" y="20301"/>
                    <a:pt x="70160" y="19888"/>
                    <a:pt x="67852" y="19639"/>
                  </a:cubicBezTo>
                  <a:lnTo>
                    <a:pt x="67852" y="52969"/>
                  </a:lnTo>
                  <a:cubicBezTo>
                    <a:pt x="88284" y="55535"/>
                    <a:pt x="110482" y="59921"/>
                    <a:pt x="119411" y="79734"/>
                  </a:cubicBezTo>
                  <a:cubicBezTo>
                    <a:pt x="122511" y="90942"/>
                    <a:pt x="113201" y="102106"/>
                    <a:pt x="95213" y="108750"/>
                  </a:cubicBezTo>
                  <a:cubicBezTo>
                    <a:pt x="86990" y="111788"/>
                    <a:pt x="77568" y="113654"/>
                    <a:pt x="67852" y="11429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171;p60"/>
            <p:cNvSpPr/>
            <p:nvPr/>
          </p:nvSpPr>
          <p:spPr>
            <a:xfrm>
              <a:off x="2298354" y="3644814"/>
              <a:ext cx="343751" cy="1925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923" y="63498"/>
                  </a:moveTo>
                  <a:lnTo>
                    <a:pt x="60923" y="75528"/>
                  </a:lnTo>
                  <a:cubicBezTo>
                    <a:pt x="61355" y="75338"/>
                    <a:pt x="61768" y="74995"/>
                    <a:pt x="62140" y="74513"/>
                  </a:cubicBezTo>
                  <a:cubicBezTo>
                    <a:pt x="63232" y="73100"/>
                    <a:pt x="63798" y="70724"/>
                    <a:pt x="63609" y="68339"/>
                  </a:cubicBezTo>
                  <a:cubicBezTo>
                    <a:pt x="63382" y="65228"/>
                    <a:pt x="62308" y="64178"/>
                    <a:pt x="60923" y="63498"/>
                  </a:cubicBezTo>
                  <a:close/>
                  <a:moveTo>
                    <a:pt x="95035" y="46472"/>
                  </a:moveTo>
                  <a:cubicBezTo>
                    <a:pt x="90849" y="46472"/>
                    <a:pt x="87457" y="52528"/>
                    <a:pt x="87457" y="60000"/>
                  </a:cubicBezTo>
                  <a:cubicBezTo>
                    <a:pt x="87457" y="67471"/>
                    <a:pt x="90849" y="73527"/>
                    <a:pt x="95035" y="73527"/>
                  </a:cubicBezTo>
                  <a:cubicBezTo>
                    <a:pt x="99220" y="73527"/>
                    <a:pt x="102613" y="67471"/>
                    <a:pt x="102613" y="60000"/>
                  </a:cubicBezTo>
                  <a:cubicBezTo>
                    <a:pt x="102613" y="52528"/>
                    <a:pt x="99220" y="46472"/>
                    <a:pt x="95035" y="46472"/>
                  </a:cubicBezTo>
                  <a:close/>
                  <a:moveTo>
                    <a:pt x="24964" y="46472"/>
                  </a:moveTo>
                  <a:cubicBezTo>
                    <a:pt x="20779" y="46472"/>
                    <a:pt x="17386" y="52528"/>
                    <a:pt x="17386" y="60000"/>
                  </a:cubicBezTo>
                  <a:cubicBezTo>
                    <a:pt x="17386" y="67471"/>
                    <a:pt x="20779" y="73527"/>
                    <a:pt x="24964" y="73527"/>
                  </a:cubicBezTo>
                  <a:cubicBezTo>
                    <a:pt x="29150" y="73527"/>
                    <a:pt x="32542" y="67471"/>
                    <a:pt x="32542" y="60000"/>
                  </a:cubicBezTo>
                  <a:cubicBezTo>
                    <a:pt x="32542" y="52528"/>
                    <a:pt x="29150" y="46472"/>
                    <a:pt x="24964" y="46472"/>
                  </a:cubicBezTo>
                  <a:close/>
                  <a:moveTo>
                    <a:pt x="59136" y="44441"/>
                  </a:moveTo>
                  <a:cubicBezTo>
                    <a:pt x="58684" y="44630"/>
                    <a:pt x="58251" y="44983"/>
                    <a:pt x="57862" y="45486"/>
                  </a:cubicBezTo>
                  <a:cubicBezTo>
                    <a:pt x="56770" y="46900"/>
                    <a:pt x="56205" y="49275"/>
                    <a:pt x="56393" y="51660"/>
                  </a:cubicBezTo>
                  <a:cubicBezTo>
                    <a:pt x="56755" y="54841"/>
                    <a:pt x="57818" y="56250"/>
                    <a:pt x="59136" y="57163"/>
                  </a:cubicBezTo>
                  <a:close/>
                  <a:moveTo>
                    <a:pt x="59136" y="36881"/>
                  </a:moveTo>
                  <a:lnTo>
                    <a:pt x="60923" y="36881"/>
                  </a:lnTo>
                  <a:lnTo>
                    <a:pt x="60923" y="39094"/>
                  </a:lnTo>
                  <a:cubicBezTo>
                    <a:pt x="61603" y="39259"/>
                    <a:pt x="62273" y="39620"/>
                    <a:pt x="62907" y="40176"/>
                  </a:cubicBezTo>
                  <a:cubicBezTo>
                    <a:pt x="65101" y="42097"/>
                    <a:pt x="66520" y="46024"/>
                    <a:pt x="66597" y="50383"/>
                  </a:cubicBezTo>
                  <a:lnTo>
                    <a:pt x="63643" y="50548"/>
                  </a:lnTo>
                  <a:cubicBezTo>
                    <a:pt x="63601" y="48141"/>
                    <a:pt x="62817" y="45973"/>
                    <a:pt x="61606" y="44912"/>
                  </a:cubicBezTo>
                  <a:cubicBezTo>
                    <a:pt x="61386" y="44719"/>
                    <a:pt x="61158" y="44568"/>
                    <a:pt x="60923" y="44474"/>
                  </a:cubicBezTo>
                  <a:lnTo>
                    <a:pt x="60923" y="58195"/>
                  </a:lnTo>
                  <a:cubicBezTo>
                    <a:pt x="63258" y="59396"/>
                    <a:pt x="65751" y="60768"/>
                    <a:pt x="66536" y="67688"/>
                  </a:cubicBezTo>
                  <a:cubicBezTo>
                    <a:pt x="66863" y="71977"/>
                    <a:pt x="65840" y="76240"/>
                    <a:pt x="63875" y="78784"/>
                  </a:cubicBezTo>
                  <a:cubicBezTo>
                    <a:pt x="62987" y="79933"/>
                    <a:pt x="61971" y="80647"/>
                    <a:pt x="60923" y="80907"/>
                  </a:cubicBezTo>
                  <a:lnTo>
                    <a:pt x="60923" y="83118"/>
                  </a:lnTo>
                  <a:lnTo>
                    <a:pt x="59136" y="83118"/>
                  </a:lnTo>
                  <a:lnTo>
                    <a:pt x="59136" y="80921"/>
                  </a:lnTo>
                  <a:cubicBezTo>
                    <a:pt x="58437" y="80761"/>
                    <a:pt x="57748" y="80395"/>
                    <a:pt x="57095" y="79823"/>
                  </a:cubicBezTo>
                  <a:cubicBezTo>
                    <a:pt x="54901" y="77902"/>
                    <a:pt x="53482" y="73975"/>
                    <a:pt x="53405" y="69616"/>
                  </a:cubicBezTo>
                  <a:lnTo>
                    <a:pt x="56359" y="69451"/>
                  </a:lnTo>
                  <a:cubicBezTo>
                    <a:pt x="56401" y="71858"/>
                    <a:pt x="57185" y="74027"/>
                    <a:pt x="58396" y="75087"/>
                  </a:cubicBezTo>
                  <a:cubicBezTo>
                    <a:pt x="58635" y="75296"/>
                    <a:pt x="58882" y="75455"/>
                    <a:pt x="59136" y="75551"/>
                  </a:cubicBezTo>
                  <a:lnTo>
                    <a:pt x="59136" y="62708"/>
                  </a:lnTo>
                  <a:cubicBezTo>
                    <a:pt x="56889" y="61720"/>
                    <a:pt x="54449" y="60030"/>
                    <a:pt x="53467" y="52396"/>
                  </a:cubicBezTo>
                  <a:cubicBezTo>
                    <a:pt x="53126" y="48077"/>
                    <a:pt x="54150" y="43775"/>
                    <a:pt x="56128" y="41215"/>
                  </a:cubicBezTo>
                  <a:cubicBezTo>
                    <a:pt x="57032" y="40045"/>
                    <a:pt x="58068" y="39326"/>
                    <a:pt x="59136" y="39079"/>
                  </a:cubicBezTo>
                  <a:close/>
                  <a:moveTo>
                    <a:pt x="60000" y="29003"/>
                  </a:moveTo>
                  <a:cubicBezTo>
                    <a:pt x="50410" y="29003"/>
                    <a:pt x="42636" y="42881"/>
                    <a:pt x="42636" y="60000"/>
                  </a:cubicBezTo>
                  <a:cubicBezTo>
                    <a:pt x="42636" y="77118"/>
                    <a:pt x="50410" y="90996"/>
                    <a:pt x="60000" y="90996"/>
                  </a:cubicBezTo>
                  <a:cubicBezTo>
                    <a:pt x="69589" y="90996"/>
                    <a:pt x="77363" y="77118"/>
                    <a:pt x="77363" y="60000"/>
                  </a:cubicBezTo>
                  <a:cubicBezTo>
                    <a:pt x="77363" y="42881"/>
                    <a:pt x="69589" y="29003"/>
                    <a:pt x="60000" y="29003"/>
                  </a:cubicBezTo>
                  <a:close/>
                  <a:moveTo>
                    <a:pt x="7485" y="12459"/>
                  </a:moveTo>
                  <a:lnTo>
                    <a:pt x="112514" y="12459"/>
                  </a:lnTo>
                  <a:lnTo>
                    <a:pt x="112514" y="107540"/>
                  </a:lnTo>
                  <a:lnTo>
                    <a:pt x="7485" y="107540"/>
                  </a:lnTo>
                  <a:close/>
                  <a:moveTo>
                    <a:pt x="4744" y="6958"/>
                  </a:moveTo>
                  <a:lnTo>
                    <a:pt x="4744" y="113041"/>
                  </a:lnTo>
                  <a:lnTo>
                    <a:pt x="115255" y="113041"/>
                  </a:lnTo>
                  <a:lnTo>
                    <a:pt x="115255" y="6958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25981" y="1643754"/>
            <a:ext cx="593231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쾌적한 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야외환경</a:t>
            </a:r>
            <a:r>
              <a:rPr lang="ko-KR" altLang="en-US" sz="18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제공</a:t>
            </a:r>
            <a:endParaRPr lang="en-US" altLang="ko-KR" sz="18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외부와 격리된 상황에서도 넓은 잔디광장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전통등전시장은 답답하지 않은 쾌적한 생활을 제공합니다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온라인을 통한 </a:t>
            </a:r>
            <a:r>
              <a:rPr lang="ko-KR" altLang="en-US" sz="1800" b="1" dirty="0" err="1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가족소통</a:t>
            </a:r>
            <a:endParaRPr lang="en-US" altLang="ko-KR" sz="18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케어포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8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가족돌봄앱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8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카카오채널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실시간 채팅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홈페이지</a:t>
            </a:r>
            <a:endParaRPr lang="en-US" altLang="ko-KR" sz="18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SMS, 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알림톡서비스를 운영합니다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8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회의 및 교육 실시</a:t>
            </a:r>
            <a:endParaRPr lang="en-US" altLang="ko-KR" sz="1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네이버밴드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활성화로 직원교육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소통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공지사항 전달을 실시간으로 제공합니다</a:t>
            </a:r>
            <a:r>
              <a:rPr lang="en-US" altLang="ko-KR" sz="1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479" y="334535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전염병 대응 장점</a:t>
            </a:r>
            <a:endParaRPr lang="ko-KR" altLang="en-US" sz="40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70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05375"/>
              </p:ext>
            </p:extLst>
          </p:nvPr>
        </p:nvGraphicFramePr>
        <p:xfrm>
          <a:off x="381000" y="434899"/>
          <a:ext cx="9048500" cy="61482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2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9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외부전경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잔디광장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&amp;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전통등전시장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110">
                <a:tc>
                  <a:txBody>
                    <a:bodyPr/>
                    <a:lstStyle/>
                    <a:p>
                      <a:pPr latinLnBrk="1"/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5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전통등전시장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무인찻집</a:t>
                      </a:r>
                      <a:r>
                        <a:rPr lang="ko-KR" altLang="en-US" sz="1800" b="1" dirty="0" smtClean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800" b="1" dirty="0" smtClean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“</a:t>
                      </a:r>
                      <a:r>
                        <a:rPr lang="ko-KR" altLang="en-US" sz="1800" b="1" dirty="0" smtClean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예가</a:t>
                      </a:r>
                      <a:r>
                        <a:rPr lang="en-US" altLang="ko-KR" sz="1800" b="1" dirty="0" smtClean="0">
                          <a:solidFill>
                            <a:schemeClr val="bg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”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8616">
                <a:tc>
                  <a:txBody>
                    <a:bodyPr/>
                    <a:lstStyle/>
                    <a:p>
                      <a:pPr latinLnBrk="1"/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91439" marR="9143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2" descr="C:\Users\김구태\Desktop\DSC_1654.JPG"/>
          <p:cNvPicPr>
            <a:picLocks noChangeAspect="1" noChangeArrowheads="1"/>
          </p:cNvPicPr>
          <p:nvPr/>
        </p:nvPicPr>
        <p:blipFill rotWithShape="1">
          <a:blip r:embed="rId3"/>
          <a:srcRect l="10619" t="19171" r="1" b="5452"/>
          <a:stretch/>
        </p:blipFill>
        <p:spPr bwMode="auto">
          <a:xfrm>
            <a:off x="390241" y="992460"/>
            <a:ext cx="4500000" cy="252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5378" r="9495" b="14218"/>
          <a:stretch/>
        </p:blipFill>
        <p:spPr>
          <a:xfrm>
            <a:off x="4913167" y="992459"/>
            <a:ext cx="4516333" cy="253132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2806" r="1987" b="7155"/>
          <a:stretch/>
        </p:blipFill>
        <p:spPr>
          <a:xfrm>
            <a:off x="390241" y="4106537"/>
            <a:ext cx="4500000" cy="249498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6" b="18630"/>
          <a:stretch/>
        </p:blipFill>
        <p:spPr>
          <a:xfrm>
            <a:off x="4928841" y="4114797"/>
            <a:ext cx="4464651" cy="24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위기경보단계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</a:t>
            </a:r>
            <a:r>
              <a:rPr lang="en-US" altLang="ko-KR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주의단계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867332"/>
              </p:ext>
            </p:extLst>
          </p:nvPr>
        </p:nvGraphicFramePr>
        <p:xfrm>
          <a:off x="444500" y="2155042"/>
          <a:ext cx="9088562" cy="4173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8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37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700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경보기준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7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활동내용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912">
                <a:tc>
                  <a:txBody>
                    <a:bodyPr/>
                    <a:lstStyle/>
                    <a:p>
                      <a:pPr marL="342900" marR="0" indent="-34290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정애원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입소자 및 종사자 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%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이상 감염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2.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해외에서 신종감염병의 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국내유입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-A</a:t>
                      </a:r>
                      <a:r>
                        <a:rPr lang="ko-KR" altLang="en-US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형 인플루엔자 </a:t>
                      </a:r>
                      <a:r>
                        <a:rPr lang="en-US" altLang="ko-KR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</a:t>
                      </a:r>
                      <a:r>
                        <a:rPr lang="ko-KR" altLang="en-US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</a:t>
                      </a:r>
                      <a:r>
                        <a:rPr lang="en-US" altLang="ko-KR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폐렴 </a:t>
                      </a:r>
                      <a:r>
                        <a:rPr lang="en-US" altLang="ko-KR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500" b="1" kern="0" spc="0" dirty="0" smtClean="0">
                          <a:solidFill>
                            <a:srgbClr val="FF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발생</a:t>
                      </a:r>
                      <a:endParaRPr lang="en-US" altLang="ko-KR" sz="1500" b="1" kern="0" spc="0" dirty="0" smtClean="0">
                        <a:solidFill>
                          <a:srgbClr val="FF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감염환자 대응거주실인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집중케어실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폐쇄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인플루엔자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폐렴환자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집중케어실에서 관리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집중케어실</a:t>
                      </a:r>
                      <a:r>
                        <a:rPr lang="en-US" altLang="ko-KR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타 구역과 분리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감염병 징후 직원 및 어르신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자가격리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내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격리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자원봉사자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방문자제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프로그램 구역별 제한적 운영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손소독제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및 약품 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10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말이상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마스크 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2,000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장 이상 유지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외부인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출입금지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면회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면회실로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제한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프로그램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제한적으로 운영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마스크착용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의무화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-1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일 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회 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차량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자체방역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실시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(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에탄올 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99%, 75%,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차아염소산나트륨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)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607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8494" y="1507449"/>
            <a:ext cx="849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29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인플루엔자 대응을 위하여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자체 위기경보단계 주의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단계발령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577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위기경보단계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</a:t>
            </a:r>
            <a:r>
              <a:rPr lang="en-US" altLang="ko-KR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경계단계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694204"/>
              </p:ext>
            </p:extLst>
          </p:nvPr>
        </p:nvGraphicFramePr>
        <p:xfrm>
          <a:off x="444500" y="2143124"/>
          <a:ext cx="9088565" cy="439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28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700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경보기준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7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활동내용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5978"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1.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정애원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입소자 및 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종사자 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3%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이상 감염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2.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국내 유입된 해외 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신종감염병의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제한적 전파</a:t>
                      </a: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-2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월 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18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일 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31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확진자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발생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면회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외출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외박</a:t>
                      </a:r>
                      <a:r>
                        <a:rPr lang="en-US" altLang="ko-KR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외부인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출입 전면금지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현수막 부착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부식납품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택배 등 부득이한 경우 건물 외부에서 </a:t>
                      </a:r>
                      <a:r>
                        <a:rPr lang="ko-KR" altLang="en-US" sz="15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물품수령</a:t>
                      </a:r>
                      <a:r>
                        <a:rPr lang="en-US" altLang="ko-KR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물품소독</a:t>
                      </a:r>
                      <a:r>
                        <a:rPr lang="ko-KR" altLang="en-US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실시  </a:t>
                      </a:r>
                      <a:endParaRPr lang="en-US" altLang="ko-KR" sz="1500" kern="0" spc="0" baseline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외부프로그램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요양보호사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현장실습 폐쇄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직원 대중밀집장소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(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교회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성당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사찰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뷔페음식점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등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),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대구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영천 등 코로나 발생지역 이동제한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-1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월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2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월 중 해외출입국자 파악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31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 </a:t>
                      </a: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확진자와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동선이 겹치는 직원 확인</a:t>
                      </a:r>
                      <a:endParaRPr lang="en-US" altLang="ko-KR" sz="15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직원 네이버밴드를 활용하여 코로나</a:t>
                      </a: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19</a:t>
                      </a:r>
                      <a:r>
                        <a:rPr lang="en-US" altLang="ko-KR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실시간 </a:t>
                      </a:r>
                      <a:r>
                        <a:rPr lang="ko-KR" altLang="en-US" sz="15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현황공유</a:t>
                      </a:r>
                      <a:r>
                        <a:rPr lang="en-US" altLang="ko-KR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조회 및 각종 직원회의 네이버 밴드로 대체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6079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8494" y="1516241"/>
            <a:ext cx="849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코로나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확산으로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위기경보단계 격상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경계단계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39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위기경보단계 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</a:t>
            </a:r>
            <a:r>
              <a:rPr lang="en-US" altLang="ko-KR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심각단계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35351"/>
              </p:ext>
            </p:extLst>
          </p:nvPr>
        </p:nvGraphicFramePr>
        <p:xfrm>
          <a:off x="444500" y="2163337"/>
          <a:ext cx="9088565" cy="442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8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67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700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경보기준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70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활동내용</a:t>
                      </a:r>
                      <a:endParaRPr lang="ko-KR" altLang="en-US" sz="1700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149">
                <a:tc>
                  <a:txBody>
                    <a:bodyPr/>
                    <a:lstStyle/>
                    <a:p>
                      <a:pPr marL="342900" marR="0" lvl="0" indent="-34290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정애원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입소자 및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종사자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5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%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이상 감염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2.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국내 유입된 해외 신종 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감염병의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지역사회 전파 또는 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전국적 확산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전국적으로 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일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확진자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100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이상 발생 중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손소독제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및 약품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20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말이상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유지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마스크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4,000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장 이상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유지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방역세부계획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수립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일 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6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회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차량 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일 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회 방역</a:t>
                      </a:r>
                      <a:endParaRPr lang="en-US" altLang="ko-KR" sz="1600" kern="0" spc="0" baseline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마스크 관리방안 마련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마스크 자율지급에서 배급제로 변경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5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구역으로 폐쇄 관리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직원 어르신 이동제한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어르신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직원 식사는 각 구역별 별도로 마련된 식당에서 구역별로 식사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프로그램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물리치료실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완전폐쇄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이동물리치료 실시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주출입구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외 모든 출입구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폐쇄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전직원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손소독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발열체크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의무화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예방적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코호트격리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검토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어르신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신규입소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직원 신규채용 중단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6079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9571" y="1507449"/>
            <a:ext cx="9578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21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코로나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확산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정부 위기경보단계 반영하여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위기경보단계 격상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심각단계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73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815291" y="4434720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복도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강당 등 큰 공간 </a:t>
            </a: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미립자살포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3002783" y="4434720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차량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침대 등 </a:t>
            </a: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협소한공간</a:t>
            </a:r>
            <a:endParaRPr lang="en-US" altLang="ko-KR" sz="2000" b="1" dirty="0" smtClean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미립자살포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5190276" y="4434720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거주실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복도 등 협소한 공간 살포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7377769" y="4434720"/>
            <a:ext cx="1716191" cy="1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D2906"/>
              </a:buClr>
            </a:pP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화장실</a:t>
            </a:r>
            <a:r>
              <a:rPr lang="en-US" altLang="ko-KR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야외 등 </a:t>
            </a:r>
            <a:r>
              <a:rPr lang="ko-KR" altLang="en-US" sz="20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국소부위</a:t>
            </a:r>
            <a:endParaRPr sz="2000" b="1" dirty="0">
              <a:solidFill>
                <a:srgbClr val="FD290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740532" y="4434720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2924775" y="4434720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5109017" y="4434720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3" name="Google Shape;203;p30"/>
          <p:cNvSpPr/>
          <p:nvPr/>
        </p:nvSpPr>
        <p:spPr>
          <a:xfrm>
            <a:off x="7293260" y="4434720"/>
            <a:ext cx="1872208" cy="1716000"/>
          </a:xfrm>
          <a:prstGeom prst="rect">
            <a:avLst/>
          </a:prstGeom>
          <a:noFill/>
          <a:ln w="19050" cap="flat" cmpd="sng">
            <a:solidFill>
              <a:srgbClr val="FD29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/>
            <a:endParaRPr sz="2000">
              <a:solidFill>
                <a:schemeClr val="lt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349348" y="286650"/>
            <a:ext cx="7957950" cy="667550"/>
          </a:xfrm>
          <a:prstGeom prst="rect">
            <a:avLst/>
          </a:prstGeom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ko-KR" altLang="en-US" sz="4300" b="1" dirty="0" err="1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정애원</a:t>
            </a:r>
            <a:r>
              <a:rPr lang="en" sz="4300" b="1" dirty="0" smtClean="0">
                <a:solidFill>
                  <a:schemeClr val="dk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4300" b="1" dirty="0" err="1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방역현황</a:t>
            </a:r>
            <a:r>
              <a:rPr lang="ko-KR" altLang="en-US" sz="4300" b="1" dirty="0" smtClean="0">
                <a:solidFill>
                  <a:srgbClr val="FD290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및 장비</a:t>
            </a:r>
            <a:endParaRPr sz="4300" b="1" dirty="0">
              <a:solidFill>
                <a:schemeClr val="tx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28" name="Picture 4" descr="http://www.dhgreen.co.kr/data/file/product1/2041596644_UImzRop5_122cff5fd2de94ccbdb884b5b8b1a48b28a74b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83" y="2172662"/>
            <a:ext cx="1911083" cy="19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5993"/>
          <a:stretch/>
        </p:blipFill>
        <p:spPr>
          <a:xfrm>
            <a:off x="5109017" y="2172661"/>
            <a:ext cx="1850472" cy="19110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923" y="1670534"/>
            <a:ext cx="1517611" cy="2560923"/>
          </a:xfrm>
          <a:prstGeom prst="rect">
            <a:avLst/>
          </a:prstGeom>
        </p:spPr>
      </p:pic>
      <p:pic>
        <p:nvPicPr>
          <p:cNvPr id="4" name="Picture 6" descr="http://www.dhgreen.co.kr/data/file/product1/3553658550_B9I3xrcG_5ba8b0145fb05bc5369e781fb8a1ffd6996660f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6" y="2172662"/>
            <a:ext cx="1911083" cy="19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8494" y="1262338"/>
            <a:ext cx="8493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에탄올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99%, 75%,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차아염소산나트륨을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주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소독용제로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사용하고 있으며 유선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무선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대의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소독장비로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공간의 특성에 맞게 소독실시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78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34479" y="356837"/>
            <a:ext cx="764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40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구역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격리생활</a:t>
            </a:r>
            <a:endParaRPr lang="ko-KR" altLang="en-US" sz="24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71464"/>
              </p:ext>
            </p:extLst>
          </p:nvPr>
        </p:nvGraphicFramePr>
        <p:xfrm>
          <a:off x="444500" y="2143126"/>
          <a:ext cx="9088566" cy="4213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915">
                  <a:extLst>
                    <a:ext uri="{9D8B030D-6E8A-4147-A177-3AD203B41FA5}">
                      <a16:colId xmlns:a16="http://schemas.microsoft.com/office/drawing/2014/main" val="2494908486"/>
                    </a:ext>
                  </a:extLst>
                </a:gridCol>
                <a:gridCol w="6191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층수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 err="1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구역명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현황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643">
                <a:tc rowSpan="2">
                  <a:txBody>
                    <a:bodyPr/>
                    <a:lstStyle/>
                    <a:p>
                      <a:pPr marL="0" marR="0" lvl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ko-KR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</a:t>
                      </a:r>
                      <a:r>
                        <a:rPr lang="ko-KR" altLang="en-US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층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본관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4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거주채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11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거주실로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구분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어르신 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40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생활</a:t>
                      </a:r>
                      <a:endParaRPr lang="en-US" altLang="ko-KR" sz="1500" b="0" kern="0" spc="0" baseline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외부와 별도 출입이 가능한 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 격리실 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실 보유 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집중치료실 보유</a:t>
                      </a:r>
                      <a:endParaRPr lang="ko-KR" altLang="en-US" sz="1500" b="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60794"/>
                  </a:ext>
                </a:extLst>
              </a:tr>
              <a:tr h="417688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신관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2~3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인실 구조로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12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거주실로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구분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어르신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25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생활</a:t>
                      </a:r>
                      <a:endParaRPr lang="en-US" altLang="ko-KR" sz="1500" b="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0905064"/>
                  </a:ext>
                </a:extLst>
              </a:tr>
              <a:tr h="417688"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3</a:t>
                      </a:r>
                      <a:r>
                        <a:rPr lang="ko-KR" altLang="en-US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층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본관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3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거주채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11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거주실로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구분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어르신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40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생활</a:t>
                      </a:r>
                      <a:endParaRPr lang="ko-KR" altLang="en-US" sz="1500" b="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452024"/>
                  </a:ext>
                </a:extLst>
              </a:tr>
              <a:tr h="1665554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집중케어실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2~3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인실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10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개실로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구분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어르신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20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내외 생활</a:t>
                      </a:r>
                      <a:endParaRPr lang="en-US" altLang="ko-KR" sz="1500" b="0" kern="0" spc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식당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세탁실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외부와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500" b="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단독접근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가능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단독 엘리베이터 사용</a:t>
                      </a:r>
                      <a:endParaRPr lang="en-US" altLang="ko-KR" sz="1500" b="0" kern="0" spc="0" baseline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신규입소자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발열가능성이 높은 환자 등 생활</a:t>
                      </a:r>
                      <a:endParaRPr lang="en-US" altLang="ko-KR" sz="1500" b="0" kern="0" spc="0" baseline="0" dirty="0" smtClean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요양보호사 </a:t>
                      </a:r>
                      <a:r>
                        <a:rPr lang="en-US" altLang="ko-KR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2:1</a:t>
                      </a:r>
                      <a:r>
                        <a:rPr lang="ko-KR" altLang="en-US" sz="1500" b="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배치</a:t>
                      </a:r>
                      <a:endParaRPr lang="ko-KR" altLang="en-US" sz="1500" b="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737354"/>
                  </a:ext>
                </a:extLst>
              </a:tr>
              <a:tr h="417688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신관</a:t>
                      </a:r>
                      <a:endParaRPr lang="ko-KR" altLang="en-US" sz="1500" b="1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10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거주실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30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수용가능하며</a:t>
                      </a:r>
                      <a:r>
                        <a:rPr lang="ko-KR" altLang="en-US" sz="1500" b="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비상시를 대비한 </a:t>
                      </a:r>
                      <a:r>
                        <a:rPr lang="ko-KR" altLang="en-US" sz="1500" b="0" kern="0" spc="0" dirty="0" err="1" smtClean="0">
                          <a:solidFill>
                            <a:srgbClr val="000000"/>
                          </a:soli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예비구역</a:t>
                      </a:r>
                      <a:endParaRPr lang="ko-KR" altLang="en-US" sz="1500" b="0" kern="0" spc="0" dirty="0">
                        <a:solidFill>
                          <a:srgbClr val="000000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8207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8494" y="1481073"/>
            <a:ext cx="849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구역별 어르신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직원 이동금지 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가장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밀접접촉이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발생하는 식사</a:t>
            </a:r>
            <a:r>
              <a:rPr lang="en-US" altLang="ko-KR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목욕공간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분리</a:t>
            </a:r>
            <a:endParaRPr lang="en-US" altLang="ko-KR" sz="2000" b="1" dirty="0" smtClean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0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Custom 2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1437</Words>
  <Application>Microsoft Office PowerPoint</Application>
  <PresentationFormat>A4 용지(210x297mm)</PresentationFormat>
  <Paragraphs>265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3" baseType="lpstr">
      <vt:lpstr>나눔바른고딕</vt:lpstr>
      <vt:lpstr>Arial</vt:lpstr>
      <vt:lpstr>Contents Slide Master</vt:lpstr>
      <vt:lpstr>PowerPoint 프레젠테이션</vt:lpstr>
      <vt:lpstr>정애원 전염병 대응 장점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정애원 방역현황 및 장비</vt:lpstr>
      <vt:lpstr>PowerPoint 프레젠테이션</vt:lpstr>
      <vt:lpstr>PowerPoint 프레젠테이션</vt:lpstr>
      <vt:lpstr>PowerPoint 프레젠테이션</vt:lpstr>
      <vt:lpstr>코로나19 검사 현황</vt:lpstr>
      <vt:lpstr>코로나19 검사 절차</vt:lpstr>
      <vt:lpstr>PowerPoint 프레젠테이션</vt:lpstr>
      <vt:lpstr>PowerPoint 프레젠테이션</vt:lpstr>
      <vt:lpstr>PowerPoint 프레젠테이션</vt:lpstr>
      <vt:lpstr>PowerPoint 프레젠테이션</vt:lpstr>
      <vt:lpstr>코로나19로 어르신을 만나뵙지 못하는 가족들의 걱정을 안심시키기 위해 정애원에서는 다음 4가지를 약속하였습니다.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Presentation Template</dc:title>
  <dc:creator>kimkutae</dc:creator>
  <cp:lastModifiedBy>USER</cp:lastModifiedBy>
  <cp:revision>80</cp:revision>
  <dcterms:modified xsi:type="dcterms:W3CDTF">2020-09-14T08:52:07Z</dcterms:modified>
</cp:coreProperties>
</file>