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359" r:id="rId2"/>
    <p:sldId id="388" r:id="rId3"/>
    <p:sldId id="278" r:id="rId4"/>
    <p:sldId id="327" r:id="rId5"/>
    <p:sldId id="378" r:id="rId6"/>
    <p:sldId id="370" r:id="rId7"/>
    <p:sldId id="333" r:id="rId8"/>
    <p:sldId id="334" r:id="rId9"/>
    <p:sldId id="372" r:id="rId10"/>
    <p:sldId id="336" r:id="rId11"/>
    <p:sldId id="335" r:id="rId12"/>
    <p:sldId id="338" r:id="rId13"/>
    <p:sldId id="337" r:id="rId14"/>
    <p:sldId id="380" r:id="rId15"/>
    <p:sldId id="379" r:id="rId16"/>
    <p:sldId id="382" r:id="rId17"/>
    <p:sldId id="377" r:id="rId18"/>
    <p:sldId id="381" r:id="rId19"/>
    <p:sldId id="386" r:id="rId20"/>
    <p:sldId id="389" r:id="rId21"/>
    <p:sldId id="374" r:id="rId22"/>
    <p:sldId id="384" r:id="rId23"/>
  </p:sldIdLst>
  <p:sldSz cx="9144000" cy="6858000" type="screen4x3"/>
  <p:notesSz cx="6888163" cy="10021888"/>
  <p:embeddedFontLst>
    <p:embeddedFont>
      <p:font typeface="Franklin Gothic Heavy" panose="020B0903020102020204" pitchFamily="34" charset="0"/>
      <p:regular r:id="rId26"/>
      <p:italic r:id="rId27"/>
    </p:embeddedFont>
    <p:embeddedFont>
      <p:font typeface="Arial Black" panose="020B0A04020102020204" pitchFamily="34" charset="0"/>
      <p:bold r:id="rId28"/>
    </p:embeddedFont>
    <p:embeddedFont>
      <p:font typeface="HY견고딕" panose="02030600000101010101" pitchFamily="18" charset="-127"/>
      <p:regular r:id="rId29"/>
    </p:embeddedFont>
    <p:embeddedFont>
      <p:font typeface="HY헤드라인M" panose="02030600000101010101" pitchFamily="18" charset="-127"/>
      <p:regular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887" autoAdjust="0"/>
  </p:normalViewPr>
  <p:slideViewPr>
    <p:cSldViewPr>
      <p:cViewPr varScale="1">
        <p:scale>
          <a:sx n="104" d="100"/>
          <a:sy n="104" d="100"/>
        </p:scale>
        <p:origin x="13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69223882210907E-2"/>
          <c:y val="3.2855436081242563E-2"/>
          <c:w val="0.98193077611778912"/>
          <c:h val="0.9671445639187576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폐활량</c:v>
                </c:pt>
              </c:strCache>
            </c:strRef>
          </c:tx>
          <c:dLbls>
            <c:delete val="1"/>
          </c:dLbls>
          <c:cat>
            <c:strRef>
              <c:f>Sheet1!$A$2:$A$5</c:f>
              <c:strCache>
                <c:ptCount val="4"/>
                <c:pt idx="0">
                  <c:v>하락</c:v>
                </c:pt>
                <c:pt idx="1">
                  <c:v>개선</c:v>
                </c:pt>
                <c:pt idx="2">
                  <c:v>불가</c:v>
                </c:pt>
                <c:pt idx="3">
                  <c:v>기타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16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5-40C0-A823-108E99CA6B3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0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2A4F9057-4EA4-46DE-8CE8-0152742E3AA6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519055"/>
            <a:ext cx="2984870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901699" y="9519055"/>
            <a:ext cx="2984870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371A2EED-2F12-48FA-BA89-65CE7474421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888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95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A86AEA79-F4DC-41B6-B3AD-589E305D3B6D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08563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4" tIns="46232" rIns="92464" bIns="46232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817" y="4760399"/>
            <a:ext cx="5510530" cy="4509849"/>
          </a:xfrm>
          <a:prstGeom prst="rect">
            <a:avLst/>
          </a:prstGeom>
        </p:spPr>
        <p:txBody>
          <a:bodyPr vert="horz" lIns="92464" tIns="46232" rIns="92464" bIns="4623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19055"/>
            <a:ext cx="2984870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1699" y="9519055"/>
            <a:ext cx="2984870" cy="501095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C1F84577-9210-444A-AF2B-9BF3A01052F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768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943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709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5070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165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706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880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021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2958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8518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52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972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421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269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9209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48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7602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363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428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646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616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84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84577-9210-444A-AF2B-9BF3A01052F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000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CC1A-B688-46BC-AC12-D93752B9F077}" type="datetimeFigureOut">
              <a:rPr lang="ko-KR" altLang="en-US" smtClean="0"/>
              <a:pPr/>
              <a:t>2020-10-30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9ECE-D51C-4C24-BF99-CF2074D0140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501965" y="294617"/>
            <a:ext cx="6226384" cy="2922767"/>
            <a:chOff x="1573973" y="798673"/>
            <a:chExt cx="6226384" cy="2922767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1763688" y="2996952"/>
              <a:ext cx="57331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1763688" y="3721440"/>
              <a:ext cx="573314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/>
            <p:cNvSpPr/>
            <p:nvPr/>
          </p:nvSpPr>
          <p:spPr>
            <a:xfrm>
              <a:off x="1573973" y="798673"/>
              <a:ext cx="622638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  <a:cs typeface="Arial" panose="020B0604020202020204" pitchFamily="34" charset="0"/>
                </a:rPr>
                <a:t>치매예방을 위한 인지 여행</a:t>
              </a:r>
              <a:endParaRPr lang="en-US" altLang="ko-KR" sz="40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anose="020B0604020202020204" pitchFamily="34" charset="0"/>
              </a:endParaRPr>
            </a:p>
            <a:p>
              <a:r>
                <a:rPr lang="en-US" altLang="ko-KR" sz="32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  <a:cs typeface="Arial" panose="020B0604020202020204" pitchFamily="34" charset="0"/>
                </a:rPr>
                <a:t>         </a:t>
              </a:r>
              <a:r>
                <a:rPr lang="en-US" altLang="ko-KR" sz="2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  <a:cs typeface="Arial" panose="020B0604020202020204" pitchFamily="34" charset="0"/>
                </a:rPr>
                <a:t>-</a:t>
              </a:r>
              <a:r>
                <a:rPr lang="ko-KR" altLang="en-US" sz="2400" b="1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  <a:cs typeface="Arial" panose="020B0604020202020204" pitchFamily="34" charset="0"/>
                </a:rPr>
                <a:t>치매전담형을</a:t>
              </a:r>
              <a:r>
                <a:rPr lang="ko-KR" altLang="en-US" sz="2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  <a:cs typeface="Arial" panose="020B0604020202020204" pitchFamily="34" charset="0"/>
                </a:rPr>
                <a:t> 중심으로 </a:t>
              </a:r>
              <a:r>
                <a:rPr lang="en-US" altLang="ko-KR" sz="2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latin typeface="HY헤드라인M" pitchFamily="18" charset="-127"/>
                  <a:ea typeface="HY헤드라인M" pitchFamily="18" charset="-127"/>
                  <a:cs typeface="Arial" panose="020B0604020202020204" pitchFamily="34" charset="0"/>
                </a:rPr>
                <a:t>-</a:t>
              </a:r>
              <a:endPara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5" y="1628800"/>
            <a:ext cx="7488832" cy="47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571124" y="6416768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anose="020B0604020202020204" pitchFamily="34" charset="0"/>
              </a:rPr>
              <a:t>선정노인복지센터</a:t>
            </a:r>
            <a:r>
              <a:rPr lang="en-US" altLang="ko-KR" sz="2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  <a:cs typeface="Arial" panose="020B0604020202020204" pitchFamily="34" charset="0"/>
              </a:rPr>
              <a:t>1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900" y="243950"/>
            <a:ext cx="26965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 bwMode="auto">
          <a:xfrm>
            <a:off x="7236297" y="507293"/>
            <a:ext cx="1543050" cy="1054100"/>
          </a:xfrm>
          <a:prstGeom prst="ellipse">
            <a:avLst/>
          </a:prstGeom>
          <a:solidFill>
            <a:schemeClr val="accent3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 kern="0" dirty="0">
                <a:solidFill>
                  <a:sysClr val="window" lastClr="FFFFFF"/>
                </a:solidFill>
              </a:rPr>
              <a:t>재미있는</a:t>
            </a:r>
            <a:endParaRPr lang="en-US" altLang="ko-KR" sz="1600" b="1" kern="0" dirty="0">
              <a:solidFill>
                <a:sysClr val="window" lastClr="FFFFFF"/>
              </a:solidFill>
            </a:endParaRPr>
          </a:p>
          <a:p>
            <a:pPr algn="ctr">
              <a:defRPr/>
            </a:pPr>
            <a:r>
              <a:rPr lang="ko-KR" altLang="en-US" sz="1600" b="1" kern="0" dirty="0">
                <a:solidFill>
                  <a:sysClr val="window" lastClr="FFFFFF"/>
                </a:solidFill>
              </a:rPr>
              <a:t>달걀놀이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9" y="1319321"/>
            <a:ext cx="4752975" cy="52578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64242"/>
            <a:ext cx="3597421" cy="255684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34" y="4300646"/>
            <a:ext cx="360045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9900" y="243950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15"/>
          <p:cNvSpPr>
            <a:spLocks noChangeArrowheads="1"/>
          </p:cNvSpPr>
          <p:nvPr/>
        </p:nvSpPr>
        <p:spPr bwMode="auto">
          <a:xfrm>
            <a:off x="1547664" y="1707257"/>
            <a:ext cx="6768752" cy="13490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달걀에 관련된 옛 이야기를 함으로 기억력과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지남력을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향상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사물에 대한  감각을  훈련하여 인지 능력을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향상</a:t>
            </a:r>
            <a:r>
              <a:rPr lang="en-US" altLang="ko-KR" sz="14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모조 달걀을 판에 모두 채워 넣으므로 성취감을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족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5" name="AutoShape 24"/>
          <p:cNvSpPr>
            <a:spLocks noChangeArrowheads="1"/>
          </p:cNvSpPr>
          <p:nvPr/>
        </p:nvSpPr>
        <p:spPr bwMode="auto">
          <a:xfrm>
            <a:off x="251520" y="1707257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7000">
                <a:srgbClr val="FFC000"/>
              </a:gs>
              <a:gs pos="97000">
                <a:schemeClr val="accent1">
                  <a:lumMod val="40000"/>
                  <a:lumOff val="60000"/>
                </a:schemeClr>
              </a:gs>
              <a:gs pos="57000">
                <a:srgbClr val="FFCC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활동 목표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56" name="AutoShape 15"/>
          <p:cNvSpPr>
            <a:spLocks noChangeArrowheads="1"/>
          </p:cNvSpPr>
          <p:nvPr/>
        </p:nvSpPr>
        <p:spPr bwMode="auto">
          <a:xfrm>
            <a:off x="683568" y="3396819"/>
            <a:ext cx="7632848" cy="1544350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" name="AutoShape 24"/>
          <p:cNvSpPr>
            <a:spLocks noChangeArrowheads="1"/>
          </p:cNvSpPr>
          <p:nvPr/>
        </p:nvSpPr>
        <p:spPr bwMode="auto">
          <a:xfrm>
            <a:off x="251520" y="3543949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주요 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활동영역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58" name="AutoShape 15"/>
          <p:cNvSpPr>
            <a:spLocks noChangeArrowheads="1"/>
          </p:cNvSpPr>
          <p:nvPr/>
        </p:nvSpPr>
        <p:spPr bwMode="auto">
          <a:xfrm>
            <a:off x="1606313" y="5085184"/>
            <a:ext cx="6768752" cy="1706995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0" hangingPunct="0">
              <a:buNone/>
            </a:pP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설명을 </a:t>
            </a:r>
            <a:r>
              <a:rPr lang="ko-KR" altLang="en-US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듣고 달걀 판에 달걀을 넣었다가 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뺐다가 하면서 </a:t>
            </a:r>
            <a:endParaRPr lang="en-US" altLang="ko-KR" sz="16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0" hangingPunc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숫자를 세거나 </a:t>
            </a: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달걀 값을 계산한다</a:t>
            </a: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eaLnBrk="0" hangingPunct="0">
              <a:buNone/>
            </a:pP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예</a:t>
            </a: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노란 달걀 </a:t>
            </a: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 </a:t>
            </a: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500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원 흰 달걀</a:t>
            </a: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 천원</a:t>
            </a: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eaLnBrk="0" hangingPunct="0">
              <a:buNone/>
            </a:pP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달걀이 들어 가는 음식 종류에 대해 이야기 한다</a:t>
            </a: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en-US" altLang="ko-KR" sz="1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eaLnBrk="0" hangingPunct="0">
              <a:buNone/>
            </a:pP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예전에 달걀 </a:t>
            </a:r>
            <a:r>
              <a:rPr lang="ko-KR" altLang="en-US" sz="16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보관법에</a:t>
            </a:r>
            <a:r>
              <a:rPr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대해 이야기 한다</a:t>
            </a:r>
            <a:r>
              <a:rPr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. </a:t>
            </a:r>
            <a:endParaRPr lang="en-US" altLang="ko-KR" sz="1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9" name="AutoShape 24"/>
          <p:cNvSpPr>
            <a:spLocks noChangeArrowheads="1"/>
          </p:cNvSpPr>
          <p:nvPr/>
        </p:nvSpPr>
        <p:spPr bwMode="auto">
          <a:xfrm>
            <a:off x="251520" y="5315082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B050"/>
              </a:gs>
              <a:gs pos="50000">
                <a:srgbClr val="92D05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방법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825955"/>
              </p:ext>
            </p:extLst>
          </p:nvPr>
        </p:nvGraphicFramePr>
        <p:xfrm>
          <a:off x="1655676" y="3543948"/>
          <a:ext cx="6444714" cy="128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17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주의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집중력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언어력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시공간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지각구성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기억력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지남력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문제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해결능력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  <a:endParaRPr kumimoji="0"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  <a:endParaRPr kumimoji="0"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5364088" y="350104"/>
            <a:ext cx="3456383" cy="5586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ko-KR" altLang="en-US" sz="2800" b="1" dirty="0">
                <a:solidFill>
                  <a:schemeClr val="bg1"/>
                </a:solidFill>
              </a:rPr>
              <a:t>재미있는 달걀놀이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47" y="1412776"/>
            <a:ext cx="3200400" cy="49625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9" y="1722581"/>
            <a:ext cx="2609850" cy="4610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900" y="243950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 bwMode="auto">
          <a:xfrm>
            <a:off x="7236297" y="507293"/>
            <a:ext cx="1543050" cy="1054100"/>
          </a:xfrm>
          <a:prstGeom prst="ellipse">
            <a:avLst/>
          </a:prstGeom>
          <a:solidFill>
            <a:schemeClr val="accent3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 kern="0" dirty="0">
                <a:solidFill>
                  <a:sysClr val="window" lastClr="FFFFFF"/>
                </a:solidFill>
              </a:rPr>
              <a:t>유쾌한</a:t>
            </a:r>
            <a:endParaRPr lang="en-US" altLang="ko-KR" sz="1600" b="1" kern="0" dirty="0">
              <a:solidFill>
                <a:sysClr val="window" lastClr="FFFFFF"/>
              </a:solidFill>
            </a:endParaRPr>
          </a:p>
          <a:p>
            <a:pPr algn="ctr">
              <a:defRPr/>
            </a:pPr>
            <a:r>
              <a:rPr lang="ko-KR" altLang="en-US" sz="1600" b="1" kern="0" dirty="0">
                <a:solidFill>
                  <a:sysClr val="window" lastClr="FFFFFF"/>
                </a:solidFill>
              </a:rPr>
              <a:t>빙고 놀이  </a:t>
            </a:r>
          </a:p>
        </p:txBody>
      </p:sp>
      <p:sp>
        <p:nvSpPr>
          <p:cNvPr id="13" name="타원 12"/>
          <p:cNvSpPr/>
          <p:nvPr/>
        </p:nvSpPr>
        <p:spPr bwMode="auto">
          <a:xfrm>
            <a:off x="611560" y="3212976"/>
            <a:ext cx="1073514" cy="530694"/>
          </a:xfrm>
          <a:prstGeom prst="ellipse">
            <a:avLst/>
          </a:prstGeom>
          <a:solidFill>
            <a:schemeClr val="bg1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000" kern="0" dirty="0"/>
              <a:t>빙고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60" y="2889370"/>
            <a:ext cx="24574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796134" y="350104"/>
            <a:ext cx="3024337" cy="5586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796135" y="347799"/>
            <a:ext cx="2996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ko-KR" altLang="en-US" sz="2800" b="1" dirty="0">
                <a:solidFill>
                  <a:schemeClr val="bg1"/>
                </a:solidFill>
              </a:rPr>
              <a:t>유쾌한 빙고 놀이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900" y="243950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utoShape 15"/>
          <p:cNvSpPr>
            <a:spLocks noChangeArrowheads="1"/>
          </p:cNvSpPr>
          <p:nvPr/>
        </p:nvSpPr>
        <p:spPr bwMode="auto">
          <a:xfrm>
            <a:off x="1570936" y="1506071"/>
            <a:ext cx="6768752" cy="1643509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빙고판에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낱말이나 숫자를 찾아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표시함으로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시공간지각구성능력향상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낱말을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이해하고 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빙고판에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표시를 함으로  인지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능력 향상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가로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세로로 낱말이나 숫자가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완성되면 빙고를 외침으로  성취감을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충족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0" name="AutoShape 24"/>
          <p:cNvSpPr>
            <a:spLocks noChangeArrowheads="1"/>
          </p:cNvSpPr>
          <p:nvPr/>
        </p:nvSpPr>
        <p:spPr bwMode="auto">
          <a:xfrm>
            <a:off x="251520" y="1707257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7000">
                <a:srgbClr val="FFC000"/>
              </a:gs>
              <a:gs pos="97000">
                <a:schemeClr val="accent1">
                  <a:lumMod val="40000"/>
                  <a:lumOff val="60000"/>
                </a:schemeClr>
              </a:gs>
              <a:gs pos="57000">
                <a:srgbClr val="FFCC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활동 목표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61" name="AutoShape 15"/>
          <p:cNvSpPr>
            <a:spLocks noChangeArrowheads="1"/>
          </p:cNvSpPr>
          <p:nvPr/>
        </p:nvSpPr>
        <p:spPr bwMode="auto">
          <a:xfrm>
            <a:off x="683568" y="3437605"/>
            <a:ext cx="7632848" cy="15777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" name="AutoShape 24"/>
          <p:cNvSpPr>
            <a:spLocks noChangeArrowheads="1"/>
          </p:cNvSpPr>
          <p:nvPr/>
        </p:nvSpPr>
        <p:spPr bwMode="auto">
          <a:xfrm>
            <a:off x="251520" y="3543949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주요 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활동영역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1547664" y="5157192"/>
            <a:ext cx="6768752" cy="15777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각자 프린트된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빙고판을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갖는다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지도자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빙고판에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있는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낱말이나 숫자를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외치면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그것을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찾아 표시한다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빙고판에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가로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한줄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세로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한줄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표시가 되면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빙고를 외친다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빙고를 외친 순서 대로 상품을 받는다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4" name="AutoShape 24"/>
          <p:cNvSpPr>
            <a:spLocks noChangeArrowheads="1"/>
          </p:cNvSpPr>
          <p:nvPr/>
        </p:nvSpPr>
        <p:spPr bwMode="auto">
          <a:xfrm>
            <a:off x="251520" y="5315082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B050"/>
              </a:gs>
              <a:gs pos="50000">
                <a:srgbClr val="92D05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방법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graphicFrame>
        <p:nvGraphicFramePr>
          <p:cNvPr id="65" name="표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76324"/>
              </p:ext>
            </p:extLst>
          </p:nvPr>
        </p:nvGraphicFramePr>
        <p:xfrm>
          <a:off x="1655676" y="3543948"/>
          <a:ext cx="6444714" cy="1364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76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주의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집중력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언어력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시공간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지각구성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기억력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지남력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문제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해결능력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7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  <a:endParaRPr kumimoji="0"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  <a:endParaRPr kumimoji="0"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900" y="243950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 bwMode="auto">
          <a:xfrm>
            <a:off x="7236297" y="507293"/>
            <a:ext cx="1543050" cy="1054100"/>
          </a:xfrm>
          <a:prstGeom prst="ellipse">
            <a:avLst/>
          </a:prstGeom>
          <a:solidFill>
            <a:schemeClr val="accent3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 kern="0" dirty="0">
                <a:solidFill>
                  <a:sysClr val="window" lastClr="FFFFFF"/>
                </a:solidFill>
              </a:rPr>
              <a:t>힘 내자</a:t>
            </a:r>
            <a:endParaRPr lang="en-US" altLang="ko-KR" sz="1600" b="1" kern="0" dirty="0">
              <a:solidFill>
                <a:sysClr val="window" lastClr="FFFFFF"/>
              </a:solidFill>
            </a:endParaRPr>
          </a:p>
          <a:p>
            <a:pPr algn="ctr">
              <a:defRPr/>
            </a:pPr>
            <a:r>
              <a:rPr lang="ko-KR" altLang="en-US" sz="1600" b="1" kern="0" dirty="0" err="1" smtClean="0">
                <a:solidFill>
                  <a:sysClr val="window" lastClr="FFFFFF"/>
                </a:solidFill>
              </a:rPr>
              <a:t>게이트</a:t>
            </a:r>
            <a:r>
              <a:rPr lang="ko-KR" altLang="en-US" sz="1600" b="1" kern="0" dirty="0" smtClean="0">
                <a:solidFill>
                  <a:sysClr val="window" lastClr="FFFFFF"/>
                </a:solidFill>
              </a:rPr>
              <a:t> 볼  </a:t>
            </a:r>
            <a:endParaRPr lang="ko-KR" altLang="en-US" sz="1600" b="1" kern="0" dirty="0">
              <a:solidFill>
                <a:sysClr val="window" lastClr="FFFFFF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138871" y="3230283"/>
            <a:ext cx="3744418" cy="16935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27" y="1040617"/>
            <a:ext cx="348615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12976"/>
            <a:ext cx="38100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900" y="243950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15"/>
          <p:cNvSpPr>
            <a:spLocks noChangeArrowheads="1"/>
          </p:cNvSpPr>
          <p:nvPr/>
        </p:nvSpPr>
        <p:spPr bwMode="auto">
          <a:xfrm>
            <a:off x="1593080" y="1484785"/>
            <a:ext cx="6939360" cy="1612284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게이트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볼을 골대에 넣음으로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대근육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및 신체조절능력이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향상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게이트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볼을 골대에 넣기 위해 거리를 인식하고 힘을 조절함으로 </a:t>
            </a:r>
            <a:endParaRPr lang="en-US" altLang="ko-KR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50000"/>
              </a:lnSpc>
              <a:buNone/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시공간지각구성 능력이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증진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팀을 나누어 게이트볼 게임을 진행함으로 적절한 사회적 규칙을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습득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251520" y="1707257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7000">
                <a:srgbClr val="FFC000"/>
              </a:gs>
              <a:gs pos="97000">
                <a:schemeClr val="accent1">
                  <a:lumMod val="40000"/>
                  <a:lumOff val="60000"/>
                </a:schemeClr>
              </a:gs>
              <a:gs pos="57000">
                <a:srgbClr val="FFCC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활동 목표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683568" y="3437605"/>
            <a:ext cx="7632848" cy="15777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>
            <a:off x="251520" y="3543949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주요 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활동영역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1593080" y="5167953"/>
            <a:ext cx="7155384" cy="15777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지팡이에 대형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뿅망치를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연결하여 접착 부직포로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고정하여 게이트볼 채를 </a:t>
            </a:r>
            <a:endParaRPr lang="en-US" altLang="ko-KR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만든다 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게이트볼 골대를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나무로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지지대를 세워 만들거나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의자의 다리를 이용한다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골대에 </a:t>
            </a:r>
            <a:r>
              <a:rPr lang="ko-KR" altLang="en-US" sz="1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게이트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볼을 몇 개 넣었는지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세어서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많이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넣은 팀이 이긴다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251520" y="5315082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B050"/>
              </a:gs>
              <a:gs pos="50000">
                <a:srgbClr val="92D05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방법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729751"/>
              </p:ext>
            </p:extLst>
          </p:nvPr>
        </p:nvGraphicFramePr>
        <p:xfrm>
          <a:off x="1655676" y="3543948"/>
          <a:ext cx="6444714" cy="128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17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주의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집중력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언어력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시공간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지각구성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기억력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지남력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문제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해결능력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직사각형 17"/>
          <p:cNvSpPr/>
          <p:nvPr/>
        </p:nvSpPr>
        <p:spPr>
          <a:xfrm>
            <a:off x="5364088" y="350104"/>
            <a:ext cx="3456383" cy="5586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ko-KR" altLang="en-US" sz="2800" b="1" dirty="0" smtClean="0">
                <a:solidFill>
                  <a:schemeClr val="bg1"/>
                </a:solidFill>
              </a:rPr>
              <a:t>힘 내자 </a:t>
            </a:r>
            <a:r>
              <a:rPr lang="ko-KR" altLang="en-US" sz="2800" b="1" dirty="0" err="1" smtClean="0">
                <a:solidFill>
                  <a:schemeClr val="bg1"/>
                </a:solidFill>
              </a:rPr>
              <a:t>게이트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볼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4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MSE-K(인지기능검사)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" t="5942" r="6939" b="19808"/>
          <a:stretch/>
        </p:blipFill>
        <p:spPr bwMode="auto">
          <a:xfrm>
            <a:off x="395537" y="1052735"/>
            <a:ext cx="8280920" cy="565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9900" y="243950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평가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660232" y="350104"/>
            <a:ext cx="2160239" cy="5586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ko-KR" altLang="en-US" sz="2800" b="1" smtClean="0">
                <a:solidFill>
                  <a:schemeClr val="bg1"/>
                </a:solidFill>
              </a:rPr>
              <a:t>평가도구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0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89900" y="243950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평가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7634332"/>
              </p:ext>
            </p:extLst>
          </p:nvPr>
        </p:nvGraphicFramePr>
        <p:xfrm>
          <a:off x="189900" y="1467809"/>
          <a:ext cx="7848872" cy="427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283968" y="342900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개선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69%(9</a:t>
            </a:r>
            <a:r>
              <a:rPr lang="ko-KR" altLang="en-US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2633" y="204038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하락 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8%(1</a:t>
            </a:r>
            <a:r>
              <a:rPr lang="ko-KR" altLang="en-US" sz="1400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1400" dirty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3239116" y="1978829"/>
            <a:ext cx="1675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유지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23%(3</a:t>
            </a:r>
            <a:r>
              <a:rPr lang="ko-KR" altLang="en-US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solidFill>
                <a:schemeClr val="tx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64088" y="350104"/>
            <a:ext cx="3456383" cy="5586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ko-KR" altLang="en-US" sz="2800" b="1" dirty="0" smtClean="0">
                <a:solidFill>
                  <a:schemeClr val="bg1"/>
                </a:solidFill>
              </a:rPr>
              <a:t>사전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사후 평가결과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16" y="977999"/>
            <a:ext cx="3600400" cy="288304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8904" y="3861048"/>
            <a:ext cx="4759951" cy="2591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7" y="3488348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MMSE 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총점 변화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개인별</a:t>
            </a:r>
            <a:r>
              <a:rPr lang="en-US" altLang="ko-KR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0805" y="3334460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MMSE </a:t>
            </a:r>
            <a:r>
              <a: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항목별 변화</a:t>
            </a:r>
            <a:endParaRPr lang="ko-KR" altLang="en-US" sz="1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00" y="243950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평가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5364088" y="350104"/>
            <a:ext cx="3456383" cy="5586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ko-KR" altLang="en-US" sz="2800" b="1" dirty="0" smtClean="0">
                <a:solidFill>
                  <a:schemeClr val="bg1"/>
                </a:solidFill>
              </a:rPr>
              <a:t>사전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사후 평가결과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2121346" y="1517753"/>
            <a:ext cx="4826918" cy="5007591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4" y="10800"/>
                </a:moveTo>
                <a:cubicBezTo>
                  <a:pt x="474" y="16503"/>
                  <a:pt x="5097" y="21126"/>
                  <a:pt x="10800" y="21126"/>
                </a:cubicBezTo>
                <a:cubicBezTo>
                  <a:pt x="16503" y="21126"/>
                  <a:pt x="21126" y="16503"/>
                  <a:pt x="21126" y="10800"/>
                </a:cubicBezTo>
                <a:cubicBezTo>
                  <a:pt x="21126" y="5097"/>
                  <a:pt x="16503" y="474"/>
                  <a:pt x="10800" y="474"/>
                </a:cubicBezTo>
                <a:cubicBezTo>
                  <a:pt x="5097" y="474"/>
                  <a:pt x="474" y="5097"/>
                  <a:pt x="474" y="10800"/>
                </a:cubicBezTo>
                <a:close/>
              </a:path>
            </a:pathLst>
          </a:custGeom>
          <a:gradFill rotWithShape="1">
            <a:gsLst>
              <a:gs pos="0">
                <a:srgbClr val="99CCFF">
                  <a:alpha val="29999"/>
                </a:srgbClr>
              </a:gs>
              <a:gs pos="100000">
                <a:srgbClr val="DDDDDD">
                  <a:alpha val="50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555776" y="4000567"/>
            <a:ext cx="1959061" cy="1944621"/>
          </a:xfrm>
          <a:prstGeom prst="rect">
            <a:avLst/>
          </a:prstGeom>
          <a:gradFill rotWithShape="0">
            <a:gsLst>
              <a:gs pos="0">
                <a:srgbClr val="99FF33"/>
              </a:gs>
              <a:gs pos="100000">
                <a:srgbClr val="477618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99FF33"/>
            </a:extrusionClr>
          </a:sp3d>
        </p:spPr>
        <p:txBody>
          <a:bodyPr wrap="none" anchor="ctr">
            <a:flatTx/>
          </a:bodyPr>
          <a:lstStyle/>
          <a:p>
            <a:pPr algn="ctr" eaLnBrk="1" latinLnBrk="1" hangingPunct="1"/>
            <a:endParaRPr lang="ko-KR" altLang="ko-KR" sz="1400" b="1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29696" y="3999560"/>
            <a:ext cx="1970676" cy="1945628"/>
          </a:xfrm>
          <a:prstGeom prst="rect">
            <a:avLst/>
          </a:prstGeom>
          <a:gradFill rotWithShape="0">
            <a:gsLst>
              <a:gs pos="0">
                <a:srgbClr val="EDE8E7"/>
              </a:gs>
              <a:gs pos="100000">
                <a:srgbClr val="989595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EDE8E7"/>
            </a:extrusionClr>
          </a:sp3d>
        </p:spPr>
        <p:txBody>
          <a:bodyPr wrap="none" lIns="99745" tIns="49873" rIns="99745" bIns="49873" anchor="ctr">
            <a:flatTx/>
          </a:bodyPr>
          <a:lstStyle/>
          <a:p>
            <a:pPr algn="ctr" eaLnBrk="1" latinLnBrk="1" hangingPunct="1"/>
            <a:endParaRPr lang="ko-KR" altLang="ko-KR" sz="1400" b="1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555776" y="2209140"/>
            <a:ext cx="1962932" cy="1786403"/>
          </a:xfrm>
          <a:prstGeom prst="rect">
            <a:avLst/>
          </a:prstGeom>
          <a:gradFill rotWithShape="0">
            <a:gsLst>
              <a:gs pos="0">
                <a:srgbClr val="EDE8E7"/>
              </a:gs>
              <a:gs pos="100000">
                <a:srgbClr val="989595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EDE8E7"/>
            </a:extrusionClr>
          </a:sp3d>
        </p:spPr>
        <p:txBody>
          <a:bodyPr wrap="none" lIns="99745" tIns="49873" rIns="99745" bIns="49873" anchor="ctr">
            <a:flatTx/>
          </a:bodyPr>
          <a:lstStyle/>
          <a:p>
            <a:pPr algn="ctr" eaLnBrk="1" latinLnBrk="1" hangingPunct="1"/>
            <a:endParaRPr lang="ko-KR" altLang="ko-KR" sz="1400" b="1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427984" y="2204864"/>
            <a:ext cx="1970676" cy="1790313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765E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6080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pPr algn="ctr" eaLnBrk="1" latinLnBrk="1" hangingPunct="1"/>
            <a:endParaRPr lang="ko-KR" altLang="ko-KR" sz="1400" b="1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 flipV="1">
            <a:off x="2645246" y="3949836"/>
            <a:ext cx="1960997" cy="1999444"/>
          </a:xfrm>
          <a:custGeom>
            <a:avLst/>
            <a:gdLst>
              <a:gd name="T0" fmla="*/ 2147483647 w 1266"/>
              <a:gd name="T1" fmla="*/ 2147483647 h 1278"/>
              <a:gd name="T2" fmla="*/ 0 w 1266"/>
              <a:gd name="T3" fmla="*/ 2147483647 h 1278"/>
              <a:gd name="T4" fmla="*/ 0 w 1266"/>
              <a:gd name="T5" fmla="*/ 0 h 1278"/>
              <a:gd name="T6" fmla="*/ 2147483647 w 1266"/>
              <a:gd name="T7" fmla="*/ 0 h 1278"/>
              <a:gd name="T8" fmla="*/ 2147483647 w 1266"/>
              <a:gd name="T9" fmla="*/ 2147483647 h 1278"/>
              <a:gd name="T10" fmla="*/ 2147483647 w 1266"/>
              <a:gd name="T11" fmla="*/ 2147483647 h 12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6"/>
              <a:gd name="T19" fmla="*/ 0 h 1278"/>
              <a:gd name="T20" fmla="*/ 1266 w 1266"/>
              <a:gd name="T21" fmla="*/ 1278 h 12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6" h="1278">
                <a:moveTo>
                  <a:pt x="720" y="1278"/>
                </a:moveTo>
                <a:lnTo>
                  <a:pt x="0" y="1278"/>
                </a:lnTo>
                <a:lnTo>
                  <a:pt x="0" y="0"/>
                </a:lnTo>
                <a:lnTo>
                  <a:pt x="1266" y="0"/>
                </a:lnTo>
                <a:lnTo>
                  <a:pt x="1266" y="720"/>
                </a:lnTo>
                <a:lnTo>
                  <a:pt x="720" y="127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2555776" y="1885875"/>
            <a:ext cx="2096504" cy="2136257"/>
          </a:xfrm>
          <a:custGeom>
            <a:avLst/>
            <a:gdLst>
              <a:gd name="T0" fmla="*/ 2147483647 w 1266"/>
              <a:gd name="T1" fmla="*/ 2147483647 h 1278"/>
              <a:gd name="T2" fmla="*/ 0 w 1266"/>
              <a:gd name="T3" fmla="*/ 2147483647 h 1278"/>
              <a:gd name="T4" fmla="*/ 0 w 1266"/>
              <a:gd name="T5" fmla="*/ 0 h 1278"/>
              <a:gd name="T6" fmla="*/ 2147483647 w 1266"/>
              <a:gd name="T7" fmla="*/ 0 h 1278"/>
              <a:gd name="T8" fmla="*/ 2147483647 w 1266"/>
              <a:gd name="T9" fmla="*/ 2147483647 h 1278"/>
              <a:gd name="T10" fmla="*/ 2147483647 w 1266"/>
              <a:gd name="T11" fmla="*/ 2147483647 h 12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6"/>
              <a:gd name="T19" fmla="*/ 0 h 1278"/>
              <a:gd name="T20" fmla="*/ 1266 w 1266"/>
              <a:gd name="T21" fmla="*/ 1278 h 12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6" h="1278">
                <a:moveTo>
                  <a:pt x="720" y="1278"/>
                </a:moveTo>
                <a:lnTo>
                  <a:pt x="0" y="1278"/>
                </a:lnTo>
                <a:lnTo>
                  <a:pt x="0" y="0"/>
                </a:lnTo>
                <a:lnTo>
                  <a:pt x="1266" y="0"/>
                </a:lnTo>
                <a:lnTo>
                  <a:pt x="1266" y="720"/>
                </a:lnTo>
                <a:lnTo>
                  <a:pt x="720" y="127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 flipH="1">
            <a:off x="4475608" y="1800175"/>
            <a:ext cx="2096506" cy="2136257"/>
          </a:xfrm>
          <a:custGeom>
            <a:avLst/>
            <a:gdLst>
              <a:gd name="T0" fmla="*/ 2147483647 w 1266"/>
              <a:gd name="T1" fmla="*/ 2147483647 h 1278"/>
              <a:gd name="T2" fmla="*/ 0 w 1266"/>
              <a:gd name="T3" fmla="*/ 2147483647 h 1278"/>
              <a:gd name="T4" fmla="*/ 0 w 1266"/>
              <a:gd name="T5" fmla="*/ 0 h 1278"/>
              <a:gd name="T6" fmla="*/ 2147483647 w 1266"/>
              <a:gd name="T7" fmla="*/ 0 h 1278"/>
              <a:gd name="T8" fmla="*/ 2147483647 w 1266"/>
              <a:gd name="T9" fmla="*/ 2147483647 h 1278"/>
              <a:gd name="T10" fmla="*/ 2147483647 w 1266"/>
              <a:gd name="T11" fmla="*/ 2147483647 h 12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6"/>
              <a:gd name="T19" fmla="*/ 0 h 1278"/>
              <a:gd name="T20" fmla="*/ 1266 w 1266"/>
              <a:gd name="T21" fmla="*/ 1278 h 12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6" h="1278">
                <a:moveTo>
                  <a:pt x="720" y="1278"/>
                </a:moveTo>
                <a:lnTo>
                  <a:pt x="0" y="1278"/>
                </a:lnTo>
                <a:lnTo>
                  <a:pt x="0" y="0"/>
                </a:lnTo>
                <a:lnTo>
                  <a:pt x="1266" y="0"/>
                </a:lnTo>
                <a:lnTo>
                  <a:pt x="1266" y="720"/>
                </a:lnTo>
                <a:lnTo>
                  <a:pt x="720" y="127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Freeform 11"/>
          <p:cNvSpPr>
            <a:spLocks/>
          </p:cNvSpPr>
          <p:nvPr/>
        </p:nvSpPr>
        <p:spPr bwMode="auto">
          <a:xfrm flipH="1" flipV="1">
            <a:off x="4477320" y="3861048"/>
            <a:ext cx="2096506" cy="2136258"/>
          </a:xfrm>
          <a:custGeom>
            <a:avLst/>
            <a:gdLst>
              <a:gd name="T0" fmla="*/ 2147483647 w 1266"/>
              <a:gd name="T1" fmla="*/ 2147483647 h 1278"/>
              <a:gd name="T2" fmla="*/ 0 w 1266"/>
              <a:gd name="T3" fmla="*/ 2147483647 h 1278"/>
              <a:gd name="T4" fmla="*/ 0 w 1266"/>
              <a:gd name="T5" fmla="*/ 0 h 1278"/>
              <a:gd name="T6" fmla="*/ 2147483647 w 1266"/>
              <a:gd name="T7" fmla="*/ 0 h 1278"/>
              <a:gd name="T8" fmla="*/ 2147483647 w 1266"/>
              <a:gd name="T9" fmla="*/ 2147483647 h 1278"/>
              <a:gd name="T10" fmla="*/ 2147483647 w 1266"/>
              <a:gd name="T11" fmla="*/ 2147483647 h 12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66"/>
              <a:gd name="T19" fmla="*/ 0 h 1278"/>
              <a:gd name="T20" fmla="*/ 1266 w 1266"/>
              <a:gd name="T21" fmla="*/ 1278 h 127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66" h="1278">
                <a:moveTo>
                  <a:pt x="720" y="1278"/>
                </a:moveTo>
                <a:lnTo>
                  <a:pt x="0" y="1278"/>
                </a:lnTo>
                <a:lnTo>
                  <a:pt x="0" y="0"/>
                </a:lnTo>
                <a:lnTo>
                  <a:pt x="1266" y="0"/>
                </a:lnTo>
                <a:lnTo>
                  <a:pt x="1266" y="720"/>
                </a:lnTo>
                <a:lnTo>
                  <a:pt x="720" y="127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flipH="1">
            <a:off x="6369496" y="2135188"/>
            <a:ext cx="2667000" cy="3810000"/>
          </a:xfrm>
          <a:prstGeom prst="rightArrow">
            <a:avLst>
              <a:gd name="adj1" fmla="val 46000"/>
              <a:gd name="adj2" fmla="val 54310"/>
            </a:avLst>
          </a:prstGeom>
          <a:gradFill rotWithShape="1">
            <a:gsLst>
              <a:gs pos="0">
                <a:srgbClr val="FF6600"/>
              </a:gs>
              <a:gs pos="100000">
                <a:srgbClr val="762F00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107504" y="2135188"/>
            <a:ext cx="2511425" cy="3810000"/>
          </a:xfrm>
          <a:prstGeom prst="rightArrow">
            <a:avLst>
              <a:gd name="adj1" fmla="val 46000"/>
              <a:gd name="adj2" fmla="val 54310"/>
            </a:avLst>
          </a:prstGeom>
          <a:gradFill rotWithShape="1">
            <a:gsLst>
              <a:gs pos="0">
                <a:srgbClr val="CCFF33"/>
              </a:gs>
              <a:gs pos="100000">
                <a:srgbClr val="5E7618"/>
              </a:gs>
            </a:gsLst>
            <a:lin ang="27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anchor="ctr">
            <a:flatTx/>
          </a:bodyPr>
          <a:lstStyle/>
          <a:p>
            <a:pPr eaLnBrk="1" latinLnBrk="1" hangingPunct="1"/>
            <a:endParaRPr lang="ko-KR" altLang="en-US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4534916" y="2334055"/>
            <a:ext cx="19513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r>
              <a:rPr kumimoji="0"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수급자</a:t>
            </a:r>
            <a:r>
              <a:rPr kumimoji="0"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측면</a:t>
            </a:r>
            <a:endParaRPr lang="en-US" altLang="ko-KR" sz="1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559658" y="2601378"/>
            <a:ext cx="1897114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*.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만족스러운 서비스와 </a:t>
            </a:r>
            <a:endParaRPr kumimoji="0" lang="en-US" altLang="ko-KR" sz="1200" dirty="0" smtClean="0">
              <a:solidFill>
                <a:srgbClr val="000000"/>
              </a:solidFill>
              <a:latin typeface="Arial" charset="0"/>
              <a:ea typeface="견고딕" pitchFamily="18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프로그램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.</a:t>
            </a:r>
          </a:p>
          <a:p>
            <a:pPr eaLnBrk="1" latinLnBrk="1" hangingPunct="1">
              <a:lnSpc>
                <a:spcPct val="120000"/>
              </a:lnSpc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*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즐겁고 재미있는 유대관계 형성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.</a:t>
            </a:r>
            <a:endParaRPr kumimoji="0" lang="en-US" altLang="ko-KR" sz="1200" dirty="0">
              <a:solidFill>
                <a:srgbClr val="000000"/>
              </a:solidFill>
              <a:latin typeface="Arial" charset="0"/>
              <a:ea typeface="견고딕" pitchFamily="18" charset="-127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623047" y="2275739"/>
            <a:ext cx="21042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r>
              <a:rPr kumimoji="0"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시설측면 </a:t>
            </a:r>
            <a:endParaRPr lang="en-US" altLang="ko-KR" sz="1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635819" y="4049066"/>
            <a:ext cx="17558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ctr" eaLnBrk="1" latinLnBrk="1" hangingPunct="1"/>
            <a:r>
              <a:rPr kumimoji="0" lang="ko-KR" altLang="en-US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외부 전문가  </a:t>
            </a:r>
            <a:endParaRPr kumimoji="0"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r" eaLnBrk="1" latinLnBrk="1" hangingPunct="1"/>
            <a:endParaRPr lang="en-US" altLang="ko-KR" sz="1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2718271" y="4169536"/>
            <a:ext cx="14692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algn="r" eaLnBrk="1" latinLnBrk="1" hangingPunct="1"/>
            <a:r>
              <a:rPr kumimoji="0"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보호자측면</a:t>
            </a:r>
            <a:endParaRPr kumimoji="0" lang="en-US" altLang="ko-KR" sz="16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r" eaLnBrk="1" latinLnBrk="1" hangingPunct="1"/>
            <a:endParaRPr lang="en-US" altLang="ko-KR" sz="10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408510" y="4322362"/>
            <a:ext cx="2179714" cy="177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0" hangingPunct="0"/>
            <a:r>
              <a:rPr kumimoji="0" lang="ko-KR" altLang="en-US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수</a:t>
            </a:r>
            <a:r>
              <a:rPr kumimoji="0" lang="en-US" altLang="ko-KR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(</a:t>
            </a:r>
            <a:r>
              <a:rPr kumimoji="0" lang="ko-KR" altLang="en-US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바느질</a:t>
            </a:r>
            <a:r>
              <a:rPr kumimoji="0" lang="en-US" altLang="ko-KR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)</a:t>
            </a:r>
            <a:r>
              <a:rPr kumimoji="0" lang="ko-KR" altLang="en-US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박물관 이경숙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관장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 </a:t>
            </a:r>
            <a:r>
              <a:rPr kumimoji="0" lang="ko-KR" altLang="en-US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보건대 간호학과 임은실 교수</a:t>
            </a:r>
            <a:r>
              <a:rPr kumimoji="0" lang="en-US" altLang="ko-KR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,</a:t>
            </a:r>
            <a:r>
              <a:rPr kumimoji="0" lang="ko-KR" altLang="en-US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 대구대 언어치료학과 김화수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교수 등 전문가 들은  </a:t>
            </a:r>
            <a:r>
              <a:rPr kumimoji="0" lang="ko-KR" altLang="en-US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현재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시행하고 </a:t>
            </a:r>
            <a:r>
              <a:rPr kumimoji="0" lang="ko-KR" altLang="en-US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있는 프로그램이 치매어르신들의 인지기능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향상과 신체기능 유지에  </a:t>
            </a:r>
            <a:r>
              <a:rPr kumimoji="0" lang="ko-KR" altLang="en-US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효과가 있다고 함</a:t>
            </a:r>
            <a:r>
              <a:rPr kumimoji="0" lang="en-US" altLang="ko-KR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. </a:t>
            </a:r>
            <a:endParaRPr lang="ko-KR" altLang="en-US" sz="1200" dirty="0">
              <a:solidFill>
                <a:srgbClr val="000000"/>
              </a:solidFill>
            </a:endParaRPr>
          </a:p>
          <a:p>
            <a:pPr eaLnBrk="1" latinLnBrk="1" hangingPunct="1">
              <a:lnSpc>
                <a:spcPct val="120000"/>
              </a:lnSpc>
            </a:pPr>
            <a:endParaRPr kumimoji="0" lang="en-US" altLang="ko-KR" sz="1200" dirty="0">
              <a:solidFill>
                <a:srgbClr val="000000"/>
              </a:solidFill>
              <a:latin typeface="Arial" charset="0"/>
              <a:ea typeface="견고딕" pitchFamily="18" charset="-127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2718271" y="4502673"/>
            <a:ext cx="146929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부모님들이 시설을 이용함에  만족 하고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 신뢰감 형성 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. </a:t>
            </a:r>
            <a:endParaRPr kumimoji="0" lang="en-US" altLang="ko-KR" sz="1200" dirty="0">
              <a:solidFill>
                <a:srgbClr val="000000"/>
              </a:solidFill>
              <a:latin typeface="Arial" charset="0"/>
              <a:ea typeface="견고딕" pitchFamily="18" charset="-127"/>
            </a:endParaRPr>
          </a:p>
        </p:txBody>
      </p:sp>
      <p:sp>
        <p:nvSpPr>
          <p:cNvPr id="30" name="WordArt 23"/>
          <p:cNvSpPr>
            <a:spLocks noChangeArrowheads="1" noChangeShapeType="1" noTextEdit="1"/>
          </p:cNvSpPr>
          <p:nvPr/>
        </p:nvSpPr>
        <p:spPr bwMode="auto">
          <a:xfrm>
            <a:off x="269429" y="3867150"/>
            <a:ext cx="2066925" cy="441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>
                <a:solidFill>
                  <a:srgbClr val="FFFFFF"/>
                </a:solidFill>
                <a:effectLst>
                  <a:outerShdw dist="40161" dir="4293903" algn="ctr" rotWithShape="0">
                    <a:srgbClr val="000000">
                      <a:alpha val="29999"/>
                    </a:srgbClr>
                  </a:outerShdw>
                </a:effectLst>
                <a:latin typeface="Arial Black"/>
              </a:rPr>
              <a:t>평가</a:t>
            </a:r>
          </a:p>
        </p:txBody>
      </p:sp>
      <p:sp>
        <p:nvSpPr>
          <p:cNvPr id="31" name="WordArt 24"/>
          <p:cNvSpPr>
            <a:spLocks noChangeArrowheads="1" noChangeShapeType="1" noTextEdit="1"/>
          </p:cNvSpPr>
          <p:nvPr/>
        </p:nvSpPr>
        <p:spPr bwMode="auto">
          <a:xfrm>
            <a:off x="6695380" y="3859213"/>
            <a:ext cx="2197100" cy="3349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>
                <a:solidFill>
                  <a:srgbClr val="FFCC00"/>
                </a:solidFill>
                <a:effectLst>
                  <a:outerShdw dist="40161" dir="4293903" algn="ctr" rotWithShape="0">
                    <a:srgbClr val="000000">
                      <a:alpha val="29999"/>
                    </a:srgbClr>
                  </a:outerShdw>
                </a:effectLst>
                <a:latin typeface="Arial Black"/>
              </a:rPr>
              <a:t>결과</a:t>
            </a:r>
          </a:p>
        </p:txBody>
      </p:sp>
      <p:sp>
        <p:nvSpPr>
          <p:cNvPr id="38" name="TextBox 7"/>
          <p:cNvSpPr txBox="1"/>
          <p:nvPr/>
        </p:nvSpPr>
        <p:spPr>
          <a:xfrm>
            <a:off x="189900" y="243950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평가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555776" y="2588711"/>
            <a:ext cx="2241692" cy="139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kumimoji="0" lang="en-US" altLang="ko-KR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*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150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평 야외 정원 내</a:t>
            </a:r>
            <a:endParaRPr kumimoji="0" lang="en-US" altLang="ko-KR" sz="1200" dirty="0" smtClean="0">
              <a:solidFill>
                <a:srgbClr val="000000"/>
              </a:solidFill>
              <a:latin typeface="Arial" charset="0"/>
              <a:ea typeface="견고딕" pitchFamily="18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텃밭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북 카페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,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그네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,</a:t>
            </a:r>
          </a:p>
          <a:p>
            <a:pPr eaLnBrk="1" latinLnBrk="1" hangingPunct="1">
              <a:lnSpc>
                <a:spcPct val="120000"/>
              </a:lnSpc>
            </a:pP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금붕어가 </a:t>
            </a:r>
            <a:r>
              <a:rPr kumimoji="0" lang="ko-KR" altLang="en-US" sz="1200" dirty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노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는 연못 등 </a:t>
            </a:r>
            <a:endParaRPr kumimoji="0" lang="en-US" altLang="ko-KR" sz="1200" dirty="0" smtClean="0">
              <a:solidFill>
                <a:srgbClr val="000000"/>
              </a:solidFill>
              <a:latin typeface="Arial" charset="0"/>
              <a:ea typeface="견고딕" pitchFamily="18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정서적 지원 하는 환경</a:t>
            </a:r>
            <a:endParaRPr kumimoji="0" lang="en-US" altLang="ko-KR" sz="1200" dirty="0">
              <a:solidFill>
                <a:srgbClr val="000000"/>
              </a:solidFill>
              <a:latin typeface="Arial" charset="0"/>
              <a:ea typeface="견고딕" pitchFamily="18" charset="-127"/>
            </a:endParaRPr>
          </a:p>
          <a:p>
            <a:pPr eaLnBrk="1" latinLnBrk="1" hangingPunct="1">
              <a:lnSpc>
                <a:spcPct val="120000"/>
              </a:lnSpc>
            </a:pP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속에서 매일 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2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회 치매예방 </a:t>
            </a:r>
            <a:endParaRPr kumimoji="0" lang="en-US" altLang="ko-KR" sz="1200" dirty="0" smtClean="0">
              <a:solidFill>
                <a:srgbClr val="000000"/>
              </a:solidFill>
              <a:latin typeface="Arial" charset="0"/>
              <a:ea typeface="견고딕" pitchFamily="18" charset="-127"/>
            </a:endParaRPr>
          </a:p>
          <a:p>
            <a:pPr>
              <a:lnSpc>
                <a:spcPct val="120000"/>
              </a:lnSpc>
            </a:pPr>
            <a:r>
              <a:rPr kumimoji="0" lang="ko-KR" altLang="en-US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프로그램 운영함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charset="0"/>
                <a:ea typeface="견고딕" pitchFamily="18" charset="-127"/>
              </a:rPr>
              <a:t>. </a:t>
            </a:r>
            <a:endParaRPr kumimoji="0" lang="en-US" altLang="ko-KR" sz="1200" dirty="0">
              <a:solidFill>
                <a:srgbClr val="000000"/>
              </a:solidFill>
              <a:latin typeface="Arial" charset="0"/>
              <a:ea typeface="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284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4016" y="406399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선정 소개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4005064"/>
            <a:ext cx="1750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*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선정의 뜻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 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43608" y="4645585"/>
            <a:ext cx="3223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just" eaLnBrk="0" hangingPunct="0">
              <a:defRPr/>
            </a:pP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시설장의 </a:t>
            </a:r>
            <a:endParaRPr lang="en-US" altLang="ko-KR" sz="2000" b="1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lvl="1" algn="just" eaLnBrk="0" hangingPunct="0">
              <a:defRPr/>
            </a:pP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친정엄마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시어머니 </a:t>
            </a:r>
            <a:endParaRPr lang="en-US" altLang="ko-KR" sz="2000" b="1" dirty="0" smtClean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lvl="1" algn="just" eaLnBrk="0" hangingPunct="0">
              <a:defRPr/>
            </a:pP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첫 함자를 합하여</a:t>
            </a:r>
            <a:r>
              <a:rPr lang="en-US" altLang="ko-KR" sz="20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  <a:latin typeface="+mn-ea"/>
              </a:rPr>
              <a:t>작명</a:t>
            </a:r>
            <a:endParaRPr lang="en-US" altLang="ko-KR" sz="1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333161" y="4409817"/>
            <a:ext cx="2839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봉사 할 수 있는 기회</a:t>
            </a:r>
            <a:endParaRPr lang="en-US" altLang="ko-KR" sz="2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가치관 존중</a:t>
            </a:r>
            <a:endParaRPr lang="en-US" altLang="ko-KR" sz="2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효도 할 수 있는 기회</a:t>
            </a:r>
            <a:endParaRPr lang="en-US" altLang="ko-KR" sz="20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pPr marL="342900" indent="-342900">
              <a:buAutoNum type="arabicPeriod"/>
            </a:pPr>
            <a:r>
              <a:rPr lang="ko-KR" altLang="en-US" sz="20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사랑으로 실천</a:t>
            </a:r>
            <a:endParaRPr lang="ko-KR" altLang="en-US" sz="20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933056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* </a:t>
            </a:r>
            <a:r>
              <a:rPr lang="ko-KR" altLang="en-US" sz="24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선정직원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 규율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3878" y="2215425"/>
            <a:ext cx="26484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* </a:t>
            </a:r>
            <a:r>
              <a:rPr lang="ko-KR" altLang="en-US" sz="2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시설 안내</a:t>
            </a:r>
            <a:endParaRPr lang="en-US" altLang="ko-KR" sz="2400" b="1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  <a:p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주 간 보 호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:72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명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(5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층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)</a:t>
            </a:r>
          </a:p>
          <a:p>
            <a:r>
              <a:rPr lang="ko-KR" altLang="en-US" sz="2000" b="1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치매전담형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:13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명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(6</a:t>
            </a:r>
            <a:r>
              <a:rPr lang="ko-KR" altLang="en-US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층</a:t>
            </a:r>
            <a:r>
              <a:rPr lang="en-US" altLang="ko-KR" sz="20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Franklin Gothic Heavy" panose="020B0903020102020204" pitchFamily="34" charset="0"/>
              </a:rPr>
              <a:t>)</a:t>
            </a:r>
            <a:endParaRPr lang="ko-KR" altLang="en-US" sz="2400" b="1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9745" y="932600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n>
                  <a:solidFill>
                    <a:srgbClr val="064731">
                      <a:alpha val="0"/>
                    </a:srgbClr>
                  </a:solidFill>
                </a:ln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endParaRPr lang="en-US" altLang="ko-KR" sz="3200" b="1" dirty="0" smtClean="0">
              <a:ln>
                <a:solidFill>
                  <a:srgbClr val="064731">
                    <a:alpha val="0"/>
                  </a:srgbClr>
                </a:solidFill>
              </a:ln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6" y="981890"/>
            <a:ext cx="4454109" cy="227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3"/>
          <p:cNvGrpSpPr>
            <a:grpSpLocks/>
          </p:cNvGrpSpPr>
          <p:nvPr/>
        </p:nvGrpSpPr>
        <p:grpSpPr bwMode="auto">
          <a:xfrm>
            <a:off x="1866312" y="887897"/>
            <a:ext cx="1292598" cy="639390"/>
            <a:chOff x="2729550" y="2047164"/>
            <a:chExt cx="4012442" cy="4012442"/>
          </a:xfrm>
        </p:grpSpPr>
        <p:sp>
          <p:nvSpPr>
            <p:cNvPr id="6" name="타원 5"/>
            <p:cNvSpPr/>
            <p:nvPr/>
          </p:nvSpPr>
          <p:spPr>
            <a:xfrm>
              <a:off x="2729550" y="2047164"/>
              <a:ext cx="4012442" cy="401244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outerShdw blurRad="88900" sx="102000" sy="102000" algn="ctr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52400" h="31750" prst="coolSlant"/>
            </a:sp3d>
          </p:spPr>
          <p:txBody>
            <a:bodyPr anchor="ctr"/>
            <a:lstStyle/>
            <a:p>
              <a:pPr algn="ctr">
                <a:defRPr/>
              </a:pPr>
              <a:endParaRPr lang="ko-KR" altLang="en-US" sz="16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7" name="타원 6"/>
            <p:cNvSpPr/>
            <p:nvPr/>
          </p:nvSpPr>
          <p:spPr>
            <a:xfrm>
              <a:off x="3069587" y="2388222"/>
              <a:ext cx="3332367" cy="3330327"/>
            </a:xfrm>
            <a:prstGeom prst="ellipse">
              <a:avLst/>
            </a:prstGeom>
            <a:solidFill>
              <a:schemeClr val="bg1"/>
            </a:solidFill>
            <a:ln w="1270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ko-KR" altLang="en-US" sz="16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3213052" y="2386371"/>
              <a:ext cx="3078565" cy="256776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65000"/>
                  </a:sysClr>
                </a:gs>
                <a:gs pos="45000">
                  <a:sysClr val="window" lastClr="FFFFFF">
                    <a:alpha val="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ko-KR" altLang="en-US" sz="1200" kern="0" dirty="0" err="1" smtClean="0">
                  <a:latin typeface="HY견고딕" pitchFamily="18" charset="-127"/>
                  <a:ea typeface="HY견고딕" pitchFamily="18" charset="-127"/>
                </a:rPr>
                <a:t>북카페</a:t>
              </a:r>
              <a:endParaRPr lang="ko-KR" altLang="en-US" sz="1200" kern="0" dirty="0"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77005"/>
            <a:ext cx="4176464" cy="305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타원 10"/>
          <p:cNvSpPr/>
          <p:nvPr/>
        </p:nvSpPr>
        <p:spPr bwMode="auto">
          <a:xfrm>
            <a:off x="5901992" y="3091645"/>
            <a:ext cx="1189926" cy="530694"/>
          </a:xfrm>
          <a:prstGeom prst="ellipse">
            <a:avLst/>
          </a:prstGeom>
          <a:solidFill>
            <a:schemeClr val="bg1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200" kern="0" dirty="0" smtClean="0"/>
              <a:t>입구 </a:t>
            </a:r>
            <a:endParaRPr lang="ko-KR" altLang="en-US" sz="1200" kern="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346" y="4236508"/>
            <a:ext cx="4002158" cy="23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타원 12"/>
          <p:cNvSpPr/>
          <p:nvPr/>
        </p:nvSpPr>
        <p:spPr bwMode="auto">
          <a:xfrm>
            <a:off x="7180053" y="5442299"/>
            <a:ext cx="1189926" cy="761020"/>
          </a:xfrm>
          <a:prstGeom prst="ellipse">
            <a:avLst/>
          </a:prstGeom>
          <a:solidFill>
            <a:schemeClr val="bg1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200" kern="0" dirty="0" smtClean="0"/>
              <a:t>실내  </a:t>
            </a:r>
            <a:endParaRPr lang="ko-KR" altLang="en-US" sz="1200" kern="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2" y="3253585"/>
            <a:ext cx="45365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타원 14"/>
          <p:cNvSpPr/>
          <p:nvPr/>
        </p:nvSpPr>
        <p:spPr bwMode="auto">
          <a:xfrm>
            <a:off x="2339752" y="5557462"/>
            <a:ext cx="1073514" cy="530694"/>
          </a:xfrm>
          <a:prstGeom prst="ellipse">
            <a:avLst/>
          </a:prstGeom>
          <a:solidFill>
            <a:schemeClr val="bg1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kern="0" dirty="0" smtClean="0"/>
              <a:t>정원</a:t>
            </a:r>
            <a:endParaRPr lang="ko-KR" altLang="en-US" sz="1600" kern="0" dirty="0"/>
          </a:p>
        </p:txBody>
      </p:sp>
      <p:sp>
        <p:nvSpPr>
          <p:cNvPr id="16" name="직사각형 15"/>
          <p:cNvSpPr/>
          <p:nvPr/>
        </p:nvSpPr>
        <p:spPr>
          <a:xfrm>
            <a:off x="6948264" y="350104"/>
            <a:ext cx="1872207" cy="5586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ko-KR" altLang="en-US" sz="2800" b="1" dirty="0" smtClean="0">
                <a:solidFill>
                  <a:schemeClr val="bg1"/>
                </a:solidFill>
              </a:rPr>
              <a:t>시설환경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0806" y="5003800"/>
            <a:ext cx="4573194" cy="1843088"/>
            <a:chOff x="2854" y="1824"/>
            <a:chExt cx="2622" cy="1882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854" y="1824"/>
              <a:ext cx="2622" cy="1432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854" y="1824"/>
              <a:ext cx="2622" cy="1687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854" y="1824"/>
              <a:ext cx="2487" cy="1882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854" y="1824"/>
              <a:ext cx="2083" cy="1882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54" y="1824"/>
              <a:ext cx="1704" cy="1882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54" y="1824"/>
              <a:ext cx="1322" cy="1882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54" y="1824"/>
              <a:ext cx="986" cy="1882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54" y="1824"/>
              <a:ext cx="651" cy="1882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854" y="1824"/>
              <a:ext cx="314" cy="1882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854" y="1824"/>
              <a:ext cx="0" cy="1882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2854" y="1824"/>
              <a:ext cx="2622" cy="1239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854" y="1824"/>
              <a:ext cx="2622" cy="1067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854" y="1824"/>
              <a:ext cx="2622" cy="919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2854" y="1824"/>
              <a:ext cx="2622" cy="770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877" y="1824"/>
              <a:ext cx="2599" cy="642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2854" y="1824"/>
              <a:ext cx="2622" cy="514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854" y="1824"/>
              <a:ext cx="2622" cy="405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854" y="1824"/>
              <a:ext cx="2622" cy="298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2854" y="1824"/>
              <a:ext cx="2622" cy="213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2854" y="1824"/>
              <a:ext cx="2622" cy="126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854" y="1824"/>
              <a:ext cx="2622" cy="63"/>
            </a:xfrm>
            <a:prstGeom prst="line">
              <a:avLst/>
            </a:prstGeom>
            <a:noFill/>
            <a:ln w="3175">
              <a:solidFill>
                <a:srgbClr val="008080">
                  <a:alpha val="70195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26" name="Oval 63"/>
          <p:cNvSpPr>
            <a:spLocks noChangeArrowheads="1"/>
          </p:cNvSpPr>
          <p:nvPr/>
        </p:nvSpPr>
        <p:spPr bwMode="auto">
          <a:xfrm rot="16200000">
            <a:off x="4062413" y="2914650"/>
            <a:ext cx="2182812" cy="611188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50000">
                <a:srgbClr val="005E76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27" name="Rectangle 64"/>
          <p:cNvSpPr>
            <a:spLocks noChangeArrowheads="1"/>
          </p:cNvSpPr>
          <p:nvPr/>
        </p:nvSpPr>
        <p:spPr bwMode="auto">
          <a:xfrm rot="16200000">
            <a:off x="4556125" y="2749550"/>
            <a:ext cx="1949450" cy="95885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50000">
                <a:srgbClr val="005E76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28" name="AutoShape 65"/>
          <p:cNvSpPr>
            <a:spLocks noChangeArrowheads="1"/>
          </p:cNvSpPr>
          <p:nvPr/>
        </p:nvSpPr>
        <p:spPr bwMode="auto">
          <a:xfrm rot="16200000">
            <a:off x="5247482" y="2610644"/>
            <a:ext cx="2495550" cy="1227137"/>
          </a:xfrm>
          <a:prstGeom prst="roundRect">
            <a:avLst>
              <a:gd name="adj" fmla="val 32051"/>
            </a:avLst>
          </a:prstGeom>
          <a:gradFill rotWithShape="0">
            <a:gsLst>
              <a:gs pos="0">
                <a:srgbClr val="00CCFF"/>
              </a:gs>
              <a:gs pos="50000">
                <a:srgbClr val="005E76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29" name="Rectangle 66"/>
          <p:cNvSpPr>
            <a:spLocks noChangeArrowheads="1"/>
          </p:cNvSpPr>
          <p:nvPr/>
        </p:nvSpPr>
        <p:spPr bwMode="auto">
          <a:xfrm rot="16200000">
            <a:off x="6140450" y="2116138"/>
            <a:ext cx="2501900" cy="2222500"/>
          </a:xfrm>
          <a:prstGeom prst="rect">
            <a:avLst/>
          </a:prstGeom>
          <a:gradFill rotWithShape="0">
            <a:gsLst>
              <a:gs pos="0">
                <a:srgbClr val="00CCFF"/>
              </a:gs>
              <a:gs pos="50000">
                <a:srgbClr val="005E76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30" name="Oval 67"/>
          <p:cNvSpPr>
            <a:spLocks noChangeArrowheads="1"/>
          </p:cNvSpPr>
          <p:nvPr/>
        </p:nvSpPr>
        <p:spPr bwMode="auto">
          <a:xfrm rot="16200000">
            <a:off x="7279482" y="2850356"/>
            <a:ext cx="2495550" cy="747713"/>
          </a:xfrm>
          <a:prstGeom prst="ellipse">
            <a:avLst/>
          </a:prstGeom>
          <a:gradFill rotWithShape="0">
            <a:gsLst>
              <a:gs pos="0">
                <a:srgbClr val="00CCFF"/>
              </a:gs>
              <a:gs pos="50000">
                <a:srgbClr val="005E76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31" name="Oval 68"/>
          <p:cNvSpPr>
            <a:spLocks noChangeArrowheads="1"/>
          </p:cNvSpPr>
          <p:nvPr/>
        </p:nvSpPr>
        <p:spPr bwMode="auto">
          <a:xfrm>
            <a:off x="8175625" y="2038350"/>
            <a:ext cx="549275" cy="2300288"/>
          </a:xfrm>
          <a:prstGeom prst="ellipse">
            <a:avLst/>
          </a:prstGeom>
          <a:gradFill rotWithShape="1">
            <a:gsLst>
              <a:gs pos="0">
                <a:srgbClr val="98CE00"/>
              </a:gs>
              <a:gs pos="100000">
                <a:srgbClr val="465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32" name="Freeform 69"/>
          <p:cNvSpPr>
            <a:spLocks/>
          </p:cNvSpPr>
          <p:nvPr/>
        </p:nvSpPr>
        <p:spPr bwMode="auto">
          <a:xfrm>
            <a:off x="6210300" y="2038350"/>
            <a:ext cx="2219325" cy="2300288"/>
          </a:xfrm>
          <a:custGeom>
            <a:avLst/>
            <a:gdLst>
              <a:gd name="T0" fmla="*/ 2147483646 w 1398"/>
              <a:gd name="T1" fmla="*/ 0 h 1482"/>
              <a:gd name="T2" fmla="*/ 2147483646 w 1398"/>
              <a:gd name="T3" fmla="*/ 0 h 1482"/>
              <a:gd name="T4" fmla="*/ 2147483646 w 1398"/>
              <a:gd name="T5" fmla="*/ 2147483646 h 1482"/>
              <a:gd name="T6" fmla="*/ 0 w 1398"/>
              <a:gd name="T7" fmla="*/ 2147483646 h 1482"/>
              <a:gd name="T8" fmla="*/ 2147483646 w 1398"/>
              <a:gd name="T9" fmla="*/ 0 h 1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8"/>
              <a:gd name="T16" fmla="*/ 0 h 1482"/>
              <a:gd name="T17" fmla="*/ 1398 w 1398"/>
              <a:gd name="T18" fmla="*/ 1482 h 14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8" h="1482">
                <a:moveTo>
                  <a:pt x="804" y="0"/>
                </a:moveTo>
                <a:lnTo>
                  <a:pt x="1398" y="0"/>
                </a:lnTo>
                <a:lnTo>
                  <a:pt x="1398" y="1482"/>
                </a:lnTo>
                <a:lnTo>
                  <a:pt x="0" y="1482"/>
                </a:lnTo>
                <a:lnTo>
                  <a:pt x="804" y="0"/>
                </a:lnTo>
                <a:close/>
              </a:path>
            </a:pathLst>
          </a:custGeom>
          <a:gradFill rotWithShape="1">
            <a:gsLst>
              <a:gs pos="0">
                <a:srgbClr val="98CE00"/>
              </a:gs>
              <a:gs pos="100000">
                <a:srgbClr val="465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3" name="Oval 70"/>
          <p:cNvSpPr>
            <a:spLocks noChangeArrowheads="1"/>
          </p:cNvSpPr>
          <p:nvPr/>
        </p:nvSpPr>
        <p:spPr bwMode="auto">
          <a:xfrm>
            <a:off x="628650" y="5189538"/>
            <a:ext cx="7000875" cy="1169987"/>
          </a:xfrm>
          <a:prstGeom prst="ellipse">
            <a:avLst/>
          </a:prstGeom>
          <a:solidFill>
            <a:srgbClr val="5C7C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34" name="Oval 71"/>
          <p:cNvSpPr>
            <a:spLocks noChangeArrowheads="1"/>
          </p:cNvSpPr>
          <p:nvPr/>
        </p:nvSpPr>
        <p:spPr bwMode="auto">
          <a:xfrm>
            <a:off x="1046163" y="5310188"/>
            <a:ext cx="4567237" cy="890587"/>
          </a:xfrm>
          <a:prstGeom prst="ellipse">
            <a:avLst/>
          </a:prstGeom>
          <a:solidFill>
            <a:srgbClr val="759E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35" name="Oval 72"/>
          <p:cNvSpPr>
            <a:spLocks noChangeArrowheads="1"/>
          </p:cNvSpPr>
          <p:nvPr/>
        </p:nvSpPr>
        <p:spPr bwMode="auto">
          <a:xfrm>
            <a:off x="1401763" y="5356225"/>
            <a:ext cx="2389187" cy="684213"/>
          </a:xfrm>
          <a:prstGeom prst="ellipse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rgbClr val="C00000"/>
                </a:solidFill>
                <a:latin typeface="Arial Black" panose="020B0A04020102020204" pitchFamily="34" charset="0"/>
                <a:ea typeface="HY헤드라인M" panose="02030600000101010101" pitchFamily="18" charset="-127"/>
              </a:rPr>
              <a:t>정기적 프로그램</a:t>
            </a:r>
          </a:p>
        </p:txBody>
      </p:sp>
      <p:sp>
        <p:nvSpPr>
          <p:cNvPr id="36" name="Rectangle 73"/>
          <p:cNvSpPr>
            <a:spLocks noChangeArrowheads="1"/>
          </p:cNvSpPr>
          <p:nvPr/>
        </p:nvSpPr>
        <p:spPr bwMode="auto">
          <a:xfrm>
            <a:off x="3752833" y="5688247"/>
            <a:ext cx="180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적극적 참여</a:t>
            </a:r>
            <a:endParaRPr lang="en-US" altLang="ko-KR" sz="2400" dirty="0">
              <a:solidFill>
                <a:srgbClr val="C00000"/>
              </a:solidFill>
              <a:latin typeface="Times New Roman" panose="02020603050405020304" pitchFamily="18" charset="0"/>
              <a:ea typeface="HY헤드라인M" panose="02030600000101010101" pitchFamily="18" charset="-127"/>
            </a:endParaRPr>
          </a:p>
        </p:txBody>
      </p:sp>
      <p:sp>
        <p:nvSpPr>
          <p:cNvPr id="37" name="Oval 74"/>
          <p:cNvSpPr>
            <a:spLocks noChangeArrowheads="1"/>
          </p:cNvSpPr>
          <p:nvPr/>
        </p:nvSpPr>
        <p:spPr bwMode="auto">
          <a:xfrm rot="1929565">
            <a:off x="6454775" y="1881188"/>
            <a:ext cx="773113" cy="2651125"/>
          </a:xfrm>
          <a:prstGeom prst="ellipse">
            <a:avLst/>
          </a:prstGeom>
          <a:gradFill rotWithShape="1">
            <a:gsLst>
              <a:gs pos="0">
                <a:srgbClr val="A4DE00"/>
              </a:gs>
              <a:gs pos="100000">
                <a:srgbClr val="6D9300"/>
              </a:gs>
            </a:gsLst>
            <a:lin ang="5400000" scaled="1"/>
          </a:gra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38" name="AutoShape 75"/>
          <p:cNvSpPr>
            <a:spLocks noChangeArrowheads="1"/>
          </p:cNvSpPr>
          <p:nvPr/>
        </p:nvSpPr>
        <p:spPr bwMode="auto">
          <a:xfrm rot="123218" flipH="1">
            <a:off x="2859088" y="3133725"/>
            <a:ext cx="5741987" cy="36274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587" y="7257"/>
                </a:moveTo>
                <a:cubicBezTo>
                  <a:pt x="15354" y="5242"/>
                  <a:pt x="13162" y="4014"/>
                  <a:pt x="10800" y="4014"/>
                </a:cubicBezTo>
                <a:cubicBezTo>
                  <a:pt x="10086" y="4013"/>
                  <a:pt x="9377" y="4126"/>
                  <a:pt x="8699" y="4347"/>
                </a:cubicBezTo>
                <a:lnTo>
                  <a:pt x="7457" y="530"/>
                </a:lnTo>
                <a:cubicBezTo>
                  <a:pt x="8536" y="178"/>
                  <a:pt x="9664" y="-1"/>
                  <a:pt x="10800" y="0"/>
                </a:cubicBezTo>
                <a:cubicBezTo>
                  <a:pt x="14559" y="0"/>
                  <a:pt x="18048" y="1955"/>
                  <a:pt x="20011" y="5161"/>
                </a:cubicBezTo>
                <a:lnTo>
                  <a:pt x="22314" y="3751"/>
                </a:lnTo>
                <a:lnTo>
                  <a:pt x="20756" y="10224"/>
                </a:lnTo>
                <a:lnTo>
                  <a:pt x="14284" y="8666"/>
                </a:lnTo>
                <a:lnTo>
                  <a:pt x="16587" y="7257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9" name="Arc 76"/>
          <p:cNvSpPr>
            <a:spLocks/>
          </p:cNvSpPr>
          <p:nvPr/>
        </p:nvSpPr>
        <p:spPr bwMode="auto">
          <a:xfrm rot="16200000">
            <a:off x="4292601" y="3073400"/>
            <a:ext cx="1733550" cy="276225"/>
          </a:xfrm>
          <a:custGeom>
            <a:avLst/>
            <a:gdLst>
              <a:gd name="T0" fmla="*/ 2147483646 w 43200"/>
              <a:gd name="T1" fmla="*/ 0 h 43173"/>
              <a:gd name="T2" fmla="*/ 2147483646 w 43200"/>
              <a:gd name="T3" fmla="*/ 2147483646 h 43173"/>
              <a:gd name="T4" fmla="*/ 2147483646 w 43200"/>
              <a:gd name="T5" fmla="*/ 2147483646 h 43173"/>
              <a:gd name="T6" fmla="*/ 0 60000 65536"/>
              <a:gd name="T7" fmla="*/ 0 60000 65536"/>
              <a:gd name="T8" fmla="*/ 0 60000 65536"/>
              <a:gd name="T9" fmla="*/ 0 w 43200"/>
              <a:gd name="T10" fmla="*/ 0 h 43173"/>
              <a:gd name="T11" fmla="*/ 43200 w 43200"/>
              <a:gd name="T12" fmla="*/ 43173 h 43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73" fill="none" extrusionOk="0">
                <a:moveTo>
                  <a:pt x="22679" y="0"/>
                </a:moveTo>
                <a:cubicBezTo>
                  <a:pt x="34175" y="575"/>
                  <a:pt x="43200" y="10063"/>
                  <a:pt x="43200" y="21573"/>
                </a:cubicBezTo>
                <a:cubicBezTo>
                  <a:pt x="43200" y="33502"/>
                  <a:pt x="33529" y="43173"/>
                  <a:pt x="21600" y="43173"/>
                </a:cubicBezTo>
                <a:cubicBezTo>
                  <a:pt x="9670" y="43173"/>
                  <a:pt x="0" y="33502"/>
                  <a:pt x="0" y="21573"/>
                </a:cubicBezTo>
                <a:cubicBezTo>
                  <a:pt x="-1" y="16462"/>
                  <a:pt x="1812" y="11516"/>
                  <a:pt x="5114" y="7615"/>
                </a:cubicBezTo>
              </a:path>
              <a:path w="43200" h="43173" stroke="0" extrusionOk="0">
                <a:moveTo>
                  <a:pt x="22679" y="0"/>
                </a:moveTo>
                <a:cubicBezTo>
                  <a:pt x="34175" y="575"/>
                  <a:pt x="43200" y="10063"/>
                  <a:pt x="43200" y="21573"/>
                </a:cubicBezTo>
                <a:cubicBezTo>
                  <a:pt x="43200" y="33502"/>
                  <a:pt x="33529" y="43173"/>
                  <a:pt x="21600" y="43173"/>
                </a:cubicBezTo>
                <a:cubicBezTo>
                  <a:pt x="9670" y="43173"/>
                  <a:pt x="0" y="33502"/>
                  <a:pt x="0" y="21573"/>
                </a:cubicBezTo>
                <a:cubicBezTo>
                  <a:pt x="-1" y="16462"/>
                  <a:pt x="1812" y="11516"/>
                  <a:pt x="5114" y="7615"/>
                </a:cubicBezTo>
                <a:lnTo>
                  <a:pt x="21600" y="21573"/>
                </a:lnTo>
                <a:lnTo>
                  <a:pt x="22679" y="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0" name="Arc 77"/>
          <p:cNvSpPr>
            <a:spLocks/>
          </p:cNvSpPr>
          <p:nvPr/>
        </p:nvSpPr>
        <p:spPr bwMode="auto">
          <a:xfrm rot="16200000">
            <a:off x="4373563" y="3073400"/>
            <a:ext cx="1825625" cy="288925"/>
          </a:xfrm>
          <a:custGeom>
            <a:avLst/>
            <a:gdLst>
              <a:gd name="T0" fmla="*/ 2147483646 w 37342"/>
              <a:gd name="T1" fmla="*/ 2147483646 h 21600"/>
              <a:gd name="T2" fmla="*/ 0 w 37342"/>
              <a:gd name="T3" fmla="*/ 2147483646 h 21600"/>
              <a:gd name="T4" fmla="*/ 2147483646 w 37342"/>
              <a:gd name="T5" fmla="*/ 0 h 21600"/>
              <a:gd name="T6" fmla="*/ 0 60000 65536"/>
              <a:gd name="T7" fmla="*/ 0 60000 65536"/>
              <a:gd name="T8" fmla="*/ 0 60000 65536"/>
              <a:gd name="T9" fmla="*/ 0 w 37342"/>
              <a:gd name="T10" fmla="*/ 0 h 21600"/>
              <a:gd name="T11" fmla="*/ 37342 w 373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42" h="21600" fill="none" extrusionOk="0">
                <a:moveTo>
                  <a:pt x="37341" y="10139"/>
                </a:moveTo>
                <a:cubicBezTo>
                  <a:pt x="33592" y="17192"/>
                  <a:pt x="26257" y="21599"/>
                  <a:pt x="18270" y="21600"/>
                </a:cubicBezTo>
                <a:cubicBezTo>
                  <a:pt x="10853" y="21600"/>
                  <a:pt x="3955" y="17795"/>
                  <a:pt x="-1" y="11522"/>
                </a:cubicBezTo>
              </a:path>
              <a:path w="37342" h="21600" stroke="0" extrusionOk="0">
                <a:moveTo>
                  <a:pt x="37341" y="10139"/>
                </a:moveTo>
                <a:cubicBezTo>
                  <a:pt x="33592" y="17192"/>
                  <a:pt x="26257" y="21599"/>
                  <a:pt x="18270" y="21600"/>
                </a:cubicBezTo>
                <a:cubicBezTo>
                  <a:pt x="10853" y="21600"/>
                  <a:pt x="3955" y="17795"/>
                  <a:pt x="-1" y="11522"/>
                </a:cubicBezTo>
                <a:lnTo>
                  <a:pt x="18270" y="0"/>
                </a:lnTo>
                <a:lnTo>
                  <a:pt x="37341" y="10139"/>
                </a:lnTo>
                <a:close/>
              </a:path>
            </a:pathLst>
          </a:custGeom>
          <a:noFill/>
          <a:ln w="38100">
            <a:solidFill>
              <a:srgbClr val="FFFFFF">
                <a:alpha val="7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" name="Rectangle 78"/>
          <p:cNvSpPr>
            <a:spLocks noChangeArrowheads="1"/>
          </p:cNvSpPr>
          <p:nvPr/>
        </p:nvSpPr>
        <p:spPr bwMode="auto">
          <a:xfrm>
            <a:off x="5730875" y="5514975"/>
            <a:ext cx="180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정기적 </a:t>
            </a:r>
            <a:r>
              <a:rPr lang="ko-KR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평가</a:t>
            </a:r>
            <a:endParaRPr lang="en-US" altLang="ko-KR" sz="2400" dirty="0" smtClean="0">
              <a:solidFill>
                <a:srgbClr val="C00000"/>
              </a:solidFill>
              <a:latin typeface="Times New Roman" panose="02020603050405020304" pitchFamily="18" charset="0"/>
              <a:ea typeface="HY헤드라인M" panose="02030600000101010101" pitchFamily="18" charset="-127"/>
            </a:endParaRPr>
          </a:p>
        </p:txBody>
      </p:sp>
      <p:pic>
        <p:nvPicPr>
          <p:cNvPr id="42" name="Picture 79" descr="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74" y="5291291"/>
            <a:ext cx="2684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Line 85"/>
          <p:cNvSpPr>
            <a:spLocks noChangeShapeType="1"/>
          </p:cNvSpPr>
          <p:nvPr/>
        </p:nvSpPr>
        <p:spPr bwMode="auto">
          <a:xfrm>
            <a:off x="803275" y="1774825"/>
            <a:ext cx="4857750" cy="0"/>
          </a:xfrm>
          <a:prstGeom prst="line">
            <a:avLst/>
          </a:prstGeom>
          <a:noFill/>
          <a:ln w="127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4" name="Line 87"/>
          <p:cNvSpPr>
            <a:spLocks noChangeShapeType="1"/>
          </p:cNvSpPr>
          <p:nvPr/>
        </p:nvSpPr>
        <p:spPr bwMode="auto">
          <a:xfrm>
            <a:off x="6473825" y="4235450"/>
            <a:ext cx="2071688" cy="0"/>
          </a:xfrm>
          <a:prstGeom prst="line">
            <a:avLst/>
          </a:prstGeom>
          <a:noFill/>
          <a:ln w="19050">
            <a:solidFill>
              <a:srgbClr val="FFFFFF">
                <a:alpha val="30196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" name="Oval 88"/>
          <p:cNvSpPr>
            <a:spLocks noChangeArrowheads="1"/>
          </p:cNvSpPr>
          <p:nvPr/>
        </p:nvSpPr>
        <p:spPr bwMode="auto">
          <a:xfrm rot="5400000">
            <a:off x="7408862" y="784226"/>
            <a:ext cx="68263" cy="25638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46" name="Oval 89"/>
          <p:cNvSpPr>
            <a:spLocks noChangeArrowheads="1"/>
          </p:cNvSpPr>
          <p:nvPr/>
        </p:nvSpPr>
        <p:spPr bwMode="auto">
          <a:xfrm rot="5400000">
            <a:off x="5680075" y="1924050"/>
            <a:ext cx="100013" cy="862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47" name="Oval 90"/>
          <p:cNvSpPr>
            <a:spLocks noChangeArrowheads="1"/>
          </p:cNvSpPr>
          <p:nvPr/>
        </p:nvSpPr>
        <p:spPr bwMode="auto">
          <a:xfrm rot="5400000">
            <a:off x="7643812" y="876301"/>
            <a:ext cx="68263" cy="25638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48" name="WordArt 91"/>
          <p:cNvSpPr>
            <a:spLocks noChangeArrowheads="1" noChangeShapeType="1" noTextEdit="1"/>
          </p:cNvSpPr>
          <p:nvPr/>
        </p:nvSpPr>
        <p:spPr bwMode="auto">
          <a:xfrm rot="19933344">
            <a:off x="1935419" y="3849976"/>
            <a:ext cx="3537425" cy="6937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ko-KR" altLang="en-US" sz="3600" b="1" kern="10" smtClean="0">
                <a:solidFill>
                  <a:srgbClr val="C00000">
                    <a:alpha val="47842"/>
                  </a:srgbClr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Arial" panose="020B0604020202020204" pitchFamily="34" charset="0"/>
              </a:rPr>
              <a:t>장점을 살리고 단점을 보완하고</a:t>
            </a:r>
            <a:endParaRPr lang="ko-KR" altLang="en-US" sz="3600" b="1" kern="10" dirty="0">
              <a:solidFill>
                <a:srgbClr val="C00000">
                  <a:alpha val="47842"/>
                </a:srgbClr>
              </a:solidFill>
              <a:latin typeface="HY헤드라인M" panose="02030600000101010101" pitchFamily="18" charset="-127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9" name="Oval 92"/>
          <p:cNvSpPr>
            <a:spLocks noChangeArrowheads="1"/>
          </p:cNvSpPr>
          <p:nvPr/>
        </p:nvSpPr>
        <p:spPr bwMode="auto">
          <a:xfrm rot="5400000">
            <a:off x="7460456" y="2559844"/>
            <a:ext cx="134938" cy="3035300"/>
          </a:xfrm>
          <a:prstGeom prst="ellipse">
            <a:avLst/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50" name="Oval 93"/>
          <p:cNvSpPr>
            <a:spLocks noChangeArrowheads="1"/>
          </p:cNvSpPr>
          <p:nvPr/>
        </p:nvSpPr>
        <p:spPr bwMode="auto">
          <a:xfrm rot="5400000">
            <a:off x="5562600" y="3629025"/>
            <a:ext cx="100013" cy="86201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51" name="Oval 94"/>
          <p:cNvSpPr>
            <a:spLocks noChangeArrowheads="1"/>
          </p:cNvSpPr>
          <p:nvPr/>
        </p:nvSpPr>
        <p:spPr bwMode="auto">
          <a:xfrm rot="4866300">
            <a:off x="6065044" y="2007394"/>
            <a:ext cx="420687" cy="35877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52" name="Arc 95"/>
          <p:cNvSpPr>
            <a:spLocks/>
          </p:cNvSpPr>
          <p:nvPr/>
        </p:nvSpPr>
        <p:spPr bwMode="auto">
          <a:xfrm rot="16200000">
            <a:off x="7533481" y="3051970"/>
            <a:ext cx="2181225" cy="290512"/>
          </a:xfrm>
          <a:custGeom>
            <a:avLst/>
            <a:gdLst>
              <a:gd name="T0" fmla="*/ 2147483646 w 41445"/>
              <a:gd name="T1" fmla="*/ 2147483646 h 21600"/>
              <a:gd name="T2" fmla="*/ 0 w 41445"/>
              <a:gd name="T3" fmla="*/ 2147483646 h 21600"/>
              <a:gd name="T4" fmla="*/ 2147483646 w 41445"/>
              <a:gd name="T5" fmla="*/ 0 h 21600"/>
              <a:gd name="T6" fmla="*/ 0 60000 65536"/>
              <a:gd name="T7" fmla="*/ 0 60000 65536"/>
              <a:gd name="T8" fmla="*/ 0 60000 65536"/>
              <a:gd name="T9" fmla="*/ 0 w 41445"/>
              <a:gd name="T10" fmla="*/ 0 h 21600"/>
              <a:gd name="T11" fmla="*/ 41445 w 414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445" h="21600" fill="none" extrusionOk="0">
                <a:moveTo>
                  <a:pt x="41444" y="3430"/>
                </a:moveTo>
                <a:cubicBezTo>
                  <a:pt x="39760" y="13901"/>
                  <a:pt x="30723" y="21599"/>
                  <a:pt x="20119" y="21600"/>
                </a:cubicBezTo>
                <a:cubicBezTo>
                  <a:pt x="11222" y="21600"/>
                  <a:pt x="3236" y="16145"/>
                  <a:pt x="-1" y="7859"/>
                </a:cubicBezTo>
              </a:path>
              <a:path w="41445" h="21600" stroke="0" extrusionOk="0">
                <a:moveTo>
                  <a:pt x="41444" y="3430"/>
                </a:moveTo>
                <a:cubicBezTo>
                  <a:pt x="39760" y="13901"/>
                  <a:pt x="30723" y="21599"/>
                  <a:pt x="20119" y="21600"/>
                </a:cubicBezTo>
                <a:cubicBezTo>
                  <a:pt x="11222" y="21600"/>
                  <a:pt x="3236" y="16145"/>
                  <a:pt x="-1" y="7859"/>
                </a:cubicBezTo>
                <a:lnTo>
                  <a:pt x="20119" y="0"/>
                </a:lnTo>
                <a:lnTo>
                  <a:pt x="41444" y="3430"/>
                </a:lnTo>
                <a:close/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" name="Arc 96"/>
          <p:cNvSpPr>
            <a:spLocks/>
          </p:cNvSpPr>
          <p:nvPr/>
        </p:nvSpPr>
        <p:spPr bwMode="auto">
          <a:xfrm rot="16200000">
            <a:off x="4964906" y="3066257"/>
            <a:ext cx="1839913" cy="317500"/>
          </a:xfrm>
          <a:custGeom>
            <a:avLst/>
            <a:gdLst>
              <a:gd name="T0" fmla="*/ 2147483646 w 43200"/>
              <a:gd name="T1" fmla="*/ 0 h 43117"/>
              <a:gd name="T2" fmla="*/ 2147483646 w 43200"/>
              <a:gd name="T3" fmla="*/ 2147483646 h 43117"/>
              <a:gd name="T4" fmla="*/ 2147483646 w 43200"/>
              <a:gd name="T5" fmla="*/ 2147483646 h 43117"/>
              <a:gd name="T6" fmla="*/ 0 60000 65536"/>
              <a:gd name="T7" fmla="*/ 0 60000 65536"/>
              <a:gd name="T8" fmla="*/ 0 60000 65536"/>
              <a:gd name="T9" fmla="*/ 0 w 43200"/>
              <a:gd name="T10" fmla="*/ 0 h 43117"/>
              <a:gd name="T11" fmla="*/ 43200 w 43200"/>
              <a:gd name="T12" fmla="*/ 43117 h 43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117" fill="none" extrusionOk="0">
                <a:moveTo>
                  <a:pt x="23494" y="0"/>
                </a:moveTo>
                <a:cubicBezTo>
                  <a:pt x="34646" y="982"/>
                  <a:pt x="43200" y="10322"/>
                  <a:pt x="43200" y="21517"/>
                </a:cubicBezTo>
                <a:cubicBezTo>
                  <a:pt x="43200" y="33446"/>
                  <a:pt x="33529" y="43117"/>
                  <a:pt x="21600" y="43117"/>
                </a:cubicBezTo>
                <a:cubicBezTo>
                  <a:pt x="9670" y="43117"/>
                  <a:pt x="0" y="33446"/>
                  <a:pt x="0" y="21517"/>
                </a:cubicBezTo>
                <a:cubicBezTo>
                  <a:pt x="-1" y="15795"/>
                  <a:pt x="2269" y="10308"/>
                  <a:pt x="6311" y="6259"/>
                </a:cubicBezTo>
              </a:path>
              <a:path w="43200" h="43117" stroke="0" extrusionOk="0">
                <a:moveTo>
                  <a:pt x="23494" y="0"/>
                </a:moveTo>
                <a:cubicBezTo>
                  <a:pt x="34646" y="982"/>
                  <a:pt x="43200" y="10322"/>
                  <a:pt x="43200" y="21517"/>
                </a:cubicBezTo>
                <a:cubicBezTo>
                  <a:pt x="43200" y="33446"/>
                  <a:pt x="33529" y="43117"/>
                  <a:pt x="21600" y="43117"/>
                </a:cubicBezTo>
                <a:cubicBezTo>
                  <a:pt x="9670" y="43117"/>
                  <a:pt x="0" y="33446"/>
                  <a:pt x="0" y="21517"/>
                </a:cubicBezTo>
                <a:cubicBezTo>
                  <a:pt x="-1" y="15795"/>
                  <a:pt x="2269" y="10308"/>
                  <a:pt x="6311" y="6259"/>
                </a:cubicBezTo>
                <a:lnTo>
                  <a:pt x="21600" y="21517"/>
                </a:lnTo>
                <a:lnTo>
                  <a:pt x="23494" y="0"/>
                </a:lnTo>
                <a:close/>
              </a:path>
            </a:pathLst>
          </a:custGeom>
          <a:noFill/>
          <a:ln w="12700">
            <a:solidFill>
              <a:srgbClr val="FFFFFF">
                <a:alpha val="7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4" name="Oval 97"/>
          <p:cNvSpPr>
            <a:spLocks noChangeArrowheads="1"/>
          </p:cNvSpPr>
          <p:nvPr/>
        </p:nvSpPr>
        <p:spPr bwMode="auto">
          <a:xfrm rot="5400000">
            <a:off x="7271544" y="1423194"/>
            <a:ext cx="398462" cy="2362200"/>
          </a:xfrm>
          <a:prstGeom prst="ellipse">
            <a:avLst/>
          </a:prstGeom>
          <a:gradFill rotWithShape="1">
            <a:gsLst>
              <a:gs pos="0">
                <a:srgbClr val="FFFFFF">
                  <a:alpha val="70000"/>
                </a:srgb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55" name="Rectangle 73"/>
          <p:cNvSpPr>
            <a:spLocks noChangeArrowheads="1"/>
          </p:cNvSpPr>
          <p:nvPr/>
        </p:nvSpPr>
        <p:spPr bwMode="auto">
          <a:xfrm>
            <a:off x="6012160" y="3718773"/>
            <a:ext cx="2608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HY헤드라인M" panose="02030600000101010101" pitchFamily="18" charset="-127"/>
              </a:rPr>
              <a:t>전문가 자문</a:t>
            </a:r>
            <a:endParaRPr lang="en-US" altLang="ko-KR" sz="3600" dirty="0">
              <a:solidFill>
                <a:srgbClr val="FFFF00"/>
              </a:solidFill>
              <a:latin typeface="Times New Roman" panose="02020603050405020304" pitchFamily="18" charset="0"/>
              <a:ea typeface="HY헤드라인M" panose="02030600000101010101" pitchFamily="18" charset="-127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714016" y="406399"/>
            <a:ext cx="2518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lang="ko-KR" altLang="en-US" sz="4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방  안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0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라인"/>
          <p:cNvPicPr>
            <a:picLocks noChangeAspect="1" noChangeArrowheads="1"/>
          </p:cNvPicPr>
          <p:nvPr/>
        </p:nvPicPr>
        <p:blipFill>
          <a:blip r:embed="rId3" cstate="print"/>
          <a:srcRect t="10054" r="5856"/>
          <a:stretch>
            <a:fillRect/>
          </a:stretch>
        </p:blipFill>
        <p:spPr bwMode="auto">
          <a:xfrm>
            <a:off x="0" y="1347788"/>
            <a:ext cx="8599488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입체로고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5450" y="2714625"/>
            <a:ext cx="2368550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1840195" y="1910030"/>
            <a:ext cx="56841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000" b="1" cap="none" spc="50" dirty="0">
                <a:ln w="11430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감사합니다</a:t>
            </a:r>
            <a:endParaRPr lang="en-US" altLang="ko-KR" sz="8000" b="1" cap="none" spc="50" dirty="0">
              <a:ln w="11430">
                <a:solidFill>
                  <a:schemeClr val="accent5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181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-108520" y="72008"/>
            <a:ext cx="9144000" cy="6858000"/>
          </a:xfrm>
          <a:prstGeom prst="rect">
            <a:avLst/>
          </a:prstGeom>
          <a:solidFill>
            <a:srgbClr val="EDEBEB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6769480" y="4276481"/>
            <a:ext cx="1420998" cy="1540306"/>
            <a:chOff x="7164288" y="4142145"/>
            <a:chExt cx="1420998" cy="1540306"/>
          </a:xfrm>
        </p:grpSpPr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7164288" y="4142145"/>
              <a:ext cx="1407248" cy="1540306"/>
              <a:chOff x="555" y="2823"/>
              <a:chExt cx="973" cy="1065"/>
            </a:xfrm>
          </p:grpSpPr>
          <p:pic>
            <p:nvPicPr>
              <p:cNvPr id="16" name="Picture 28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Oval 29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AE50E2"/>
                  </a:gs>
                  <a:gs pos="100000">
                    <a:srgbClr val="AE50E2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8" name="Oval 30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AE50E2">
                      <a:alpha val="85001"/>
                    </a:srgbClr>
                  </a:gs>
                  <a:gs pos="100000">
                    <a:srgbClr val="AE50E2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19" name="Oval 31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AE50E2"/>
                  </a:gs>
                  <a:gs pos="100000">
                    <a:srgbClr val="AE50E2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pic>
            <p:nvPicPr>
              <p:cNvPr id="20" name="Picture 32" descr="Pictur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7199056" y="4590808"/>
              <a:ext cx="138623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o-KR" altLang="en-US" sz="2000" b="1" dirty="0" smtClean="0">
                  <a:solidFill>
                    <a:srgbClr val="000000"/>
                  </a:solidFill>
                  <a:latin typeface="+mj-lt"/>
                </a:rPr>
                <a:t>방안 </a:t>
              </a:r>
              <a:endParaRPr lang="en-US" altLang="ko-KR" sz="2000" b="1" dirty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4851156" y="4283093"/>
            <a:ext cx="1407248" cy="1540306"/>
            <a:chOff x="5508104" y="4142145"/>
            <a:chExt cx="1407248" cy="1540306"/>
          </a:xfrm>
        </p:grpSpPr>
        <p:grpSp>
          <p:nvGrpSpPr>
            <p:cNvPr id="46" name="Group 27"/>
            <p:cNvGrpSpPr>
              <a:grpSpLocks/>
            </p:cNvGrpSpPr>
            <p:nvPr/>
          </p:nvGrpSpPr>
          <p:grpSpPr bwMode="auto">
            <a:xfrm>
              <a:off x="5508104" y="4142145"/>
              <a:ext cx="1407248" cy="1540306"/>
              <a:chOff x="555" y="2823"/>
              <a:chExt cx="973" cy="1065"/>
            </a:xfrm>
          </p:grpSpPr>
          <p:pic>
            <p:nvPicPr>
              <p:cNvPr id="47" name="Picture 28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8" name="Oval 29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rgbClr val="AE50E2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49" name="Oval 30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AE50E2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50" name="Oval 31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rgbClr val="AE50E2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pic>
            <p:nvPicPr>
              <p:cNvPr id="51" name="Picture 32" descr="Pictur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2" name="Text Box 33"/>
            <p:cNvSpPr txBox="1">
              <a:spLocks noChangeArrowheads="1"/>
            </p:cNvSpPr>
            <p:nvPr/>
          </p:nvSpPr>
          <p:spPr bwMode="auto">
            <a:xfrm>
              <a:off x="5654432" y="4590842"/>
              <a:ext cx="111459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o-KR" altLang="en-US" sz="2000" b="1" dirty="0" smtClean="0">
                  <a:solidFill>
                    <a:srgbClr val="000000"/>
                  </a:solidFill>
                  <a:latin typeface="+mj-lt"/>
                </a:rPr>
                <a:t>평가 </a:t>
              </a:r>
              <a:endParaRPr lang="en-US" altLang="ko-KR" sz="2000" b="1" dirty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</p:grpSp>
      <p:grpSp>
        <p:nvGrpSpPr>
          <p:cNvPr id="66" name="그룹 65"/>
          <p:cNvGrpSpPr/>
          <p:nvPr/>
        </p:nvGrpSpPr>
        <p:grpSpPr>
          <a:xfrm>
            <a:off x="2915816" y="620688"/>
            <a:ext cx="3241339" cy="724488"/>
            <a:chOff x="2915816" y="620688"/>
            <a:chExt cx="3241339" cy="724488"/>
          </a:xfrm>
        </p:grpSpPr>
        <p:cxnSp>
          <p:nvCxnSpPr>
            <p:cNvPr id="56" name="직선 연결선 55"/>
            <p:cNvCxnSpPr/>
            <p:nvPr/>
          </p:nvCxnSpPr>
          <p:spPr>
            <a:xfrm>
              <a:off x="2915816" y="1345176"/>
              <a:ext cx="32403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직사각형 56"/>
            <p:cNvSpPr/>
            <p:nvPr/>
          </p:nvSpPr>
          <p:spPr>
            <a:xfrm>
              <a:off x="3059832" y="620688"/>
              <a:ext cx="30973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  <a:cs typeface="Arial" panose="020B0604020202020204" pitchFamily="34" charset="0"/>
                </a:rPr>
                <a:t>목           차</a:t>
              </a:r>
            </a:p>
          </p:txBody>
        </p:sp>
        <p:cxnSp>
          <p:nvCxnSpPr>
            <p:cNvPr id="63" name="직선 연결선 62"/>
            <p:cNvCxnSpPr/>
            <p:nvPr/>
          </p:nvCxnSpPr>
          <p:spPr>
            <a:xfrm>
              <a:off x="2915816" y="620688"/>
              <a:ext cx="32403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그룹 71"/>
          <p:cNvGrpSpPr/>
          <p:nvPr/>
        </p:nvGrpSpPr>
        <p:grpSpPr>
          <a:xfrm>
            <a:off x="1205296" y="4345350"/>
            <a:ext cx="1407248" cy="1540306"/>
            <a:chOff x="2156640" y="4142145"/>
            <a:chExt cx="1407248" cy="1540306"/>
          </a:xfrm>
        </p:grpSpPr>
        <p:grpSp>
          <p:nvGrpSpPr>
            <p:cNvPr id="73" name="Group 13"/>
            <p:cNvGrpSpPr>
              <a:grpSpLocks/>
            </p:cNvGrpSpPr>
            <p:nvPr/>
          </p:nvGrpSpPr>
          <p:grpSpPr bwMode="auto">
            <a:xfrm>
              <a:off x="2156640" y="4142145"/>
              <a:ext cx="1407248" cy="1540306"/>
              <a:chOff x="555" y="2823"/>
              <a:chExt cx="973" cy="1065"/>
            </a:xfrm>
          </p:grpSpPr>
          <p:pic>
            <p:nvPicPr>
              <p:cNvPr id="75" name="Picture 14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" name="Oval 15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F0EA00"/>
                  </a:gs>
                  <a:gs pos="100000">
                    <a:srgbClr val="F0EA00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77" name="Oval 16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F0EA00">
                      <a:alpha val="85001"/>
                    </a:srgbClr>
                  </a:gs>
                  <a:gs pos="100000">
                    <a:srgbClr val="F0EA00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78" name="Oval 17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F0EA00"/>
                  </a:gs>
                  <a:gs pos="100000">
                    <a:srgbClr val="F0EA00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pic>
            <p:nvPicPr>
              <p:cNvPr id="79" name="Picture 18" descr="Pictur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4" name="Text Box 19"/>
            <p:cNvSpPr txBox="1">
              <a:spLocks noChangeArrowheads="1"/>
            </p:cNvSpPr>
            <p:nvPr/>
          </p:nvSpPr>
          <p:spPr bwMode="auto">
            <a:xfrm>
              <a:off x="2167149" y="4590842"/>
              <a:ext cx="138623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o-KR" altLang="en-US" sz="2000" b="1" dirty="0">
                  <a:solidFill>
                    <a:srgbClr val="000000"/>
                  </a:solidFill>
                  <a:latin typeface="+mj-lt"/>
                </a:rPr>
                <a:t>사례 개요</a:t>
              </a:r>
              <a:endParaRPr lang="en-US" altLang="ko-KR" sz="2000" b="1" dirty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2935736" y="4343011"/>
            <a:ext cx="1570243" cy="1540306"/>
            <a:chOff x="3777177" y="4142145"/>
            <a:chExt cx="1570243" cy="1540306"/>
          </a:xfrm>
        </p:grpSpPr>
        <p:grpSp>
          <p:nvGrpSpPr>
            <p:cNvPr id="81" name="Group 20"/>
            <p:cNvGrpSpPr>
              <a:grpSpLocks/>
            </p:cNvGrpSpPr>
            <p:nvPr/>
          </p:nvGrpSpPr>
          <p:grpSpPr bwMode="auto">
            <a:xfrm>
              <a:off x="3858674" y="4142145"/>
              <a:ext cx="1407248" cy="1540306"/>
              <a:chOff x="555" y="2823"/>
              <a:chExt cx="973" cy="1065"/>
            </a:xfrm>
          </p:grpSpPr>
          <p:pic>
            <p:nvPicPr>
              <p:cNvPr id="83" name="Picture 21" descr="Picture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6" y="3718"/>
                <a:ext cx="819" cy="1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" name="Oval 22"/>
              <p:cNvSpPr>
                <a:spLocks noChangeArrowheads="1"/>
              </p:cNvSpPr>
              <p:nvPr/>
            </p:nvSpPr>
            <p:spPr bwMode="gray">
              <a:xfrm>
                <a:off x="555" y="2823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30C230">
                      <a:gamma/>
                      <a:shade val="57255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gray">
              <a:xfrm>
                <a:off x="576" y="2846"/>
                <a:ext cx="928" cy="929"/>
              </a:xfrm>
              <a:prstGeom prst="ellipse">
                <a:avLst/>
              </a:prstGeom>
              <a:gradFill rotWithShape="1">
                <a:gsLst>
                  <a:gs pos="0">
                    <a:srgbClr val="30C230">
                      <a:alpha val="85001"/>
                    </a:srgbClr>
                  </a:gs>
                  <a:gs pos="100000">
                    <a:srgbClr val="30C230">
                      <a:gamma/>
                      <a:shade val="6352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sp>
            <p:nvSpPr>
              <p:cNvPr id="86" name="Oval 24"/>
              <p:cNvSpPr>
                <a:spLocks noChangeArrowheads="1"/>
              </p:cNvSpPr>
              <p:nvPr/>
            </p:nvSpPr>
            <p:spPr bwMode="gray">
              <a:xfrm>
                <a:off x="612" y="2880"/>
                <a:ext cx="839" cy="839"/>
              </a:xfrm>
              <a:prstGeom prst="ellipse">
                <a:avLst/>
              </a:prstGeom>
              <a:gradFill rotWithShape="1">
                <a:gsLst>
                  <a:gs pos="0">
                    <a:srgbClr val="30C230"/>
                  </a:gs>
                  <a:gs pos="100000">
                    <a:srgbClr val="30C230">
                      <a:gamma/>
                      <a:shade val="72549"/>
                      <a:invGamma/>
                    </a:srgb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>
                  <a:ea typeface="굴림" pitchFamily="50" charset="-127"/>
                </a:endParaRPr>
              </a:p>
            </p:txBody>
          </p:sp>
          <p:pic>
            <p:nvPicPr>
              <p:cNvPr id="87" name="Picture 25" descr="Picture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6" y="2880"/>
                <a:ext cx="616" cy="6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" name="Text Box 26"/>
            <p:cNvSpPr txBox="1">
              <a:spLocks noChangeArrowheads="1"/>
            </p:cNvSpPr>
            <p:nvPr/>
          </p:nvSpPr>
          <p:spPr bwMode="auto">
            <a:xfrm>
              <a:off x="3777177" y="4452270"/>
              <a:ext cx="1570243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o-KR" altLang="en-US" sz="2000" b="1" dirty="0">
                  <a:solidFill>
                    <a:srgbClr val="000000"/>
                  </a:solidFill>
                  <a:latin typeface="+mj-lt"/>
                </a:rPr>
                <a:t>서비스</a:t>
              </a:r>
              <a:endParaRPr lang="en-US" altLang="ko-KR" sz="2000" b="1" dirty="0">
                <a:solidFill>
                  <a:srgbClr val="000000"/>
                </a:solidFill>
                <a:latin typeface="+mj-lt"/>
              </a:endParaRPr>
            </a:p>
            <a:p>
              <a:pPr algn="ctr" eaLnBrk="0" hangingPunct="0"/>
              <a:r>
                <a:rPr lang="ko-KR" altLang="en-US" sz="2000" b="1" dirty="0">
                  <a:solidFill>
                    <a:srgbClr val="000000"/>
                  </a:solidFill>
                  <a:latin typeface="+mj-lt"/>
                </a:rPr>
                <a:t>종류</a:t>
              </a:r>
              <a:endParaRPr lang="en-US" altLang="ko-KR" sz="2000" b="1" dirty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>
            <a:off x="2267744" y="1844824"/>
            <a:ext cx="4605326" cy="2109717"/>
            <a:chOff x="2267744" y="1844824"/>
            <a:chExt cx="4605326" cy="2109717"/>
          </a:xfrm>
        </p:grpSpPr>
        <p:sp>
          <p:nvSpPr>
            <p:cNvPr id="90" name="AutoShape 3"/>
            <p:cNvSpPr>
              <a:spLocks noChangeArrowheads="1"/>
            </p:cNvSpPr>
            <p:nvPr/>
          </p:nvSpPr>
          <p:spPr bwMode="gray">
            <a:xfrm>
              <a:off x="2267744" y="1844824"/>
              <a:ext cx="4605326" cy="2109717"/>
            </a:xfrm>
            <a:prstGeom prst="upArrow">
              <a:avLst>
                <a:gd name="adj1" fmla="val 56944"/>
                <a:gd name="adj2" fmla="val 50782"/>
              </a:avLst>
            </a:prstGeom>
            <a:gradFill rotWithShape="1">
              <a:gsLst>
                <a:gs pos="0">
                  <a:srgbClr val="0099CC"/>
                </a:gs>
                <a:gs pos="100000">
                  <a:srgbClr val="0099CC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3348353" y="2207184"/>
              <a:ext cx="2520279" cy="13849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ko-KR" altLang="en-US" sz="2800" b="1" dirty="0">
                  <a:solidFill>
                    <a:srgbClr val="FFFFCC"/>
                  </a:solidFill>
                </a:rPr>
                <a:t>치매예방을 </a:t>
              </a:r>
              <a:endParaRPr lang="en-US" altLang="ko-KR" sz="2800" b="1" dirty="0">
                <a:solidFill>
                  <a:srgbClr val="FFFFCC"/>
                </a:solidFill>
              </a:endParaRPr>
            </a:p>
            <a:p>
              <a:pPr algn="ctr" eaLnBrk="0" hangingPunct="0"/>
              <a:r>
                <a:rPr lang="ko-KR" altLang="en-US" sz="2800" b="1" dirty="0">
                  <a:solidFill>
                    <a:srgbClr val="FFFFCC"/>
                  </a:solidFill>
                </a:rPr>
                <a:t>위한 </a:t>
              </a:r>
              <a:endParaRPr lang="en-US" altLang="ko-KR" sz="2800" b="1" dirty="0">
                <a:solidFill>
                  <a:srgbClr val="FFFFCC"/>
                </a:solidFill>
              </a:endParaRPr>
            </a:p>
            <a:p>
              <a:pPr algn="ctr" eaLnBrk="0" hangingPunct="0"/>
              <a:r>
                <a:rPr lang="ko-KR" altLang="en-US" sz="2800" b="1" dirty="0">
                  <a:solidFill>
                    <a:srgbClr val="FFFFCC"/>
                  </a:solidFill>
                </a:rPr>
                <a:t>인지여행  </a:t>
              </a:r>
              <a:endParaRPr lang="en-US" altLang="ko-KR" sz="2800" b="1" dirty="0">
                <a:solidFill>
                  <a:srgbClr val="FFFFCC"/>
                </a:solidFill>
                <a:effectLst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DEBEB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2" name="Rectangle 43"/>
          <p:cNvSpPr>
            <a:spLocks noChangeArrowheads="1"/>
          </p:cNvSpPr>
          <p:nvPr/>
        </p:nvSpPr>
        <p:spPr bwMode="auto">
          <a:xfrm>
            <a:off x="2339752" y="1844824"/>
            <a:ext cx="5991225" cy="648072"/>
          </a:xfrm>
          <a:prstGeom prst="rect">
            <a:avLst/>
          </a:prstGeom>
          <a:gradFill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FF660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2714016" y="406399"/>
            <a:ext cx="4160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lang="ko-KR" altLang="en-US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개요</a:t>
            </a:r>
            <a:endParaRPr lang="ko-KR" altLang="en-US" sz="4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2411090" y="2492896"/>
            <a:ext cx="5991225" cy="864096"/>
          </a:xfrm>
          <a:prstGeom prst="rect">
            <a:avLst/>
          </a:prstGeom>
          <a:gradFill rotWithShape="1">
            <a:gsLst>
              <a:gs pos="0">
                <a:srgbClr val="FF6600">
                  <a:alpha val="60001"/>
                </a:srgbClr>
              </a:gs>
              <a:gs pos="100000">
                <a:srgbClr val="FF660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4251003" y="5102820"/>
            <a:ext cx="4151312" cy="1206500"/>
          </a:xfrm>
          <a:prstGeom prst="rect">
            <a:avLst/>
          </a:prstGeom>
          <a:gradFill rotWithShape="1">
            <a:gsLst>
              <a:gs pos="0">
                <a:srgbClr val="009999">
                  <a:alpha val="60001"/>
                </a:srgbClr>
              </a:gs>
              <a:gs pos="100000">
                <a:srgbClr val="009999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2909565" y="3356992"/>
            <a:ext cx="5492750" cy="842541"/>
          </a:xfrm>
          <a:prstGeom prst="rect">
            <a:avLst/>
          </a:prstGeom>
          <a:gradFill rotWithShape="1">
            <a:gsLst>
              <a:gs pos="0">
                <a:srgbClr val="CC9900">
                  <a:alpha val="60001"/>
                </a:srgbClr>
              </a:gs>
              <a:gs pos="100000">
                <a:srgbClr val="CC9900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3511228" y="4199533"/>
            <a:ext cx="4891087" cy="904875"/>
          </a:xfrm>
          <a:prstGeom prst="rect">
            <a:avLst/>
          </a:prstGeom>
          <a:gradFill rotWithShape="1">
            <a:gsLst>
              <a:gs pos="0">
                <a:srgbClr val="CCFF33">
                  <a:alpha val="60001"/>
                </a:srgbClr>
              </a:gs>
              <a:gs pos="100000">
                <a:srgbClr val="CCFF33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Line 48"/>
          <p:cNvSpPr>
            <a:spLocks noChangeShapeType="1"/>
          </p:cNvSpPr>
          <p:nvPr/>
        </p:nvSpPr>
        <p:spPr bwMode="auto">
          <a:xfrm>
            <a:off x="3511228" y="4199533"/>
            <a:ext cx="4891087" cy="0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>
            <a:off x="4100190" y="5104408"/>
            <a:ext cx="4302125" cy="0"/>
          </a:xfrm>
          <a:prstGeom prst="line">
            <a:avLst/>
          </a:prstGeom>
          <a:noFill/>
          <a:ln w="12700">
            <a:solidFill>
              <a:srgbClr val="FFFFFF">
                <a:alpha val="50000"/>
              </a:srgb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323528" y="1828622"/>
            <a:ext cx="4678362" cy="4476750"/>
            <a:chOff x="-115" y="653"/>
            <a:chExt cx="3913" cy="3607"/>
          </a:xfrm>
        </p:grpSpPr>
        <p:grpSp>
          <p:nvGrpSpPr>
            <p:cNvPr id="33" name="Group 56"/>
            <p:cNvGrpSpPr>
              <a:grpSpLocks/>
            </p:cNvGrpSpPr>
            <p:nvPr/>
          </p:nvGrpSpPr>
          <p:grpSpPr bwMode="auto">
            <a:xfrm>
              <a:off x="-115" y="3047"/>
              <a:ext cx="3913" cy="1213"/>
              <a:chOff x="61" y="3086"/>
              <a:chExt cx="2912" cy="963"/>
            </a:xfrm>
          </p:grpSpPr>
          <p:sp>
            <p:nvSpPr>
              <p:cNvPr id="49" name="Freeform 57"/>
              <p:cNvSpPr>
                <a:spLocks/>
              </p:cNvSpPr>
              <p:nvPr/>
            </p:nvSpPr>
            <p:spPr bwMode="gray">
              <a:xfrm>
                <a:off x="351" y="3086"/>
                <a:ext cx="2242" cy="346"/>
              </a:xfrm>
              <a:custGeom>
                <a:avLst/>
                <a:gdLst>
                  <a:gd name="T0" fmla="*/ 0 w 2208"/>
                  <a:gd name="T1" fmla="*/ 298 h 303"/>
                  <a:gd name="T2" fmla="*/ 1979 w 2208"/>
                  <a:gd name="T3" fmla="*/ 302 h 303"/>
                  <a:gd name="T4" fmla="*/ 2207 w 2208"/>
                  <a:gd name="T5" fmla="*/ 0 h 303"/>
                  <a:gd name="T6" fmla="*/ 690 w 2208"/>
                  <a:gd name="T7" fmla="*/ 28 h 303"/>
                  <a:gd name="T8" fmla="*/ 0 w 2208"/>
                  <a:gd name="T9" fmla="*/ 29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gradFill rotWithShape="1">
                <a:gsLst>
                  <a:gs pos="0">
                    <a:srgbClr val="05808F"/>
                  </a:gs>
                  <a:gs pos="50000">
                    <a:srgbClr val="05808F">
                      <a:gamma/>
                      <a:shade val="66275"/>
                      <a:invGamma/>
                    </a:srgbClr>
                  </a:gs>
                  <a:gs pos="100000">
                    <a:srgbClr val="05808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0" name="Freeform 58"/>
              <p:cNvSpPr>
                <a:spLocks/>
              </p:cNvSpPr>
              <p:nvPr/>
            </p:nvSpPr>
            <p:spPr bwMode="gray">
              <a:xfrm>
                <a:off x="61" y="3429"/>
                <a:ext cx="2597" cy="617"/>
              </a:xfrm>
              <a:custGeom>
                <a:avLst/>
                <a:gdLst>
                  <a:gd name="T0" fmla="*/ 0 w 2557"/>
                  <a:gd name="T1" fmla="*/ 537 h 538"/>
                  <a:gd name="T2" fmla="*/ 2556 w 2557"/>
                  <a:gd name="T3" fmla="*/ 536 h 538"/>
                  <a:gd name="T4" fmla="*/ 2262 w 2557"/>
                  <a:gd name="T5" fmla="*/ 1 h 538"/>
                  <a:gd name="T6" fmla="*/ 288 w 2557"/>
                  <a:gd name="T7" fmla="*/ 0 h 538"/>
                  <a:gd name="T8" fmla="*/ 0 w 2557"/>
                  <a:gd name="T9" fmla="*/ 537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gradFill rotWithShape="1">
                <a:gsLst>
                  <a:gs pos="0">
                    <a:srgbClr val="00C5C0"/>
                  </a:gs>
                  <a:gs pos="100000">
                    <a:srgbClr val="00C5C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1" name="Freeform 59"/>
              <p:cNvSpPr>
                <a:spLocks/>
              </p:cNvSpPr>
              <p:nvPr/>
            </p:nvSpPr>
            <p:spPr bwMode="gray">
              <a:xfrm>
                <a:off x="2352" y="3092"/>
                <a:ext cx="621" cy="957"/>
              </a:xfrm>
              <a:custGeom>
                <a:avLst/>
                <a:gdLst>
                  <a:gd name="T0" fmla="*/ 302 w 612"/>
                  <a:gd name="T1" fmla="*/ 835 h 836"/>
                  <a:gd name="T2" fmla="*/ 611 w 612"/>
                  <a:gd name="T3" fmla="*/ 476 h 836"/>
                  <a:gd name="T4" fmla="*/ 226 w 612"/>
                  <a:gd name="T5" fmla="*/ 0 h 836"/>
                  <a:gd name="T6" fmla="*/ 0 w 612"/>
                  <a:gd name="T7" fmla="*/ 302 h 836"/>
                  <a:gd name="T8" fmla="*/ 302 w 612"/>
                  <a:gd name="T9" fmla="*/ 835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rgbClr val="00B0A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4" name="Group 60"/>
            <p:cNvGrpSpPr>
              <a:grpSpLocks/>
            </p:cNvGrpSpPr>
            <p:nvPr/>
          </p:nvGrpSpPr>
          <p:grpSpPr bwMode="auto">
            <a:xfrm>
              <a:off x="305" y="2403"/>
              <a:ext cx="2912" cy="963"/>
              <a:chOff x="305" y="2403"/>
              <a:chExt cx="2912" cy="963"/>
            </a:xfrm>
          </p:grpSpPr>
          <p:sp>
            <p:nvSpPr>
              <p:cNvPr id="46" name="Freeform 61"/>
              <p:cNvSpPr>
                <a:spLocks/>
              </p:cNvSpPr>
              <p:nvPr/>
            </p:nvSpPr>
            <p:spPr bwMode="gray">
              <a:xfrm>
                <a:off x="595" y="2403"/>
                <a:ext cx="2242" cy="346"/>
              </a:xfrm>
              <a:custGeom>
                <a:avLst/>
                <a:gdLst>
                  <a:gd name="T0" fmla="*/ 0 w 2208"/>
                  <a:gd name="T1" fmla="*/ 298 h 303"/>
                  <a:gd name="T2" fmla="*/ 1979 w 2208"/>
                  <a:gd name="T3" fmla="*/ 302 h 303"/>
                  <a:gd name="T4" fmla="*/ 2207 w 2208"/>
                  <a:gd name="T5" fmla="*/ 0 h 303"/>
                  <a:gd name="T6" fmla="*/ 690 w 2208"/>
                  <a:gd name="T7" fmla="*/ 28 h 303"/>
                  <a:gd name="T8" fmla="*/ 0 w 2208"/>
                  <a:gd name="T9" fmla="*/ 29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8" h="303">
                    <a:moveTo>
                      <a:pt x="0" y="298"/>
                    </a:moveTo>
                    <a:lnTo>
                      <a:pt x="1979" y="302"/>
                    </a:lnTo>
                    <a:lnTo>
                      <a:pt x="2207" y="0"/>
                    </a:lnTo>
                    <a:lnTo>
                      <a:pt x="690" y="28"/>
                    </a:lnTo>
                    <a:lnTo>
                      <a:pt x="0" y="298"/>
                    </a:lnTo>
                  </a:path>
                </a:pathLst>
              </a:custGeom>
              <a:gradFill rotWithShape="1">
                <a:gsLst>
                  <a:gs pos="0">
                    <a:srgbClr val="558000"/>
                  </a:gs>
                  <a:gs pos="50000">
                    <a:srgbClr val="558000">
                      <a:gamma/>
                      <a:shade val="66275"/>
                      <a:invGamma/>
                    </a:srgbClr>
                  </a:gs>
                  <a:gs pos="100000">
                    <a:srgbClr val="558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" name="Freeform 62"/>
              <p:cNvSpPr>
                <a:spLocks/>
              </p:cNvSpPr>
              <p:nvPr/>
            </p:nvSpPr>
            <p:spPr bwMode="gray">
              <a:xfrm>
                <a:off x="305" y="2746"/>
                <a:ext cx="2597" cy="617"/>
              </a:xfrm>
              <a:custGeom>
                <a:avLst/>
                <a:gdLst>
                  <a:gd name="T0" fmla="*/ 0 w 2557"/>
                  <a:gd name="T1" fmla="*/ 537 h 538"/>
                  <a:gd name="T2" fmla="*/ 2556 w 2557"/>
                  <a:gd name="T3" fmla="*/ 536 h 538"/>
                  <a:gd name="T4" fmla="*/ 2262 w 2557"/>
                  <a:gd name="T5" fmla="*/ 1 h 538"/>
                  <a:gd name="T6" fmla="*/ 288 w 2557"/>
                  <a:gd name="T7" fmla="*/ 0 h 538"/>
                  <a:gd name="T8" fmla="*/ 0 w 2557"/>
                  <a:gd name="T9" fmla="*/ 537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7" h="538">
                    <a:moveTo>
                      <a:pt x="0" y="537"/>
                    </a:moveTo>
                    <a:lnTo>
                      <a:pt x="2556" y="536"/>
                    </a:lnTo>
                    <a:lnTo>
                      <a:pt x="2262" y="1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gradFill rotWithShape="1">
                <a:gsLst>
                  <a:gs pos="0">
                    <a:srgbClr val="8CD200"/>
                  </a:gs>
                  <a:gs pos="100000">
                    <a:srgbClr val="8CD2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8" name="Freeform 63"/>
              <p:cNvSpPr>
                <a:spLocks/>
              </p:cNvSpPr>
              <p:nvPr/>
            </p:nvSpPr>
            <p:spPr bwMode="gray">
              <a:xfrm>
                <a:off x="2596" y="2409"/>
                <a:ext cx="621" cy="957"/>
              </a:xfrm>
              <a:custGeom>
                <a:avLst/>
                <a:gdLst>
                  <a:gd name="T0" fmla="*/ 302 w 612"/>
                  <a:gd name="T1" fmla="*/ 835 h 836"/>
                  <a:gd name="T2" fmla="*/ 611 w 612"/>
                  <a:gd name="T3" fmla="*/ 476 h 836"/>
                  <a:gd name="T4" fmla="*/ 226 w 612"/>
                  <a:gd name="T5" fmla="*/ 0 h 836"/>
                  <a:gd name="T6" fmla="*/ 0 w 612"/>
                  <a:gd name="T7" fmla="*/ 302 h 836"/>
                  <a:gd name="T8" fmla="*/ 302 w 612"/>
                  <a:gd name="T9" fmla="*/ 835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2" h="836">
                    <a:moveTo>
                      <a:pt x="302" y="835"/>
                    </a:moveTo>
                    <a:lnTo>
                      <a:pt x="611" y="476"/>
                    </a:lnTo>
                    <a:lnTo>
                      <a:pt x="226" y="0"/>
                    </a:lnTo>
                    <a:lnTo>
                      <a:pt x="0" y="302"/>
                    </a:lnTo>
                    <a:lnTo>
                      <a:pt x="302" y="835"/>
                    </a:lnTo>
                  </a:path>
                </a:pathLst>
              </a:custGeom>
              <a:solidFill>
                <a:srgbClr val="99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5" name="Group 64"/>
            <p:cNvGrpSpPr>
              <a:grpSpLocks/>
            </p:cNvGrpSpPr>
            <p:nvPr/>
          </p:nvGrpSpPr>
          <p:grpSpPr bwMode="auto">
            <a:xfrm>
              <a:off x="635" y="1825"/>
              <a:ext cx="2150" cy="838"/>
              <a:chOff x="635" y="1825"/>
              <a:chExt cx="2150" cy="838"/>
            </a:xfrm>
          </p:grpSpPr>
          <p:sp>
            <p:nvSpPr>
              <p:cNvPr id="43" name="Freeform 65"/>
              <p:cNvSpPr>
                <a:spLocks/>
              </p:cNvSpPr>
              <p:nvPr/>
            </p:nvSpPr>
            <p:spPr bwMode="gray">
              <a:xfrm>
                <a:off x="2261" y="1825"/>
                <a:ext cx="524" cy="838"/>
              </a:xfrm>
              <a:custGeom>
                <a:avLst/>
                <a:gdLst>
                  <a:gd name="T0" fmla="*/ 0 w 516"/>
                  <a:gd name="T1" fmla="*/ 201 h 732"/>
                  <a:gd name="T2" fmla="*/ 294 w 516"/>
                  <a:gd name="T3" fmla="*/ 731 h 732"/>
                  <a:gd name="T4" fmla="*/ 515 w 516"/>
                  <a:gd name="T5" fmla="*/ 444 h 732"/>
                  <a:gd name="T6" fmla="*/ 156 w 516"/>
                  <a:gd name="T7" fmla="*/ 0 h 732"/>
                  <a:gd name="T8" fmla="*/ 0 w 516"/>
                  <a:gd name="T9" fmla="*/ 201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732">
                    <a:moveTo>
                      <a:pt x="0" y="201"/>
                    </a:moveTo>
                    <a:lnTo>
                      <a:pt x="294" y="731"/>
                    </a:lnTo>
                    <a:lnTo>
                      <a:pt x="515" y="444"/>
                    </a:lnTo>
                    <a:lnTo>
                      <a:pt x="156" y="0"/>
                    </a:lnTo>
                    <a:lnTo>
                      <a:pt x="0" y="201"/>
                    </a:lnTo>
                  </a:path>
                </a:pathLst>
              </a:custGeom>
              <a:solidFill>
                <a:srgbClr val="FEF8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4" name="Freeform 66"/>
              <p:cNvSpPr>
                <a:spLocks/>
              </p:cNvSpPr>
              <p:nvPr/>
            </p:nvSpPr>
            <p:spPr bwMode="gray">
              <a:xfrm>
                <a:off x="915" y="1825"/>
                <a:ext cx="1504" cy="226"/>
              </a:xfrm>
              <a:custGeom>
                <a:avLst/>
                <a:gdLst>
                  <a:gd name="T0" fmla="*/ 0 w 1481"/>
                  <a:gd name="T1" fmla="*/ 196 h 197"/>
                  <a:gd name="T2" fmla="*/ 1329 w 1481"/>
                  <a:gd name="T3" fmla="*/ 196 h 197"/>
                  <a:gd name="T4" fmla="*/ 1480 w 1481"/>
                  <a:gd name="T5" fmla="*/ 0 h 197"/>
                  <a:gd name="T6" fmla="*/ 367 w 1481"/>
                  <a:gd name="T7" fmla="*/ 3 h 197"/>
                  <a:gd name="T8" fmla="*/ 0 w 1481"/>
                  <a:gd name="T9" fmla="*/ 196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1" h="197">
                    <a:moveTo>
                      <a:pt x="0" y="196"/>
                    </a:moveTo>
                    <a:lnTo>
                      <a:pt x="1329" y="196"/>
                    </a:lnTo>
                    <a:lnTo>
                      <a:pt x="1480" y="0"/>
                    </a:lnTo>
                    <a:lnTo>
                      <a:pt x="367" y="3"/>
                    </a:lnTo>
                    <a:lnTo>
                      <a:pt x="0" y="196"/>
                    </a:lnTo>
                  </a:path>
                </a:pathLst>
              </a:custGeom>
              <a:gradFill rotWithShape="1">
                <a:gsLst>
                  <a:gs pos="0">
                    <a:srgbClr val="9E9A00"/>
                  </a:gs>
                  <a:gs pos="50000">
                    <a:srgbClr val="9E9A00">
                      <a:gamma/>
                      <a:shade val="66275"/>
                      <a:invGamma/>
                    </a:srgbClr>
                  </a:gs>
                  <a:gs pos="100000">
                    <a:srgbClr val="9E9A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5" name="Freeform 67"/>
              <p:cNvSpPr>
                <a:spLocks/>
              </p:cNvSpPr>
              <p:nvPr/>
            </p:nvSpPr>
            <p:spPr bwMode="gray">
              <a:xfrm>
                <a:off x="635" y="2051"/>
                <a:ext cx="1935" cy="607"/>
              </a:xfrm>
              <a:custGeom>
                <a:avLst/>
                <a:gdLst>
                  <a:gd name="T0" fmla="*/ 0 w 1906"/>
                  <a:gd name="T1" fmla="*/ 529 h 530"/>
                  <a:gd name="T2" fmla="*/ 1905 w 1906"/>
                  <a:gd name="T3" fmla="*/ 529 h 530"/>
                  <a:gd name="T4" fmla="*/ 1606 w 1906"/>
                  <a:gd name="T5" fmla="*/ 0 h 530"/>
                  <a:gd name="T6" fmla="*/ 282 w 1906"/>
                  <a:gd name="T7" fmla="*/ 0 h 530"/>
                  <a:gd name="T8" fmla="*/ 0 w 1906"/>
                  <a:gd name="T9" fmla="*/ 529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6" h="530">
                    <a:moveTo>
                      <a:pt x="0" y="529"/>
                    </a:moveTo>
                    <a:lnTo>
                      <a:pt x="1905" y="529"/>
                    </a:lnTo>
                    <a:lnTo>
                      <a:pt x="1606" y="0"/>
                    </a:lnTo>
                    <a:lnTo>
                      <a:pt x="282" y="0"/>
                    </a:lnTo>
                    <a:lnTo>
                      <a:pt x="0" y="529"/>
                    </a:lnTo>
                  </a:path>
                </a:pathLst>
              </a:custGeom>
              <a:gradFill rotWithShape="1">
                <a:gsLst>
                  <a:gs pos="0">
                    <a:srgbClr val="CCCC00"/>
                  </a:gs>
                  <a:gs pos="100000">
                    <a:srgbClr val="CCCC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6" name="Group 68"/>
            <p:cNvGrpSpPr>
              <a:grpSpLocks/>
            </p:cNvGrpSpPr>
            <p:nvPr/>
          </p:nvGrpSpPr>
          <p:grpSpPr bwMode="auto">
            <a:xfrm>
              <a:off x="955" y="1234"/>
              <a:ext cx="1404" cy="737"/>
              <a:chOff x="955" y="1234"/>
              <a:chExt cx="1404" cy="737"/>
            </a:xfrm>
          </p:grpSpPr>
          <p:sp>
            <p:nvSpPr>
              <p:cNvPr id="40" name="Freeform 69"/>
              <p:cNvSpPr>
                <a:spLocks/>
              </p:cNvSpPr>
              <p:nvPr/>
            </p:nvSpPr>
            <p:spPr bwMode="gray">
              <a:xfrm>
                <a:off x="1250" y="1239"/>
                <a:ext cx="742" cy="118"/>
              </a:xfrm>
              <a:custGeom>
                <a:avLst/>
                <a:gdLst>
                  <a:gd name="T0" fmla="*/ 0 w 734"/>
                  <a:gd name="T1" fmla="*/ 100 h 104"/>
                  <a:gd name="T2" fmla="*/ 652 w 734"/>
                  <a:gd name="T3" fmla="*/ 103 h 104"/>
                  <a:gd name="T4" fmla="*/ 733 w 734"/>
                  <a:gd name="T5" fmla="*/ 0 h 104"/>
                  <a:gd name="T6" fmla="*/ 180 w 734"/>
                  <a:gd name="T7" fmla="*/ 0 h 104"/>
                  <a:gd name="T8" fmla="*/ 0 w 734"/>
                  <a:gd name="T9" fmla="*/ 10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4" h="104">
                    <a:moveTo>
                      <a:pt x="0" y="100"/>
                    </a:moveTo>
                    <a:lnTo>
                      <a:pt x="652" y="103"/>
                    </a:lnTo>
                    <a:lnTo>
                      <a:pt x="733" y="0"/>
                    </a:lnTo>
                    <a:lnTo>
                      <a:pt x="180" y="0"/>
                    </a:lnTo>
                    <a:lnTo>
                      <a:pt x="0" y="100"/>
                    </a:lnTo>
                  </a:path>
                </a:pathLst>
              </a:custGeom>
              <a:gradFill rotWithShape="1">
                <a:gsLst>
                  <a:gs pos="0">
                    <a:srgbClr val="FF6535"/>
                  </a:gs>
                  <a:gs pos="50000">
                    <a:srgbClr val="FF6535">
                      <a:gamma/>
                      <a:shade val="66275"/>
                      <a:invGamma/>
                    </a:srgbClr>
                  </a:gs>
                  <a:gs pos="100000">
                    <a:srgbClr val="FF6535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1" name="Freeform 70"/>
              <p:cNvSpPr>
                <a:spLocks/>
              </p:cNvSpPr>
              <p:nvPr/>
            </p:nvSpPr>
            <p:spPr bwMode="gray">
              <a:xfrm>
                <a:off x="955" y="1354"/>
                <a:ext cx="1258" cy="617"/>
              </a:xfrm>
              <a:custGeom>
                <a:avLst/>
                <a:gdLst>
                  <a:gd name="T0" fmla="*/ 0 w 1239"/>
                  <a:gd name="T1" fmla="*/ 537 h 538"/>
                  <a:gd name="T2" fmla="*/ 1238 w 1239"/>
                  <a:gd name="T3" fmla="*/ 537 h 538"/>
                  <a:gd name="T4" fmla="*/ 950 w 1239"/>
                  <a:gd name="T5" fmla="*/ 0 h 538"/>
                  <a:gd name="T6" fmla="*/ 288 w 1239"/>
                  <a:gd name="T7" fmla="*/ 0 h 538"/>
                  <a:gd name="T8" fmla="*/ 0 w 1239"/>
                  <a:gd name="T9" fmla="*/ 537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39" h="538">
                    <a:moveTo>
                      <a:pt x="0" y="537"/>
                    </a:moveTo>
                    <a:lnTo>
                      <a:pt x="1238" y="537"/>
                    </a:lnTo>
                    <a:lnTo>
                      <a:pt x="950" y="0"/>
                    </a:lnTo>
                    <a:lnTo>
                      <a:pt x="288" y="0"/>
                    </a:lnTo>
                    <a:lnTo>
                      <a:pt x="0" y="537"/>
                    </a:lnTo>
                  </a:path>
                </a:pathLst>
              </a:custGeom>
              <a:gradFill rotWithShape="1">
                <a:gsLst>
                  <a:gs pos="0">
                    <a:srgbClr val="FF9933"/>
                  </a:gs>
                  <a:gs pos="100000">
                    <a:srgbClr val="FF9933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2" name="Freeform 71"/>
              <p:cNvSpPr>
                <a:spLocks/>
              </p:cNvSpPr>
              <p:nvPr/>
            </p:nvSpPr>
            <p:spPr bwMode="gray">
              <a:xfrm>
                <a:off x="1914" y="1234"/>
                <a:ext cx="445" cy="732"/>
              </a:xfrm>
              <a:custGeom>
                <a:avLst/>
                <a:gdLst>
                  <a:gd name="T0" fmla="*/ 289 w 439"/>
                  <a:gd name="T1" fmla="*/ 637 h 638"/>
                  <a:gd name="T2" fmla="*/ 438 w 439"/>
                  <a:gd name="T3" fmla="*/ 441 h 638"/>
                  <a:gd name="T4" fmla="*/ 79 w 439"/>
                  <a:gd name="T5" fmla="*/ 0 h 638"/>
                  <a:gd name="T6" fmla="*/ 0 w 439"/>
                  <a:gd name="T7" fmla="*/ 96 h 638"/>
                  <a:gd name="T8" fmla="*/ 289 w 439"/>
                  <a:gd name="T9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9" h="638">
                    <a:moveTo>
                      <a:pt x="289" y="637"/>
                    </a:moveTo>
                    <a:lnTo>
                      <a:pt x="438" y="441"/>
                    </a:lnTo>
                    <a:lnTo>
                      <a:pt x="79" y="0"/>
                    </a:lnTo>
                    <a:lnTo>
                      <a:pt x="0" y="96"/>
                    </a:lnTo>
                    <a:lnTo>
                      <a:pt x="289" y="637"/>
                    </a:lnTo>
                  </a:path>
                </a:pathLst>
              </a:custGeom>
              <a:solidFill>
                <a:srgbClr val="FFBA7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37" name="Group 72"/>
            <p:cNvGrpSpPr>
              <a:grpSpLocks/>
            </p:cNvGrpSpPr>
            <p:nvPr/>
          </p:nvGrpSpPr>
          <p:grpSpPr bwMode="auto">
            <a:xfrm>
              <a:off x="1284" y="653"/>
              <a:ext cx="653" cy="616"/>
              <a:chOff x="1284" y="653"/>
              <a:chExt cx="653" cy="616"/>
            </a:xfrm>
          </p:grpSpPr>
          <p:sp>
            <p:nvSpPr>
              <p:cNvPr id="38" name="Freeform 73"/>
              <p:cNvSpPr>
                <a:spLocks/>
              </p:cNvSpPr>
              <p:nvPr/>
            </p:nvSpPr>
            <p:spPr bwMode="gray">
              <a:xfrm>
                <a:off x="1284" y="653"/>
                <a:ext cx="598" cy="616"/>
              </a:xfrm>
              <a:custGeom>
                <a:avLst/>
                <a:gdLst>
                  <a:gd name="T0" fmla="*/ 0 w 587"/>
                  <a:gd name="T1" fmla="*/ 533 h 537"/>
                  <a:gd name="T2" fmla="*/ 586 w 587"/>
                  <a:gd name="T3" fmla="*/ 536 h 537"/>
                  <a:gd name="T4" fmla="*/ 283 w 587"/>
                  <a:gd name="T5" fmla="*/ 0 h 537"/>
                  <a:gd name="T6" fmla="*/ 0 w 587"/>
                  <a:gd name="T7" fmla="*/ 533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7" h="537">
                    <a:moveTo>
                      <a:pt x="0" y="533"/>
                    </a:moveTo>
                    <a:lnTo>
                      <a:pt x="586" y="536"/>
                    </a:lnTo>
                    <a:lnTo>
                      <a:pt x="283" y="0"/>
                    </a:lnTo>
                    <a:lnTo>
                      <a:pt x="0" y="533"/>
                    </a:lnTo>
                  </a:path>
                </a:pathLst>
              </a:custGeom>
              <a:gradFill rotWithShape="1">
                <a:gsLst>
                  <a:gs pos="0">
                    <a:srgbClr val="CC3300"/>
                  </a:gs>
                  <a:gs pos="100000">
                    <a:srgbClr val="CC3300">
                      <a:gamma/>
                      <a:shade val="46275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9" name="Freeform 74"/>
              <p:cNvSpPr>
                <a:spLocks/>
              </p:cNvSpPr>
              <p:nvPr/>
            </p:nvSpPr>
            <p:spPr bwMode="gray">
              <a:xfrm>
                <a:off x="1568" y="653"/>
                <a:ext cx="369" cy="613"/>
              </a:xfrm>
              <a:custGeom>
                <a:avLst/>
                <a:gdLst>
                  <a:gd name="T0" fmla="*/ 296 w 364"/>
                  <a:gd name="T1" fmla="*/ 534 h 535"/>
                  <a:gd name="T2" fmla="*/ 363 w 364"/>
                  <a:gd name="T3" fmla="*/ 445 h 535"/>
                  <a:gd name="T4" fmla="*/ 0 w 364"/>
                  <a:gd name="T5" fmla="*/ 0 h 535"/>
                  <a:gd name="T6" fmla="*/ 296 w 364"/>
                  <a:gd name="T7" fmla="*/ 534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4" h="535">
                    <a:moveTo>
                      <a:pt x="296" y="534"/>
                    </a:moveTo>
                    <a:lnTo>
                      <a:pt x="363" y="445"/>
                    </a:lnTo>
                    <a:lnTo>
                      <a:pt x="0" y="0"/>
                    </a:lnTo>
                    <a:lnTo>
                      <a:pt x="296" y="534"/>
                    </a:lnTo>
                  </a:path>
                </a:pathLst>
              </a:custGeom>
              <a:solidFill>
                <a:srgbClr val="FF653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52" name="Text Box 75"/>
          <p:cNvSpPr txBox="1">
            <a:spLocks noChangeArrowheads="1"/>
          </p:cNvSpPr>
          <p:nvPr/>
        </p:nvSpPr>
        <p:spPr bwMode="auto">
          <a:xfrm>
            <a:off x="1869739" y="3782020"/>
            <a:ext cx="1119217" cy="486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대상 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3" name="Text Box 76"/>
          <p:cNvSpPr txBox="1">
            <a:spLocks noChangeArrowheads="1"/>
          </p:cNvSpPr>
          <p:nvPr/>
        </p:nvSpPr>
        <p:spPr bwMode="auto">
          <a:xfrm>
            <a:off x="1838405" y="2870705"/>
            <a:ext cx="1005403" cy="486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목적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" name="Rectangle 77"/>
          <p:cNvSpPr>
            <a:spLocks noChangeArrowheads="1"/>
          </p:cNvSpPr>
          <p:nvPr/>
        </p:nvSpPr>
        <p:spPr bwMode="auto">
          <a:xfrm>
            <a:off x="1038299" y="5661943"/>
            <a:ext cx="2741613" cy="2873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00">
                        <a:gamma/>
                        <a:shade val="46275"/>
                        <a:invGamma/>
                        <a:alpha val="0"/>
                      </a:srgbClr>
                    </a:gs>
                    <a:gs pos="50000">
                      <a:srgbClr val="000000"/>
                    </a:gs>
                    <a:gs pos="100000">
                      <a:srgbClr val="0000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서비스 명 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5" name="Rectangle 78"/>
          <p:cNvSpPr>
            <a:spLocks noChangeArrowheads="1"/>
          </p:cNvSpPr>
          <p:nvPr/>
        </p:nvSpPr>
        <p:spPr bwMode="auto">
          <a:xfrm>
            <a:off x="1133946" y="4664670"/>
            <a:ext cx="2590800" cy="2873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00">
                        <a:gamma/>
                        <a:shade val="46275"/>
                        <a:invGamma/>
                        <a:alpha val="0"/>
                      </a:srgbClr>
                    </a:gs>
                    <a:gs pos="50000">
                      <a:srgbClr val="000000"/>
                    </a:gs>
                    <a:gs pos="100000">
                      <a:srgbClr val="000000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서비스 종류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6" name="Text Box 76"/>
          <p:cNvSpPr txBox="1">
            <a:spLocks noChangeArrowheads="1"/>
          </p:cNvSpPr>
          <p:nvPr/>
        </p:nvSpPr>
        <p:spPr bwMode="auto">
          <a:xfrm>
            <a:off x="1926645" y="2006609"/>
            <a:ext cx="1005403" cy="4862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7067A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ko-KR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목표</a:t>
            </a:r>
            <a:endParaRPr lang="en-US" altLang="ko-K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0190" y="3540291"/>
            <a:ext cx="3314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주간보호 치매전담반 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13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명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59832" y="194877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치매 진행속도 느리게  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51920" y="2557413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잔존능력 향상 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인지능력향상 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삶의 의욕 고취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26198" y="4429621"/>
            <a:ext cx="3502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바느질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 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글쓰기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</a:t>
            </a:r>
          </a:p>
          <a:p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달걀놀이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빙고게임</a:t>
            </a:r>
            <a:r>
              <a:rPr lang="en-US" altLang="ko-KR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,</a:t>
            </a:r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게이트볼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838146" y="5544729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치매예방을 위한 인지 여행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6" grpId="0"/>
      <p:bldP spid="18" grpId="0" animBg="1"/>
      <p:bldP spid="19" grpId="0" animBg="1"/>
      <p:bldP spid="20" grpId="0" animBg="1"/>
      <p:bldP spid="21" grpId="0" animBg="1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813050" y="3897313"/>
            <a:ext cx="3670300" cy="1373187"/>
          </a:xfrm>
          <a:prstGeom prst="ellipse">
            <a:avLst/>
          </a:prstGeom>
          <a:gradFill rotWithShape="1">
            <a:gsLst>
              <a:gs pos="0">
                <a:srgbClr val="CBCBCB"/>
              </a:gs>
              <a:gs pos="6500">
                <a:srgbClr val="5F5F5F"/>
              </a:gs>
              <a:gs pos="10501">
                <a:srgbClr val="5F5F5F"/>
              </a:gs>
              <a:gs pos="31500">
                <a:srgbClr val="FFFFFF"/>
              </a:gs>
              <a:gs pos="33501">
                <a:srgbClr val="B2B2B2"/>
              </a:gs>
              <a:gs pos="34500">
                <a:srgbClr val="292929"/>
              </a:gs>
              <a:gs pos="41000">
                <a:srgbClr val="777777"/>
              </a:gs>
              <a:gs pos="50000">
                <a:srgbClr val="EAEAEA"/>
              </a:gs>
              <a:gs pos="59000">
                <a:srgbClr val="777777"/>
              </a:gs>
              <a:gs pos="65500">
                <a:srgbClr val="292929"/>
              </a:gs>
              <a:gs pos="66499">
                <a:srgbClr val="B2B2B2"/>
              </a:gs>
              <a:gs pos="68500">
                <a:srgbClr val="FFFFFF"/>
              </a:gs>
              <a:gs pos="89500">
                <a:srgbClr val="5F5F5F"/>
              </a:gs>
              <a:gs pos="93500">
                <a:srgbClr val="5F5F5F"/>
              </a:gs>
              <a:gs pos="100000">
                <a:srgbClr val="CBCBCB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latinLnBrk="1" hangingPunct="1"/>
            <a:endParaRPr lang="ko-KR" altLang="en-US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813050" y="3794125"/>
            <a:ext cx="3670300" cy="1373188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A987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latinLnBrk="1" hangingPunct="1"/>
            <a:endParaRPr lang="ko-KR" altLang="en-US"/>
          </a:p>
        </p:txBody>
      </p:sp>
      <p:sp>
        <p:nvSpPr>
          <p:cNvPr id="6" name="Arc 6"/>
          <p:cNvSpPr>
            <a:spLocks/>
          </p:cNvSpPr>
          <p:nvPr/>
        </p:nvSpPr>
        <p:spPr bwMode="auto">
          <a:xfrm>
            <a:off x="2136775" y="3009900"/>
            <a:ext cx="5605463" cy="2667000"/>
          </a:xfrm>
          <a:custGeom>
            <a:avLst/>
            <a:gdLst>
              <a:gd name="T0" fmla="*/ 0 w 39723"/>
              <a:gd name="T1" fmla="*/ 2147483647 h 41694"/>
              <a:gd name="T2" fmla="*/ 2147483647 w 39723"/>
              <a:gd name="T3" fmla="*/ 2147483647 h 41694"/>
              <a:gd name="T4" fmla="*/ 2147483647 w 39723"/>
              <a:gd name="T5" fmla="*/ 2147483647 h 41694"/>
              <a:gd name="T6" fmla="*/ 0 60000 65536"/>
              <a:gd name="T7" fmla="*/ 0 60000 65536"/>
              <a:gd name="T8" fmla="*/ 0 60000 65536"/>
              <a:gd name="T9" fmla="*/ 0 w 39723"/>
              <a:gd name="T10" fmla="*/ 0 h 41694"/>
              <a:gd name="T11" fmla="*/ 39723 w 39723"/>
              <a:gd name="T12" fmla="*/ 41694 h 416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23" h="41694" fill="none" extrusionOk="0">
                <a:moveTo>
                  <a:pt x="-1" y="9847"/>
                </a:moveTo>
                <a:cubicBezTo>
                  <a:pt x="3982" y="3706"/>
                  <a:pt x="10803" y="-1"/>
                  <a:pt x="18123" y="0"/>
                </a:cubicBezTo>
                <a:cubicBezTo>
                  <a:pt x="30052" y="0"/>
                  <a:pt x="39723" y="9670"/>
                  <a:pt x="39723" y="21600"/>
                </a:cubicBezTo>
                <a:cubicBezTo>
                  <a:pt x="39723" y="30470"/>
                  <a:pt x="34299" y="38439"/>
                  <a:pt x="26047" y="41694"/>
                </a:cubicBezTo>
              </a:path>
              <a:path w="39723" h="41694" stroke="0" extrusionOk="0">
                <a:moveTo>
                  <a:pt x="-1" y="9847"/>
                </a:moveTo>
                <a:cubicBezTo>
                  <a:pt x="3982" y="3706"/>
                  <a:pt x="10803" y="-1"/>
                  <a:pt x="18123" y="0"/>
                </a:cubicBezTo>
                <a:cubicBezTo>
                  <a:pt x="30052" y="0"/>
                  <a:pt x="39723" y="9670"/>
                  <a:pt x="39723" y="21600"/>
                </a:cubicBezTo>
                <a:cubicBezTo>
                  <a:pt x="39723" y="30470"/>
                  <a:pt x="34299" y="38439"/>
                  <a:pt x="26047" y="41694"/>
                </a:cubicBezTo>
                <a:lnTo>
                  <a:pt x="18123" y="21600"/>
                </a:lnTo>
                <a:lnTo>
                  <a:pt x="-1" y="9847"/>
                </a:lnTo>
                <a:close/>
              </a:path>
            </a:pathLst>
          </a:custGeom>
          <a:noFill/>
          <a:ln w="6350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568950" y="5130800"/>
            <a:ext cx="1092200" cy="10922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374A5C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/>
            <a:r>
              <a:rPr lang="ko-KR" altLang="en-US" sz="1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힘내자</a:t>
            </a:r>
            <a:endParaRPr lang="en-US" altLang="ko-KR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eaLnBrk="1" latinLnBrk="1" hangingPunct="1"/>
            <a:r>
              <a:rPr lang="ko-KR" altLang="en-US" sz="1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게이트볼</a:t>
            </a:r>
            <a:endParaRPr lang="en-US" altLang="ko-KR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590675" y="3101975"/>
            <a:ext cx="1092200" cy="10922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374A5C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/>
            <a:r>
              <a:rPr lang="ko-KR" altLang="en-US" sz="1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즐거운</a:t>
            </a:r>
            <a:endParaRPr lang="en-US" altLang="ko-KR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eaLnBrk="1" latinLnBrk="1" hangingPunct="1"/>
            <a:r>
              <a:rPr lang="ko-KR" altLang="en-US" sz="1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바느질</a:t>
            </a:r>
            <a:endParaRPr lang="en-US" altLang="ko-KR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267075" y="4214813"/>
            <a:ext cx="481013" cy="481012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latinLnBrk="1" hangingPunct="1"/>
            <a:endParaRPr lang="ko-KR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3748088" y="4456113"/>
            <a:ext cx="482600" cy="481012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latinLnBrk="1" hangingPunct="1"/>
            <a:endParaRPr lang="ko-KR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332288" y="4524375"/>
            <a:ext cx="481012" cy="481013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latinLnBrk="1" hangingPunct="1"/>
            <a:endParaRPr lang="ko-KR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914900" y="4456113"/>
            <a:ext cx="481013" cy="481012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latinLnBrk="1" hangingPunct="1"/>
            <a:endParaRPr lang="ko-KR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445125" y="4283075"/>
            <a:ext cx="481013" cy="4826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764700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latinLnBrk="1" hangingPunct="1"/>
            <a:endParaRPr lang="ko-KR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562225" y="3989388"/>
            <a:ext cx="771525" cy="2047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179888" y="3556000"/>
            <a:ext cx="420687" cy="433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5245100" y="3652838"/>
            <a:ext cx="717550" cy="3365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6000750" y="4368800"/>
            <a:ext cx="1195388" cy="173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5362575" y="4937125"/>
            <a:ext cx="323850" cy="358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 type="triangle" w="sm" len="med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3732213" y="3925888"/>
            <a:ext cx="151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latinLnBrk="1" hangingPunct="1"/>
            <a:r>
              <a:rPr lang="ko-KR" altLang="en-US" sz="2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인지여행</a:t>
            </a:r>
            <a:r>
              <a:rPr lang="ko-KR" altLang="en-US" sz="2400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endParaRPr lang="en-US" altLang="ko-KR" sz="24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5" name="Arc 46"/>
          <p:cNvSpPr>
            <a:spLocks/>
          </p:cNvSpPr>
          <p:nvPr/>
        </p:nvSpPr>
        <p:spPr bwMode="auto">
          <a:xfrm>
            <a:off x="2682875" y="3000375"/>
            <a:ext cx="5164138" cy="2462213"/>
          </a:xfrm>
          <a:custGeom>
            <a:avLst/>
            <a:gdLst>
              <a:gd name="T0" fmla="*/ 0 w 36597"/>
              <a:gd name="T1" fmla="*/ 2147483647 h 38500"/>
              <a:gd name="T2" fmla="*/ 2147483647 w 36597"/>
              <a:gd name="T3" fmla="*/ 2147483647 h 38500"/>
              <a:gd name="T4" fmla="*/ 2147483647 w 36597"/>
              <a:gd name="T5" fmla="*/ 2147483647 h 38500"/>
              <a:gd name="T6" fmla="*/ 0 60000 65536"/>
              <a:gd name="T7" fmla="*/ 0 60000 65536"/>
              <a:gd name="T8" fmla="*/ 0 60000 65536"/>
              <a:gd name="T9" fmla="*/ 0 w 36597"/>
              <a:gd name="T10" fmla="*/ 0 h 38500"/>
              <a:gd name="T11" fmla="*/ 36597 w 36597"/>
              <a:gd name="T12" fmla="*/ 38500 h 38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597" h="38500" fill="none" extrusionOk="0">
                <a:moveTo>
                  <a:pt x="-1" y="6054"/>
                </a:moveTo>
                <a:cubicBezTo>
                  <a:pt x="4026" y="2170"/>
                  <a:pt x="9402" y="-1"/>
                  <a:pt x="14997" y="0"/>
                </a:cubicBezTo>
                <a:cubicBezTo>
                  <a:pt x="26926" y="0"/>
                  <a:pt x="36597" y="9670"/>
                  <a:pt x="36597" y="21600"/>
                </a:cubicBezTo>
                <a:cubicBezTo>
                  <a:pt x="36597" y="28180"/>
                  <a:pt x="33597" y="34402"/>
                  <a:pt x="28448" y="38500"/>
                </a:cubicBezTo>
              </a:path>
              <a:path w="36597" h="38500" stroke="0" extrusionOk="0">
                <a:moveTo>
                  <a:pt x="-1" y="6054"/>
                </a:moveTo>
                <a:cubicBezTo>
                  <a:pt x="4026" y="2170"/>
                  <a:pt x="9402" y="-1"/>
                  <a:pt x="14997" y="0"/>
                </a:cubicBezTo>
                <a:cubicBezTo>
                  <a:pt x="26926" y="0"/>
                  <a:pt x="36597" y="9670"/>
                  <a:pt x="36597" y="21600"/>
                </a:cubicBezTo>
                <a:cubicBezTo>
                  <a:pt x="36597" y="28180"/>
                  <a:pt x="33597" y="34402"/>
                  <a:pt x="28448" y="38500"/>
                </a:cubicBezTo>
                <a:lnTo>
                  <a:pt x="14997" y="21600"/>
                </a:lnTo>
                <a:lnTo>
                  <a:pt x="-1" y="6054"/>
                </a:lnTo>
                <a:close/>
              </a:path>
            </a:pathLst>
          </a:cu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6" name="Oval 47"/>
          <p:cNvSpPr>
            <a:spLocks noChangeArrowheads="1"/>
          </p:cNvSpPr>
          <p:nvPr/>
        </p:nvSpPr>
        <p:spPr bwMode="auto">
          <a:xfrm>
            <a:off x="3508375" y="2463800"/>
            <a:ext cx="1092200" cy="10922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374A5C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/>
            <a:r>
              <a:rPr lang="ko-KR" altLang="en-US" sz="1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신나는</a:t>
            </a:r>
            <a:endParaRPr lang="en-US" altLang="ko-KR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eaLnBrk="1" latinLnBrk="1" hangingPunct="1"/>
            <a:r>
              <a:rPr lang="ko-KR" altLang="en-US" sz="1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글쓰기</a:t>
            </a:r>
            <a:endParaRPr lang="en-US" altLang="ko-KR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7" name="Oval 48"/>
          <p:cNvSpPr>
            <a:spLocks noChangeArrowheads="1"/>
          </p:cNvSpPr>
          <p:nvPr/>
        </p:nvSpPr>
        <p:spPr bwMode="auto">
          <a:xfrm>
            <a:off x="5643563" y="2586038"/>
            <a:ext cx="1092200" cy="1090612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374A5C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/>
            <a:r>
              <a:rPr lang="ko-KR" altLang="en-US" sz="1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재미있는</a:t>
            </a:r>
            <a:endParaRPr lang="en-US" altLang="ko-KR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eaLnBrk="1" latinLnBrk="1" hangingPunct="1"/>
            <a:r>
              <a:rPr lang="ko-KR" altLang="en-US" sz="1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달걀놀이</a:t>
            </a:r>
            <a:endParaRPr lang="en-US" altLang="ko-KR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8" name="Oval 49"/>
          <p:cNvSpPr>
            <a:spLocks noChangeArrowheads="1"/>
          </p:cNvSpPr>
          <p:nvPr/>
        </p:nvSpPr>
        <p:spPr bwMode="auto">
          <a:xfrm>
            <a:off x="7196138" y="3808413"/>
            <a:ext cx="1092200" cy="1092200"/>
          </a:xfrm>
          <a:prstGeom prst="ellipse">
            <a:avLst/>
          </a:prstGeom>
          <a:gradFill rotWithShape="0">
            <a:gsLst>
              <a:gs pos="0">
                <a:srgbClr val="99CCFF"/>
              </a:gs>
              <a:gs pos="100000">
                <a:srgbClr val="374A5C"/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latinLnBrk="1" hangingPunct="1"/>
            <a:r>
              <a:rPr lang="ko-KR" altLang="en-US" sz="1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유쾌한</a:t>
            </a:r>
            <a:endParaRPr lang="en-US" altLang="ko-KR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  <a:p>
            <a:pPr algn="ctr" eaLnBrk="1" latinLnBrk="1" hangingPunct="1"/>
            <a:r>
              <a:rPr lang="ko-KR" altLang="en-US" sz="1400" dirty="0">
                <a:solidFill>
                  <a:srgbClr val="FFFFFF"/>
                </a:solidFill>
                <a:latin typeface="HY견고딕" pitchFamily="18" charset="-127"/>
                <a:ea typeface="HY견고딕" pitchFamily="18" charset="-127"/>
              </a:rPr>
              <a:t>빙고게임</a:t>
            </a:r>
            <a:endParaRPr lang="en-US" altLang="ko-KR" sz="1400" dirty="0">
              <a:solidFill>
                <a:srgbClr val="FFFFFF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771" y="243949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7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직선 연결선 19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43"/>
          <p:cNvGrpSpPr>
            <a:grpSpLocks/>
          </p:cNvGrpSpPr>
          <p:nvPr/>
        </p:nvGrpSpPr>
        <p:grpSpPr bwMode="auto">
          <a:xfrm>
            <a:off x="7236296" y="399343"/>
            <a:ext cx="1685925" cy="1270000"/>
            <a:chOff x="2729550" y="2047164"/>
            <a:chExt cx="4012442" cy="4012442"/>
          </a:xfrm>
        </p:grpSpPr>
        <p:sp>
          <p:nvSpPr>
            <p:cNvPr id="28" name="타원 27"/>
            <p:cNvSpPr/>
            <p:nvPr/>
          </p:nvSpPr>
          <p:spPr>
            <a:xfrm>
              <a:off x="2729550" y="2047164"/>
              <a:ext cx="4012442" cy="4012442"/>
            </a:xfrm>
            <a:prstGeom prst="ellipse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noFill/>
              <a:prstDash val="solid"/>
            </a:ln>
            <a:effectLst>
              <a:outerShdw blurRad="88900" sx="102000" sy="102000" algn="ctr" rotWithShape="0">
                <a:prstClr val="black">
                  <a:alpha val="14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52400" h="31750" prst="coolSlant"/>
            </a:sp3d>
          </p:spPr>
          <p:txBody>
            <a:bodyPr anchor="ctr"/>
            <a:lstStyle/>
            <a:p>
              <a:pPr algn="ctr">
                <a:defRPr/>
              </a:pPr>
              <a:endParaRPr lang="ko-KR" altLang="en-US" sz="16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3069587" y="2388222"/>
              <a:ext cx="3332367" cy="3330327"/>
            </a:xfrm>
            <a:prstGeom prst="ellipse">
              <a:avLst/>
            </a:prstGeom>
            <a:solidFill>
              <a:schemeClr val="bg1"/>
            </a:solidFill>
            <a:ln w="127000" cap="flat" cmpd="sng" algn="ctr">
              <a:solidFill>
                <a:schemeClr val="accent1">
                  <a:lumMod val="75000"/>
                </a:schemeClr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9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ko-KR" altLang="en-US" sz="16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3196487" y="2769502"/>
              <a:ext cx="3078565" cy="256776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ko-KR" altLang="en-US" sz="1600" b="1" kern="0" dirty="0">
                  <a:solidFill>
                    <a:sysClr val="window" lastClr="FFFFFF"/>
                  </a:solidFill>
                </a:rPr>
                <a:t>바느질</a:t>
              </a:r>
              <a:endParaRPr lang="en-US" altLang="ko-KR" sz="1600" b="1" kern="0" dirty="0">
                <a:solidFill>
                  <a:sysClr val="window" lastClr="FFFFFF"/>
                </a:solidFill>
              </a:endParaRPr>
            </a:p>
            <a:p>
              <a:pPr algn="ctr">
                <a:defRPr/>
              </a:pPr>
              <a:r>
                <a:rPr lang="ko-KR" altLang="en-US" sz="1600" b="1" kern="0" dirty="0">
                  <a:solidFill>
                    <a:sysClr val="window" lastClr="FFFFFF"/>
                  </a:solidFill>
                </a:rPr>
                <a:t>놀이</a:t>
              </a:r>
              <a:r>
                <a:rPr lang="ko-KR" altLang="en-US" sz="1600" kern="0" dirty="0">
                  <a:solidFill>
                    <a:sysClr val="window" lastClr="FFFFFF"/>
                  </a:solidFill>
                </a:rPr>
                <a:t> 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90593" y="280242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6" y="1070124"/>
            <a:ext cx="4104456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타원 12"/>
          <p:cNvSpPr/>
          <p:nvPr/>
        </p:nvSpPr>
        <p:spPr bwMode="auto">
          <a:xfrm>
            <a:off x="2133900" y="1124745"/>
            <a:ext cx="1216668" cy="530694"/>
          </a:xfrm>
          <a:prstGeom prst="ellipse">
            <a:avLst/>
          </a:prstGeom>
          <a:solidFill>
            <a:schemeClr val="bg1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200" b="1" kern="0" dirty="0"/>
              <a:t>미니 커튼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80" y="3795753"/>
            <a:ext cx="1971878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58" y="3795753"/>
            <a:ext cx="2307714" cy="287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타원 14"/>
          <p:cNvSpPr/>
          <p:nvPr/>
        </p:nvSpPr>
        <p:spPr bwMode="auto">
          <a:xfrm>
            <a:off x="6449947" y="3933056"/>
            <a:ext cx="1216668" cy="530694"/>
          </a:xfrm>
          <a:prstGeom prst="ellipse">
            <a:avLst/>
          </a:prstGeom>
          <a:solidFill>
            <a:schemeClr val="bg1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200" b="1" kern="0" dirty="0" smtClean="0"/>
              <a:t>내가 만든</a:t>
            </a:r>
            <a:endParaRPr lang="en-US" altLang="ko-KR" sz="1200" b="1" kern="0" dirty="0" smtClean="0"/>
          </a:p>
          <a:p>
            <a:pPr algn="ctr">
              <a:defRPr/>
            </a:pPr>
            <a:r>
              <a:rPr lang="ko-KR" altLang="en-US" sz="1200" b="1" kern="0" dirty="0" smtClean="0"/>
              <a:t>마스</a:t>
            </a:r>
            <a:r>
              <a:rPr lang="ko-KR" altLang="en-US" sz="1200" b="1" kern="0" dirty="0"/>
              <a:t>크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487" y="1942031"/>
            <a:ext cx="212598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80" y="1942031"/>
            <a:ext cx="215360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1" y="2764110"/>
            <a:ext cx="41052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4572001" y="32425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2800" b="1" dirty="0">
                <a:solidFill>
                  <a:schemeClr val="bg1"/>
                </a:solidFill>
              </a:rPr>
              <a:t>즐거운 바느질 놀이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900" y="243950"/>
            <a:ext cx="296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 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utoShape 15"/>
          <p:cNvSpPr>
            <a:spLocks noChangeArrowheads="1"/>
          </p:cNvSpPr>
          <p:nvPr/>
        </p:nvSpPr>
        <p:spPr bwMode="auto">
          <a:xfrm>
            <a:off x="1584744" y="1707257"/>
            <a:ext cx="6768752" cy="13490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다양한 색상의 실을 이용하여 오감을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자극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바느질로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눈과 손의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협응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능력과 소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근육 운동능력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향상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작품 완성으로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시공간지각구성능력과 문제해결 능력 향상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3" name="AutoShape 24"/>
          <p:cNvSpPr>
            <a:spLocks noChangeArrowheads="1"/>
          </p:cNvSpPr>
          <p:nvPr/>
        </p:nvSpPr>
        <p:spPr bwMode="auto">
          <a:xfrm>
            <a:off x="251520" y="1707257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7000">
                <a:srgbClr val="FFC000"/>
              </a:gs>
              <a:gs pos="97000">
                <a:schemeClr val="accent1">
                  <a:lumMod val="40000"/>
                  <a:lumOff val="60000"/>
                </a:schemeClr>
              </a:gs>
              <a:gs pos="57000">
                <a:srgbClr val="FFCC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활동 목표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683568" y="3437605"/>
            <a:ext cx="7632848" cy="15777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AutoShape 24"/>
          <p:cNvSpPr>
            <a:spLocks noChangeArrowheads="1"/>
          </p:cNvSpPr>
          <p:nvPr/>
        </p:nvSpPr>
        <p:spPr bwMode="auto">
          <a:xfrm>
            <a:off x="251520" y="3543949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주요 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활동영역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73" name="AutoShape 15"/>
          <p:cNvSpPr>
            <a:spLocks noChangeArrowheads="1"/>
          </p:cNvSpPr>
          <p:nvPr/>
        </p:nvSpPr>
        <p:spPr bwMode="auto">
          <a:xfrm>
            <a:off x="1547664" y="5167953"/>
            <a:ext cx="6912768" cy="15777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지도자의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설명을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듣고 준비된 재료를 가지고 함께 바느질 한다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다양한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색상의 실은 선택하여 여러 가지 바느질 방법으로 작품을 </a:t>
            </a:r>
            <a:endParaRPr lang="en-US" altLang="ko-KR" sz="1600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  <a:buNone/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만들어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본다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.(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예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홈질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공구르기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감침질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박음질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시침질 등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작품이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완성되면 소감을 말하고 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옆 사람과 비교하며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이야기 </a:t>
            </a:r>
            <a:r>
              <a:rPr lang="ko-KR" altLang="en-US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한다</a:t>
            </a:r>
            <a:r>
              <a:rPr lang="en-US" altLang="ko-KR" sz="1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4" name="AutoShape 24"/>
          <p:cNvSpPr>
            <a:spLocks noChangeArrowheads="1"/>
          </p:cNvSpPr>
          <p:nvPr/>
        </p:nvSpPr>
        <p:spPr bwMode="auto">
          <a:xfrm>
            <a:off x="251520" y="5315082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B050"/>
              </a:gs>
              <a:gs pos="50000">
                <a:srgbClr val="92D05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방법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graphicFrame>
        <p:nvGraphicFramePr>
          <p:cNvPr id="76" name="표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09529"/>
              </p:ext>
            </p:extLst>
          </p:nvPr>
        </p:nvGraphicFramePr>
        <p:xfrm>
          <a:off x="1655676" y="3543948"/>
          <a:ext cx="6444714" cy="128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17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주의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집중력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언어력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시공간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지각구성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기억력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지남력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문제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해결능력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  <a:endParaRPr kumimoji="0"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  <a:endParaRPr kumimoji="0"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직사각형 12"/>
          <p:cNvSpPr/>
          <p:nvPr/>
        </p:nvSpPr>
        <p:spPr>
          <a:xfrm>
            <a:off x="5364088" y="350104"/>
            <a:ext cx="3456383" cy="5586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ko-KR" altLang="en-US" sz="2800" b="1" dirty="0" smtClean="0">
                <a:solidFill>
                  <a:schemeClr val="bg1"/>
                </a:solidFill>
              </a:rPr>
              <a:t>즐거운 바느질 놀이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900" y="243950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88024" y="6063648"/>
            <a:ext cx="378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바탕에 쓰여진 </a:t>
            </a:r>
            <a:r>
              <a:rPr lang="ko-KR" altLang="en-US" b="1" dirty="0" err="1"/>
              <a:t>속담풀이</a:t>
            </a:r>
            <a:r>
              <a:rPr lang="ko-KR" altLang="en-US" b="1" dirty="0"/>
              <a:t> 덮어쓰기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3313" y="6063659"/>
            <a:ext cx="381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바탕에 </a:t>
            </a:r>
            <a:r>
              <a:rPr lang="ko-KR" altLang="en-US" b="1" dirty="0" smtClean="0"/>
              <a:t>쓰여진  </a:t>
            </a:r>
            <a:r>
              <a:rPr lang="ko-KR" altLang="en-US" b="1" dirty="0"/>
              <a:t>노래가사 덮어쓰기 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237" y="1179266"/>
            <a:ext cx="3168352" cy="24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타원 9"/>
          <p:cNvSpPr/>
          <p:nvPr/>
        </p:nvSpPr>
        <p:spPr bwMode="auto">
          <a:xfrm>
            <a:off x="7379171" y="507293"/>
            <a:ext cx="1400175" cy="1054100"/>
          </a:xfrm>
          <a:prstGeom prst="ellipse">
            <a:avLst/>
          </a:prstGeom>
          <a:solidFill>
            <a:schemeClr val="accent3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 kern="0" dirty="0" err="1">
                <a:solidFill>
                  <a:sysClr val="window" lastClr="FFFFFF"/>
                </a:solidFill>
              </a:rPr>
              <a:t>신나는글쓰기</a:t>
            </a:r>
            <a:r>
              <a:rPr lang="ko-KR" altLang="en-US" sz="1600" b="1" kern="0" dirty="0">
                <a:solidFill>
                  <a:sysClr val="window" lastClr="FFFFFF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6" y="3669748"/>
            <a:ext cx="3168353" cy="235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타원 15"/>
          <p:cNvSpPr/>
          <p:nvPr/>
        </p:nvSpPr>
        <p:spPr bwMode="auto">
          <a:xfrm>
            <a:off x="413884" y="2492896"/>
            <a:ext cx="1400175" cy="483503"/>
          </a:xfrm>
          <a:prstGeom prst="ellipse">
            <a:avLst/>
          </a:prstGeom>
          <a:solidFill>
            <a:schemeClr val="accent3"/>
          </a:solidFill>
          <a:ln w="1270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1600" b="1" kern="0" dirty="0" smtClean="0">
                <a:solidFill>
                  <a:sysClr val="window" lastClr="FFFFFF"/>
                </a:solidFill>
              </a:rPr>
              <a:t>노래를</a:t>
            </a:r>
            <a:endParaRPr lang="en-US" altLang="ko-KR" sz="1600" b="1" kern="0" dirty="0" smtClean="0">
              <a:solidFill>
                <a:sysClr val="window" lastClr="FFFFFF"/>
              </a:solidFill>
            </a:endParaRPr>
          </a:p>
          <a:p>
            <a:pPr algn="ctr">
              <a:defRPr/>
            </a:pPr>
            <a:r>
              <a:rPr lang="ko-KR" altLang="en-US" sz="1600" b="1" kern="0" dirty="0" smtClean="0">
                <a:solidFill>
                  <a:sysClr val="window" lastClr="FFFFFF"/>
                </a:solidFill>
              </a:rPr>
              <a:t>부른</a:t>
            </a:r>
            <a:r>
              <a:rPr lang="ko-KR" altLang="en-US" sz="1600" b="1" kern="0" dirty="0">
                <a:solidFill>
                  <a:sysClr val="window" lastClr="FFFFFF"/>
                </a:solidFill>
              </a:rPr>
              <a:t>다</a:t>
            </a:r>
            <a:r>
              <a:rPr lang="ko-KR" altLang="en-US" sz="1600" b="1" kern="0" dirty="0" smtClean="0">
                <a:solidFill>
                  <a:sysClr val="window" lastClr="FFFFFF"/>
                </a:solidFill>
              </a:rPr>
              <a:t> </a:t>
            </a:r>
            <a:endParaRPr lang="ko-KR" altLang="en-US" sz="1600" b="1" kern="0" dirty="0">
              <a:solidFill>
                <a:sysClr val="window" lastClr="FFFFFF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00" y="1918976"/>
            <a:ext cx="4752975" cy="410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/>
        </p:nvCxnSpPr>
        <p:spPr>
          <a:xfrm>
            <a:off x="323528" y="908720"/>
            <a:ext cx="8496944" cy="0"/>
          </a:xfrm>
          <a:prstGeom prst="line">
            <a:avLst/>
          </a:prstGeom>
          <a:ln w="50800" cmpd="sng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251520" y="1707257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7000">
                <a:srgbClr val="FFC000"/>
              </a:gs>
              <a:gs pos="97000">
                <a:schemeClr val="accent1">
                  <a:lumMod val="40000"/>
                  <a:lumOff val="60000"/>
                </a:schemeClr>
              </a:gs>
              <a:gs pos="57000">
                <a:srgbClr val="FFCC00"/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활동 목표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683568" y="3437605"/>
            <a:ext cx="7632848" cy="15777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1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51520" y="3543949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주요 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활동영역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251520" y="5315082"/>
            <a:ext cx="1224136" cy="1283468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00B050"/>
              </a:gs>
              <a:gs pos="50000">
                <a:srgbClr val="92D050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5D98B9"/>
            </a:extrusionClr>
            <a:contourClr>
              <a:srgbClr val="5D98B9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en-US" sz="1600" b="1" dirty="0">
                <a:latin typeface="Arial" panose="020B0604020202020204" pitchFamily="34" charset="0"/>
                <a:ea typeface="HY헤드라인M" panose="02030600000101010101" pitchFamily="18" charset="-127"/>
              </a:rPr>
              <a:t>방법</a:t>
            </a:r>
            <a:endParaRPr lang="en-US" altLang="ko-KR" sz="1600" b="1" dirty="0">
              <a:latin typeface="Arial" panose="020B0604020202020204" pitchFamily="34" charset="0"/>
              <a:ea typeface="HY헤드라인M" panose="02030600000101010101" pitchFamily="18" charset="-127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565188"/>
              </p:ext>
            </p:extLst>
          </p:nvPr>
        </p:nvGraphicFramePr>
        <p:xfrm>
          <a:off x="1655676" y="3543948"/>
          <a:ext cx="6444714" cy="1283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17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주의 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집중력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언어력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시공간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지각구성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기억력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지남력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문제</a:t>
                      </a:r>
                      <a:endParaRPr lang="en-US" altLang="ko-KR" sz="1600" b="0" dirty="0">
                        <a:solidFill>
                          <a:schemeClr val="tx1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tx1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해결능력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800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  <a:endParaRPr kumimoji="0" lang="ko-KR" alt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9900" y="243950"/>
            <a:ext cx="296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서비스 종류 </a:t>
            </a:r>
            <a:endParaRPr lang="ko-KR" altLang="en-US" sz="32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364088" y="350104"/>
            <a:ext cx="3456383" cy="55861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/>
            <a:r>
              <a:rPr lang="ko-KR" altLang="en-US" sz="2800" b="1" dirty="0" smtClean="0">
                <a:solidFill>
                  <a:schemeClr val="bg1"/>
                </a:solidFill>
              </a:rPr>
              <a:t>신나는 글쓰기 놀이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691680" y="1707257"/>
            <a:ext cx="6768752" cy="13490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속담의 의미를 해석하여 언어능력향상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노래를 듣고 부른 후 가사 쓰기를 통해 기억력향상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글쓰기를 통해 손 근육 기능 향상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1619672" y="5167953"/>
            <a:ext cx="6912768" cy="1577727"/>
          </a:xfrm>
          <a:prstGeom prst="roundRect">
            <a:avLst>
              <a:gd name="adj" fmla="val 10699"/>
            </a:avLst>
          </a:prstGeom>
          <a:gradFill rotWithShape="0">
            <a:gsLst>
              <a:gs pos="0">
                <a:srgbClr val="FFFFFF"/>
              </a:gs>
              <a:gs pos="100000">
                <a:srgbClr val="C0C0C0">
                  <a:alpha val="29999"/>
                </a:srgbClr>
              </a:gs>
            </a:gsLst>
            <a:lin ang="2700000" scaled="1"/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노래를 듣고 부른 후 노래 가사를 덮어쓰거나 베껴 쓴다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속담의 뜻을 이야기하고 따라 읽어 보며 속담을 여러 번 적어 본다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속담과 관련된 삽화를 색칠하고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에피소드를 이야기 한다</a:t>
            </a:r>
            <a:r>
              <a:rPr lang="en-US" altLang="ko-KR" sz="16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endParaRPr lang="ko-KR" altLang="en-US" sz="1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672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818</Words>
  <Application>Microsoft Office PowerPoint</Application>
  <PresentationFormat>화면 슬라이드 쇼(4:3)</PresentationFormat>
  <Paragraphs>272</Paragraphs>
  <Slides>22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2" baseType="lpstr">
      <vt:lpstr>Franklin Gothic Heavy</vt:lpstr>
      <vt:lpstr>Times New Roman</vt:lpstr>
      <vt:lpstr>Arial Black</vt:lpstr>
      <vt:lpstr>Arial</vt:lpstr>
      <vt:lpstr>견고딕</vt:lpstr>
      <vt:lpstr>HY견고딕</vt:lpstr>
      <vt:lpstr>굴림</vt:lpstr>
      <vt:lpstr>HY헤드라인M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USER</cp:lastModifiedBy>
  <cp:revision>247</cp:revision>
  <cp:lastPrinted>2020-10-22T01:42:48Z</cp:lastPrinted>
  <dcterms:created xsi:type="dcterms:W3CDTF">2015-04-23T13:33:29Z</dcterms:created>
  <dcterms:modified xsi:type="dcterms:W3CDTF">2020-10-30T01:25:15Z</dcterms:modified>
</cp:coreProperties>
</file>