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0" r:id="rId3"/>
    <p:sldId id="302" r:id="rId4"/>
    <p:sldId id="303" r:id="rId5"/>
    <p:sldId id="276" r:id="rId6"/>
    <p:sldId id="278" r:id="rId7"/>
    <p:sldId id="324" r:id="rId8"/>
    <p:sldId id="289" r:id="rId9"/>
    <p:sldId id="281" r:id="rId10"/>
    <p:sldId id="310" r:id="rId11"/>
    <p:sldId id="304" r:id="rId12"/>
    <p:sldId id="282" r:id="rId13"/>
    <p:sldId id="283" r:id="rId14"/>
    <p:sldId id="284" r:id="rId15"/>
    <p:sldId id="305" r:id="rId16"/>
    <p:sldId id="309" r:id="rId17"/>
    <p:sldId id="262" r:id="rId18"/>
    <p:sldId id="312" r:id="rId19"/>
    <p:sldId id="314" r:id="rId20"/>
  </p:sldIdLst>
  <p:sldSz cx="9144000" cy="6858000" type="screen4x3"/>
  <p:notesSz cx="6735763" cy="9866313"/>
  <p:embeddedFontLst>
    <p:embeddedFont>
      <p:font typeface="맑은 고딕" panose="020B0503020000020004" pitchFamily="50" charset="-127"/>
      <p:regular r:id="rId23"/>
      <p:bold r:id="rId24"/>
    </p:embeddedFont>
    <p:embeddedFont>
      <p:font typeface="나눔스퀘어 ExtraBold" panose="020B0600000101010101" pitchFamily="50" charset="-127"/>
      <p:bold r:id="rId25"/>
    </p:embeddedFont>
    <p:embeddedFont>
      <p:font typeface="나눔스퀘어 Bold" panose="020B0600000101010101" pitchFamily="50" charset="-127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CC40"/>
    <a:srgbClr val="43C54F"/>
    <a:srgbClr val="6DA8FF"/>
    <a:srgbClr val="3B8AFF"/>
    <a:srgbClr val="FF6699"/>
    <a:srgbClr val="FF0066"/>
    <a:srgbClr val="1E5653"/>
    <a:srgbClr val="1574FF"/>
    <a:srgbClr val="51AAD7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3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3315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3" y="1"/>
            <a:ext cx="2918831" cy="493315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r">
              <a:defRPr sz="1200"/>
            </a:lvl1pPr>
          </a:lstStyle>
          <a:p>
            <a:fld id="{C7CD3083-87E2-47F8-99B4-AB7B0D4E6B42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3315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3315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r">
              <a:defRPr sz="1200"/>
            </a:lvl1pPr>
          </a:lstStyle>
          <a:p>
            <a:fld id="{64D7BA4F-835D-4FCC-B06A-4C230E01BC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590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18831" cy="493315"/>
          </a:xfrm>
          <a:prstGeom prst="rect">
            <a:avLst/>
          </a:prstGeom>
        </p:spPr>
        <p:txBody>
          <a:bodyPr vert="horz" lIns="89725" tIns="44862" rIns="89725" bIns="4486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763" y="3"/>
            <a:ext cx="2918831" cy="493315"/>
          </a:xfrm>
          <a:prstGeom prst="rect">
            <a:avLst/>
          </a:prstGeom>
        </p:spPr>
        <p:txBody>
          <a:bodyPr vert="horz" lIns="89725" tIns="44862" rIns="89725" bIns="44862" rtlCol="0"/>
          <a:lstStyle>
            <a:lvl1pPr algn="r">
              <a:defRPr sz="1200"/>
            </a:lvl1pPr>
          </a:lstStyle>
          <a:p>
            <a:fld id="{C29DD40F-EEE1-4EDC-BA97-020483741D08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25" tIns="44862" rIns="89725" bIns="4486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89725" tIns="44862" rIns="89725" bIns="44862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0716"/>
            <a:ext cx="2918831" cy="493315"/>
          </a:xfrm>
          <a:prstGeom prst="rect">
            <a:avLst/>
          </a:prstGeom>
        </p:spPr>
        <p:txBody>
          <a:bodyPr vert="horz" lIns="89725" tIns="44862" rIns="89725" bIns="4486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763" y="9370716"/>
            <a:ext cx="2918831" cy="493315"/>
          </a:xfrm>
          <a:prstGeom prst="rect">
            <a:avLst/>
          </a:prstGeom>
        </p:spPr>
        <p:txBody>
          <a:bodyPr vert="horz" lIns="89725" tIns="44862" rIns="89725" bIns="44862" rtlCol="0" anchor="b"/>
          <a:lstStyle>
            <a:lvl1pPr algn="r">
              <a:defRPr sz="1200"/>
            </a:lvl1pPr>
          </a:lstStyle>
          <a:p>
            <a:fld id="{014F67F2-CF27-44E1-9140-D11DF2818A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16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F67F2-CF27-44E1-9140-D11DF2818A1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13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976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77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6379"/>
            <a:ext cx="2057400" cy="438785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6379"/>
            <a:ext cx="6019800" cy="438785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716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05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09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34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97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07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84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26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4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296A4-9D93-4A88-A96B-105A9D650DCD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31C4B-43BE-4DAB-8D4B-4EDD18A0A1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964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57224" y="3327127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나는 </a:t>
            </a:r>
            <a:r>
              <a:rPr lang="ko-KR" altLang="en-US" b="1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4CC40"/>
                </a:solidFill>
                <a:latin typeface="나눔스퀘어 Bold" pitchFamily="50" charset="-127"/>
                <a:ea typeface="나눔스퀘어 Bold" pitchFamily="50" charset="-127"/>
              </a:rPr>
              <a:t>○○요양원</a:t>
            </a:r>
            <a:r>
              <a:rPr lang="ko-KR" altLang="en-US" b="1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에</a:t>
            </a:r>
            <a:r>
              <a:rPr lang="ko-KR" altLang="en-US" b="1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4CC4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삽니다</a:t>
            </a:r>
            <a:r>
              <a:rPr lang="en-US" altLang="ko-KR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36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A4CC40">
                <a:tint val="45000"/>
                <a:satMod val="400000"/>
              </a:srgbClr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32" y="1340769"/>
            <a:ext cx="1649339" cy="1649339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42910" y="2571744"/>
            <a:ext cx="821537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-100" normalizeH="0" baseline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Bold" pitchFamily="50" charset="-127"/>
                <a:ea typeface="나눔스퀘어 Bold" pitchFamily="50" charset="-127"/>
                <a:cs typeface="+mj-cs"/>
              </a:rPr>
              <a:t>나는</a:t>
            </a:r>
            <a:r>
              <a:rPr lang="en-US" altLang="ko-KR" sz="4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  <a:cs typeface="+mj-cs"/>
              </a:rPr>
              <a:t> </a:t>
            </a:r>
            <a:r>
              <a:rPr lang="ko-KR" altLang="en-US" sz="4400" b="1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4CC40"/>
                </a:solidFill>
                <a:latin typeface="나눔스퀘어 Bold" pitchFamily="50" charset="-127"/>
                <a:ea typeface="나눔스퀘어 Bold" pitchFamily="50" charset="-127"/>
                <a:cs typeface="+mj-cs"/>
              </a:rPr>
              <a:t>존중 받는 요양원의 </a:t>
            </a:r>
            <a:r>
              <a:rPr lang="ko-KR" altLang="en-US" sz="4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  <a:cs typeface="+mj-cs"/>
              </a:rPr>
              <a:t>일원입니다</a:t>
            </a:r>
            <a:r>
              <a:rPr lang="en-US" altLang="ko-KR" sz="4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  <a:cs typeface="+mj-cs"/>
              </a:rPr>
              <a:t>. </a:t>
            </a:r>
            <a:endParaRPr kumimoji="0" lang="ko-KR" altLang="en-US" sz="3600" b="1" i="0" u="none" strike="noStrike" kern="1200" cap="none" spc="-10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나눔스퀘어 Bold" pitchFamily="50" charset="-127"/>
              <a:ea typeface="나눔스퀘어 Bold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1177588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입소자 자치위원회의 결과 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1019" r="23226" b="7476"/>
          <a:stretch/>
        </p:blipFill>
        <p:spPr>
          <a:xfrm>
            <a:off x="5113759" y="1959637"/>
            <a:ext cx="3384377" cy="413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85786" y="2579084"/>
            <a:ext cx="37862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요양원 생활의 불편을 </a:t>
            </a:r>
            <a:endParaRPr lang="en-US" altLang="ko-KR" sz="2400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자유롭게 이야기 하며 </a:t>
            </a:r>
            <a:endParaRPr lang="en-US" altLang="ko-KR" sz="2400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나의 </a:t>
            </a:r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권리를 </a:t>
            </a:r>
            <a:r>
              <a:rPr lang="ko-KR" altLang="en-US" sz="3200" dirty="0">
                <a:solidFill>
                  <a:srgbClr val="FFFF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적극적</a:t>
            </a:r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으로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요구하다</a:t>
            </a:r>
            <a:r>
              <a:rPr lang="en-US" altLang="ko-KR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6440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34" y="2071678"/>
            <a:ext cx="5317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식사를 맛있게 해달라</a:t>
            </a:r>
            <a:r>
              <a:rPr lang="en-US" altLang="ko-KR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!, </a:t>
            </a: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김치가 너무 작다 </a:t>
            </a:r>
            <a:endParaRPr lang="en-US" altLang="ko-KR" sz="2400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3290" y="3143248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○○시 </a:t>
            </a: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문화행사에 참여해다오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14" y="371475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직원들이 너무 무표정하다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20" y="3214686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 방에 티브이를 설치해달라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472" y="4357694"/>
            <a:ext cx="7419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두부공장하고 친한가</a:t>
            </a:r>
            <a:r>
              <a:rPr lang="en-US" altLang="ko-KR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 </a:t>
            </a: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두부반찬이 너무 자주 올라온다 등 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6446" y="2071678"/>
            <a:ext cx="3130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인실의 특혜를 달라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6248" y="10001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요양원의 식비내역이 궁금하다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1500174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주말이 너무 무료하다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58" y="928670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원장님 월급이 얼마인가</a:t>
            </a:r>
            <a:r>
              <a:rPr lang="en-US" altLang="ko-KR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 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6299" y="5214950"/>
            <a:ext cx="827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 </a:t>
            </a:r>
            <a:r>
              <a:rPr lang="en-US" altLang="ko-KR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15</a:t>
            </a:r>
            <a:r>
              <a:rPr lang="ko-KR" altLang="en-US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번의 회의</a:t>
            </a:r>
            <a:r>
              <a:rPr lang="en-US" altLang="ko-KR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100</a:t>
            </a:r>
            <a:r>
              <a:rPr lang="ko-KR" altLang="en-US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여 개의 건의사항</a:t>
            </a:r>
            <a:r>
              <a:rPr lang="en-US" altLang="ko-KR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 중 </a:t>
            </a:r>
            <a:r>
              <a:rPr lang="en-US" altLang="ko-KR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70% </a:t>
            </a:r>
            <a:r>
              <a:rPr lang="ko-KR" altLang="en-US" sz="2800" b="1" dirty="0" smtClean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해결 </a:t>
            </a:r>
            <a:endParaRPr lang="en-US" altLang="ko-KR" sz="2800" b="1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7884" y="2643182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물비누를 달라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4876" y="1500174"/>
            <a:ext cx="24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매점을 지어달라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58" y="2643182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직원들에게 상벌제도를 명확히 하자 </a:t>
            </a:r>
            <a:endParaRPr lang="en-US" altLang="ko-KR" sz="2400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034" y="3786190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산책로를 다니기 좋게 고쳐달라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934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DF2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DF2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6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600"/>
                            </p:stCondLst>
                            <p:childTnLst>
                              <p:par>
                                <p:cTn id="4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400"/>
                            </p:stCondLst>
                            <p:childTnLst>
                              <p:par>
                                <p:cTn id="5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4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400"/>
                            </p:stCondLst>
                            <p:childTnLst>
                              <p:par>
                                <p:cTn id="6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400"/>
                            </p:stCondLst>
                            <p:childTnLst>
                              <p:par>
                                <p:cTn id="6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400"/>
                            </p:stCondLst>
                            <p:childTnLst>
                              <p:par>
                                <p:cTn id="6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400"/>
                            </p:stCondLst>
                            <p:childTnLst>
                              <p:par>
                                <p:cTn id="7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F1F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F1F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2" grpId="1"/>
      <p:bldP spid="15" grpId="0"/>
      <p:bldP spid="16" grpId="0"/>
      <p:bldP spid="17" grpId="1"/>
      <p:bldP spid="18" grpId="0" build="allAtOnce"/>
      <p:bldP spid="19" grpId="1"/>
      <p:bldP spid="20" grpId="0" build="allAtOnce"/>
      <p:bldP spid="21" grpId="0"/>
      <p:bldP spid="22" grpId="0"/>
      <p:bldP spid="23" grpId="1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0100" y="1000108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 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 행동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=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요양원의 </a:t>
            </a:r>
            <a:r>
              <a:rPr lang="ko-KR" altLang="en-US" sz="2800" dirty="0">
                <a:solidFill>
                  <a:srgbClr val="FFFF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0444" y="1643050"/>
            <a:ext cx="526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무료한 요양원 생활</a:t>
            </a:r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매일 많은 책을 읽고 </a:t>
            </a:r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싶다</a:t>
            </a:r>
            <a:r>
              <a:rPr lang="en-US" altLang="ko-KR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.”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8835" y="2217058"/>
            <a:ext cx="6409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/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 요양원에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있는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책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직원들의 책을 모아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어르신께 제공</a:t>
            </a:r>
            <a:endParaRPr lang="en-US" altLang="ko-KR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457189" indent="-457189"/>
            <a:r>
              <a:rPr lang="en-US" altLang="ko-KR" sz="240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 </a:t>
            </a:r>
            <a:r>
              <a:rPr lang="ko-KR" altLang="en-US" sz="240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○○도서관</a:t>
            </a:r>
            <a:r>
              <a:rPr lang="ko-KR" altLang="en-US" sz="200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연계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– 1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일 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권씩 읽을 수 있도록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지원 </a:t>
            </a:r>
            <a:endParaRPr lang="en-US" altLang="ko-KR" sz="2000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4" y="4156053"/>
            <a:ext cx="3816567" cy="214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0" y="4156052"/>
            <a:ext cx="3816568" cy="214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259632" y="321297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나눔스퀘어 ExtraBold" pitchFamily="50" charset="-127"/>
                <a:ea typeface="나눔스퀘어 ExtraBold" pitchFamily="50" charset="-127"/>
              </a:rPr>
              <a:t>어르신이 희망하는 책을 미리 주문</a:t>
            </a:r>
            <a:r>
              <a:rPr lang="en-US" altLang="ko-KR" dirty="0" smtClean="0">
                <a:latin typeface="나눔스퀘어 ExtraBold" pitchFamily="50" charset="-127"/>
                <a:ea typeface="나눔스퀘어 ExtraBold" pitchFamily="50" charset="-127"/>
              </a:rPr>
              <a:t> -&gt; </a:t>
            </a:r>
            <a:r>
              <a:rPr lang="ko-KR" altLang="en-US" dirty="0" smtClean="0">
                <a:latin typeface="나눔스퀘어 ExtraBold" pitchFamily="50" charset="-127"/>
                <a:ea typeface="나눔스퀘어 ExtraBold" pitchFamily="50" charset="-127"/>
              </a:rPr>
              <a:t>도서관에서 배달지원</a:t>
            </a:r>
            <a:r>
              <a:rPr lang="en-US" altLang="ko-KR" dirty="0" smtClean="0"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dirty="0" smtClean="0">
                <a:latin typeface="나눔스퀘어 ExtraBold" pitchFamily="50" charset="-127"/>
                <a:ea typeface="나눔스퀘어 ExtraBold" pitchFamily="50" charset="-127"/>
              </a:rPr>
              <a:t>월</a:t>
            </a:r>
            <a:r>
              <a:rPr lang="en-US" altLang="ko-KR" dirty="0" smtClean="0"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dirty="0" smtClean="0"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dirty="0" smtClean="0">
                <a:latin typeface="나눔스퀘어 ExtraBold" pitchFamily="50" charset="-127"/>
                <a:ea typeface="나눔스퀘어 ExtraBold" pitchFamily="50" charset="-127"/>
              </a:rPr>
              <a:t>)</a:t>
            </a:r>
            <a:r>
              <a:rPr lang="ko-KR" altLang="en-US" dirty="0" smtClean="0">
                <a:latin typeface="나눔스퀘어 ExtraBold" pitchFamily="50" charset="-127"/>
                <a:ea typeface="나눔스퀘어 ExtraBold" pitchFamily="50" charset="-127"/>
              </a:rPr>
              <a:t> </a:t>
            </a:r>
            <a:endParaRPr lang="ko-KR" altLang="en-US" dirty="0">
              <a:latin typeface="나눔스퀘어 ExtraBold" pitchFamily="50" charset="-127"/>
              <a:ea typeface="나눔스퀘어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401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1024" y="2276872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매월 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30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건 이상의 </a:t>
            </a:r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진료대행 서비스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지원</a:t>
            </a:r>
            <a:endParaRPr lang="en-US" altLang="ko-KR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9220" y="2852936"/>
            <a:ext cx="3650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`11</a:t>
            </a:r>
            <a:r>
              <a:rPr lang="ko-KR" altLang="en-US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~ `20</a:t>
            </a:r>
            <a:r>
              <a:rPr lang="ko-KR" altLang="en-US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9</a:t>
            </a:r>
            <a:r>
              <a:rPr lang="ko-KR" altLang="en-US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월까지 </a:t>
            </a:r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</a:t>
            </a:r>
            <a:r>
              <a:rPr lang="en-US" altLang="ko-KR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,100</a:t>
            </a:r>
            <a:r>
              <a:rPr lang="ko-KR" altLang="en-US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여건 지원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1700808"/>
            <a:ext cx="505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병원동행을 지속적으로</a:t>
            </a:r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더 많이 해달라</a:t>
            </a:r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.”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4942" y="357724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진료 대행 시</a:t>
            </a:r>
            <a:r>
              <a:rPr lang="en-US" altLang="ko-KR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휠체어 택시 </a:t>
            </a:r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평균 대기시간 </a:t>
            </a:r>
            <a:r>
              <a:rPr lang="en-US" altLang="ko-KR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시간 이상으로 </a:t>
            </a:r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어르신과 직원의 고충발생 </a:t>
            </a:r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 rot="5225636">
            <a:off x="6696871" y="4667831"/>
            <a:ext cx="424009" cy="36644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429000"/>
            <a:ext cx="3987631" cy="235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14282" y="5929330"/>
            <a:ext cx="40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휠체어 차량 기증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유치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(`19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0100" y="1000108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 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 행동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=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요양원의 </a:t>
            </a:r>
            <a:r>
              <a:rPr lang="ko-KR" altLang="en-US" sz="2800" dirty="0">
                <a:solidFill>
                  <a:srgbClr val="FFFF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2066" y="5150006"/>
            <a:ext cx="364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기다림 없는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빠른 이동으로</a:t>
            </a:r>
            <a:endParaRPr lang="en-US" altLang="ko-KR" sz="2000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 만족도 향상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!! </a:t>
            </a:r>
            <a:endParaRPr lang="ko-KR" altLang="en-US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59632" y="4929190"/>
            <a:ext cx="1479588" cy="142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437344" y="4047904"/>
            <a:ext cx="1479588" cy="142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563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3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5076475"/>
            <a:ext cx="410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와상 어르신 방문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재활치료 확대 실시</a:t>
            </a:r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(19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월부터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8:30~9:30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정기적 진행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매일 아침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24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명 방문치료 지원 </a:t>
            </a:r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4876" y="5143512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보훈처 등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후원 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유치를 통한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추가 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장비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배치</a:t>
            </a:r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보행기기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공기장화 등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en-US" altLang="ko-KR" sz="2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6578" y="1671568"/>
            <a:ext cx="4283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물리치료 서비스를 더 많이 받고 싶어</a:t>
            </a:r>
            <a:r>
              <a:rPr lang="en-US" altLang="ko-KR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.”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0" y="2249347"/>
            <a:ext cx="4105531" cy="273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4" b="15837"/>
          <a:stretch/>
        </p:blipFill>
        <p:spPr>
          <a:xfrm>
            <a:off x="4857752" y="2244938"/>
            <a:ext cx="3857651" cy="274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00100" y="1000108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 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 행동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=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요양원의 </a:t>
            </a:r>
            <a:r>
              <a:rPr lang="ko-KR" altLang="en-US" sz="2800" dirty="0">
                <a:solidFill>
                  <a:srgbClr val="FFFF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0236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5000636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`20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VR –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사격훈련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ICT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순환재활치료 신규개발 </a:t>
            </a:r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501317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서비스 개발 위한 선진지 견학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(3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회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장비시연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(`19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9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-&gt;`20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물리치료 장비 교체로 서비스 질 향상   </a:t>
            </a:r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en-US" altLang="ko-KR" sz="2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4382" y="1772816"/>
            <a:ext cx="534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2000" dirty="0" err="1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수준높은</a:t>
            </a: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물리치료 서비스를 </a:t>
            </a:r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더 많이 받고 싶어</a:t>
            </a:r>
            <a:r>
              <a:rPr lang="en-US" altLang="ko-KR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.”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53046" r="3310" b="2750"/>
          <a:stretch/>
        </p:blipFill>
        <p:spPr>
          <a:xfrm>
            <a:off x="6143636" y="2398929"/>
            <a:ext cx="2615863" cy="25117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r="8356"/>
          <a:stretch/>
        </p:blipFill>
        <p:spPr>
          <a:xfrm>
            <a:off x="3275856" y="2420888"/>
            <a:ext cx="2643206" cy="251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00100" y="1000108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 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 행동</a:t>
            </a:r>
            <a:r>
              <a:rPr lang="en-US" altLang="ko-KR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= 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요양원의 </a:t>
            </a:r>
            <a:r>
              <a:rPr lang="ko-KR" altLang="en-US" sz="2800" dirty="0">
                <a:solidFill>
                  <a:srgbClr val="FFFF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3" name="그림 12" descr="vr.png"/>
          <p:cNvPicPr>
            <a:picLocks noChangeAspect="1"/>
          </p:cNvPicPr>
          <p:nvPr/>
        </p:nvPicPr>
        <p:blipFill>
          <a:blip r:embed="rId5" cstate="print"/>
          <a:srcRect r="2564" b="2857"/>
          <a:stretch>
            <a:fillRect/>
          </a:stretch>
        </p:blipFill>
        <p:spPr>
          <a:xfrm>
            <a:off x="395536" y="2420888"/>
            <a:ext cx="26642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62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288791" y="883659"/>
            <a:ext cx="7560840" cy="2584359"/>
            <a:chOff x="179512" y="1029533"/>
            <a:chExt cx="11275802" cy="4594061"/>
          </a:xfrm>
        </p:grpSpPr>
        <p:sp>
          <p:nvSpPr>
            <p:cNvPr id="11" name="TextBox 10"/>
            <p:cNvSpPr txBox="1"/>
            <p:nvPr/>
          </p:nvSpPr>
          <p:spPr>
            <a:xfrm>
              <a:off x="179512" y="5076477"/>
              <a:ext cx="4320479" cy="54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진짜 </a:t>
              </a:r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시장처럼</a:t>
              </a:r>
              <a:r>
                <a:rPr lang="en-US" altLang="ko-KR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140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야외 장터</a:t>
              </a:r>
              <a:r>
                <a:rPr lang="en-US" altLang="ko-KR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400" dirty="0" err="1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반기별</a:t>
              </a:r>
              <a:r>
                <a:rPr lang="en-US" altLang="ko-KR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endPara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9386" y="5076474"/>
              <a:ext cx="3330057" cy="54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가족과 </a:t>
              </a:r>
              <a:r>
                <a:rPr lang="ko-KR" altLang="en-US" sz="14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함께 </a:t>
              </a:r>
              <a:r>
                <a:rPr lang="ko-KR" altLang="en-US" sz="14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하는 </a:t>
              </a:r>
              <a:r>
                <a:rPr lang="ko-KR" altLang="en-US" sz="140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장터</a:t>
              </a:r>
              <a:endPara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31790" y="1649290"/>
              <a:ext cx="35750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“</a:t>
              </a:r>
              <a:r>
                <a:rPr lang="ko-KR" altLang="en-US" sz="20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진짜 장터를 하면 더욱 좋겠어</a:t>
              </a:r>
              <a:r>
                <a:rPr lang="en-US" altLang="ko-KR" sz="20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! ”</a:t>
              </a:r>
              <a:endParaRPr lang="ko-KR" altLang="en-US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" y="2398927"/>
              <a:ext cx="4100423" cy="2511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743" y="2397224"/>
              <a:ext cx="4018757" cy="25439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36417" y="1029533"/>
              <a:ext cx="10118897" cy="71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어르신의 </a:t>
              </a:r>
              <a:r>
                <a:rPr lang="ko-KR" altLang="en-US" sz="20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의견 </a:t>
              </a:r>
              <a:r>
                <a:rPr lang="en-US" altLang="ko-KR" sz="20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+ </a:t>
              </a:r>
              <a:r>
                <a:rPr lang="ko-KR" altLang="en-US" sz="20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직원 행동</a:t>
              </a:r>
              <a:r>
                <a:rPr lang="en-US" altLang="ko-KR" sz="20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= </a:t>
              </a:r>
              <a:r>
                <a:rPr lang="ko-KR" altLang="en-US" sz="20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요양원의 </a:t>
              </a:r>
              <a:r>
                <a:rPr lang="ko-KR" altLang="en-US" sz="2000" dirty="0">
                  <a:solidFill>
                    <a:srgbClr val="FFFF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변화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953105" y="3512099"/>
            <a:ext cx="6472020" cy="2691818"/>
            <a:chOff x="-134292" y="1772816"/>
            <a:chExt cx="8517448" cy="4051647"/>
          </a:xfrm>
        </p:grpSpPr>
        <p:sp>
          <p:nvSpPr>
            <p:cNvPr id="18" name="TextBox 17"/>
            <p:cNvSpPr txBox="1"/>
            <p:nvPr/>
          </p:nvSpPr>
          <p:spPr>
            <a:xfrm>
              <a:off x="-134292" y="4851624"/>
              <a:ext cx="4857751" cy="97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한화디펜스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1200" dirty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연계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나들이 프로그램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”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청춘버스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”</a:t>
              </a:r>
              <a:endParaRPr lang="en-US" altLang="ko-KR" sz="12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민주묘지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), 4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트윈터널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 5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레일바이크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),</a:t>
              </a:r>
            </a:p>
            <a:p>
              <a:pPr algn="ctr"/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육군정비창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), 9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한화디펜스공장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 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등 방문 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endParaRPr lang="ko-KR" altLang="en-US" sz="12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01884" y="4884452"/>
              <a:ext cx="3981272" cy="78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dirty="0" err="1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솔라티</a:t>
              </a:r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14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확보를 통한 나들이 서비스 </a:t>
              </a:r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강화</a:t>
              </a:r>
              <a:endParaRPr lang="en-US" altLang="ko-KR" sz="14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en-US" altLang="ko-KR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10</a:t>
              </a:r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월부터 매월 </a:t>
              </a:r>
              <a:r>
                <a:rPr lang="en-US" altLang="ko-KR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</a:t>
              </a:r>
              <a:r>
                <a:rPr lang="ko-KR" altLang="en-US" sz="1400" dirty="0" smtClean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회 나들이 진행 </a:t>
              </a:r>
              <a:endPara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83736" y="1772816"/>
              <a:ext cx="3049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“</a:t>
              </a:r>
              <a:r>
                <a:rPr lang="ko-KR" altLang="en-US" sz="2000" dirty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밖에 더 많이 나가고 싶어</a:t>
              </a:r>
              <a:r>
                <a:rPr lang="en-US" altLang="ko-KR" sz="2000" dirty="0">
                  <a:solidFill>
                    <a:schemeClr val="bg1">
                      <a:lumMod val="9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.”</a:t>
              </a:r>
              <a:endParaRPr lang="ko-KR" altLang="en-US" sz="2000" dirty="0">
                <a:solidFill>
                  <a:schemeClr val="bg1">
                    <a:lumMod val="9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6" y="2405807"/>
              <a:ext cx="3759258" cy="2298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8" cstate="print"/>
            <a:srcRect l="4308" t="6566" r="9013" b="13672"/>
            <a:stretch>
              <a:fillRect/>
            </a:stretch>
          </p:blipFill>
          <p:spPr>
            <a:xfrm>
              <a:off x="4401884" y="2420748"/>
              <a:ext cx="3630922" cy="23105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직사각형 2"/>
          <p:cNvSpPr/>
          <p:nvPr/>
        </p:nvSpPr>
        <p:spPr>
          <a:xfrm>
            <a:off x="5004048" y="4941168"/>
            <a:ext cx="19442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309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857224" y="1340768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`20</a:t>
            </a:r>
            <a:r>
              <a:rPr lang="ko-KR" altLang="en-US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고객만족도  </a:t>
            </a:r>
            <a:r>
              <a:rPr lang="en-US" altLang="ko-KR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 </a:t>
            </a:r>
            <a:r>
              <a:rPr lang="ko-KR" altLang="en-US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어르신 만족도 </a:t>
            </a:r>
            <a:r>
              <a:rPr lang="en-US" altLang="ko-KR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100</a:t>
            </a:r>
            <a:r>
              <a:rPr lang="ko-KR" altLang="en-US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 </a:t>
            </a:r>
            <a:endParaRPr lang="en-US" altLang="ko-KR" sz="3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347">
            <a:off x="8013195" y="797966"/>
            <a:ext cx="846981" cy="846981"/>
          </a:xfrm>
          <a:prstGeom prst="rect">
            <a:avLst/>
          </a:prstGeom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714348" y="2132856"/>
            <a:ext cx="77867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민간요양시설 비교</a:t>
            </a:r>
            <a:r>
              <a:rPr lang="en-US" altLang="ko-KR" sz="28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8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○○요양원의 </a:t>
            </a:r>
            <a:r>
              <a:rPr lang="ko-KR" altLang="en-US" sz="28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장점  </a:t>
            </a:r>
            <a:endParaRPr lang="en-US" altLang="ko-KR" sz="2800" spc="-1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서비스 및 프로그램이 우수</a:t>
            </a:r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”</a:t>
            </a:r>
          </a:p>
          <a:p>
            <a:pPr algn="ctr"/>
            <a:endParaRPr lang="en-US" altLang="ko-KR" sz="2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1702"/>
              </p:ext>
            </p:extLst>
          </p:nvPr>
        </p:nvGraphicFramePr>
        <p:xfrm>
          <a:off x="1644352" y="4332704"/>
          <a:ext cx="6096000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구분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`19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년 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9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월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누적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`18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년 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9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월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동월</a:t>
                      </a:r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비고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퇴소자수 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78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92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14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감소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대기자수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67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14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53</a:t>
                      </a:r>
                      <a:r>
                        <a:rPr lang="ko-KR" altLang="en-US" sz="1600" dirty="0" smtClean="0">
                          <a:latin typeface="나눔스퀘어 Bold" pitchFamily="50" charset="-127"/>
                          <a:ea typeface="나눔스퀘어 Bold" pitchFamily="50" charset="-127"/>
                        </a:rPr>
                        <a:t>명 증가 </a:t>
                      </a:r>
                      <a:endParaRPr lang="ko-KR" altLang="en-US" sz="16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817706" y="3717032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퇴소자 지속 감소</a:t>
            </a:r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대기자수 지속증가  </a:t>
            </a:r>
            <a:endParaRPr lang="en-US" altLang="ko-KR" sz="2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55576" y="3068960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자치위원회 참여로  자신감 및 행복감 향상</a:t>
            </a:r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2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644352" y="5513457"/>
            <a:ext cx="7786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* `20</a:t>
            </a:r>
            <a:r>
              <a:rPr lang="ko-KR" altLang="en-US" sz="16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년 인원은 코로나</a:t>
            </a:r>
            <a:r>
              <a:rPr lang="en-US" altLang="ko-KR" sz="16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19</a:t>
            </a:r>
            <a:r>
              <a:rPr lang="ko-KR" altLang="en-US" sz="16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itchFamily="50" charset="-127"/>
                <a:ea typeface="나눔스퀘어 Bold" pitchFamily="50" charset="-127"/>
              </a:rPr>
              <a:t>로 감소</a:t>
            </a:r>
            <a:endParaRPr lang="en-US" altLang="ko-KR" sz="16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31F2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2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"/>
                            </p:stCondLst>
                            <p:childTnLst>
                              <p:par>
                                <p:cTn id="11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90"/>
                            </p:stCondLst>
                            <p:childTnLst>
                              <p:par>
                                <p:cTn id="1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9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9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90"/>
                            </p:stCondLst>
                            <p:childTnLst>
                              <p:par>
                                <p:cTn id="3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4" grpId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7430" y="1628800"/>
            <a:ext cx="598914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부부 이용자를 </a:t>
            </a:r>
            <a:r>
              <a:rPr lang="ko-KR" altLang="en-US" sz="2000" dirty="0">
                <a:solidFill>
                  <a:srgbClr val="FFFF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다른 층수</a:t>
            </a:r>
            <a:r>
              <a: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이용하게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해달라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</a:p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나는 외로운데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저 부부들은 배가 아파 못 보겠다 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</a:t>
            </a:r>
          </a:p>
          <a:p>
            <a:pPr algn="ctr"/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부부이용자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같이 있고 싶으니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같은 방을 쓰게 해달라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요양원에 교회를 하나 지어주세요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 </a:t>
            </a:r>
          </a:p>
          <a:p>
            <a:pPr algn="ctr"/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dirty="0" err="1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폐차장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관련하여 </a:t>
            </a:r>
            <a:r>
              <a:rPr lang="ko-KR" altLang="en-US" sz="2400" dirty="0" smtClean="0">
                <a:solidFill>
                  <a:schemeClr val="accent6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창업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하려하니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도와달라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endParaRPr lang="en-US" altLang="ko-KR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죽기 전에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비행기 한번 타고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400" dirty="0" smtClean="0">
                <a:solidFill>
                  <a:schemeClr val="accent5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제주도</a:t>
            </a:r>
            <a:r>
              <a:rPr lang="ko-KR" altLang="en-US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한번 가보자</a:t>
            </a:r>
            <a:r>
              <a:rPr lang="en-US" altLang="ko-KR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 </a:t>
            </a:r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7704" y="1196752"/>
            <a:ext cx="544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우리에게 주어진 어려운 과제중에서 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77430" y="5010053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어르신들의 의견</a:t>
            </a:r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어떤 생각이 드시나요</a:t>
            </a:r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31F2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2" y="4341217"/>
            <a:ext cx="846981" cy="8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83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475656" y="1215713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작아서  놓치기 쉬운 어르신의 소리 </a:t>
            </a:r>
            <a:r>
              <a:rPr lang="en-US" altLang="ko-KR" sz="24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  <a:endParaRPr lang="en-US" altLang="ko-KR" sz="2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475656" y="1844824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직원들의 관심과 행동이</a:t>
            </a:r>
            <a:endParaRPr lang="en-US" altLang="ko-KR" sz="2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대한민국 </a:t>
            </a:r>
            <a:r>
              <a:rPr lang="en-US" altLang="ko-KR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NO1.</a:t>
            </a:r>
            <a:r>
              <a:rPr lang="ko-KR" altLang="en-US" sz="20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요양원을 만듭니다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685800" y="30279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○○요양원은 </a:t>
            </a:r>
            <a:r>
              <a:rPr lang="ko-KR" altLang="en-US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어르신과 함께합니다</a:t>
            </a:r>
            <a:r>
              <a:rPr lang="en-US" altLang="ko-KR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br>
              <a:rPr lang="en-US" altLang="ko-KR" sz="32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</a:br>
            <a:r>
              <a:rPr lang="ko-KR" altLang="en-US" sz="18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감사합니다</a:t>
            </a:r>
            <a:r>
              <a:rPr lang="en-US" altLang="ko-KR" sz="180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36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75" y="3991048"/>
            <a:ext cx="1904309" cy="2102248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6660232" y="5042172"/>
            <a:ext cx="360040" cy="2590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949279"/>
            <a:ext cx="994420" cy="706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857232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어르신을 위한 요양원의 끝없는 노력 </a:t>
            </a:r>
            <a:r>
              <a:rPr lang="en-US" altLang="ko-KR" sz="2400" dirty="0" smtClean="0">
                <a:latin typeface="나눔스퀘어 ExtraBold" pitchFamily="50" charset="-127"/>
                <a:ea typeface="나눔스퀘어 ExtraBold" pitchFamily="50" charset="-127"/>
              </a:rPr>
              <a:t> 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79820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34" y="4356393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“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외식이 하고 싶다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”</a:t>
            </a:r>
          </a:p>
          <a:p>
            <a:pPr algn="ctr"/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 개인 소망 이뤄드리기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수시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04" y="4293096"/>
            <a:ext cx="2892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“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기호식품 대행구입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 - </a:t>
            </a:r>
            <a:r>
              <a:rPr lang="ko-KR" altLang="en-US" sz="1600" dirty="0" err="1" smtClean="0">
                <a:latin typeface="나눔스퀘어 Bold" pitchFamily="50" charset="-127"/>
                <a:ea typeface="나눔스퀘어 Bold" pitchFamily="50" charset="-127"/>
              </a:rPr>
              <a:t>보훈점빵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“</a:t>
            </a:r>
          </a:p>
          <a:p>
            <a:pPr algn="ctr"/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`14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년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~`19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년 현재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(1,079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건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600" dirty="0" smtClean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0674" y="4365104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“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어르신 학습지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-</a:t>
            </a:r>
            <a:r>
              <a:rPr lang="ko-KR" altLang="en-US" sz="1600" dirty="0" err="1" smtClean="0">
                <a:latin typeface="나눔스퀘어 Bold" pitchFamily="50" charset="-127"/>
                <a:ea typeface="나눔스퀘어 Bold" pitchFamily="50" charset="-127"/>
              </a:rPr>
              <a:t>뇌깨움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 제작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”</a:t>
            </a:r>
          </a:p>
          <a:p>
            <a:pPr algn="ctr"/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어르신 자율학습용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(25</a:t>
            </a:r>
            <a:r>
              <a:rPr lang="ko-KR" altLang="en-US" sz="1600" dirty="0" err="1" smtClean="0">
                <a:latin typeface="나눔스퀘어 Bold" pitchFamily="50" charset="-127"/>
                <a:ea typeface="나눔스퀘어 Bold" pitchFamily="50" charset="-127"/>
              </a:rPr>
              <a:t>명참여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645026"/>
            <a:ext cx="259228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6060" t="2784" r="6061" b="5327"/>
          <a:stretch>
            <a:fillRect/>
          </a:stretch>
        </p:blipFill>
        <p:spPr>
          <a:xfrm>
            <a:off x="6228184" y="1628800"/>
            <a:ext cx="252028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0" y="5085185"/>
            <a:ext cx="903649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무료한 주말타파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-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주말학교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(24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회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)/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심심한 저녁 타파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-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야간학교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(10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회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)/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와상어르신을 위한 </a:t>
            </a:r>
            <a:r>
              <a:rPr lang="ko-KR" altLang="en-US" sz="1600" dirty="0" err="1" smtClean="0">
                <a:latin typeface="나눔스퀘어 Bold" pitchFamily="50" charset="-127"/>
                <a:ea typeface="나눔스퀘어 Bold" pitchFamily="50" charset="-127"/>
              </a:rPr>
              <a:t>스마트빔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(3,600</a:t>
            </a:r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건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) </a:t>
            </a:r>
            <a:endParaRPr lang="en-US" altLang="ko-KR" sz="16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그 외에도 어르신의 입장에서 고민하고 만들어낸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다양한 프로그램 </a:t>
            </a:r>
            <a:endParaRPr lang="en-US" altLang="ko-KR" dirty="0" smtClean="0">
              <a:solidFill>
                <a:schemeClr val="accent6">
                  <a:lumMod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026" name="Picture 2" descr="D:\사회복지주임자료\1. 요양원 내부자료\사진파일\뇌깨움\뇌깨움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3383870" y="1592795"/>
            <a:ext cx="2592288" cy="2664297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3491880" y="1916832"/>
            <a:ext cx="23042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425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576" y="945540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입소 어르신들의 </a:t>
            </a:r>
            <a:r>
              <a:rPr lang="ko-KR" altLang="en-US" sz="2400" dirty="0" smtClean="0">
                <a:solidFill>
                  <a:srgbClr val="FF0000"/>
                </a:solidFill>
                <a:latin typeface="나눔스퀘어 ExtraBold" pitchFamily="50" charset="-127"/>
                <a:ea typeface="나눔스퀘어 ExtraBold" pitchFamily="50" charset="-127"/>
              </a:rPr>
              <a:t>애정 </a:t>
            </a: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욕구도 인정합니다</a:t>
            </a:r>
            <a:r>
              <a:rPr lang="en-US" altLang="ko-KR" sz="2400" dirty="0" smtClean="0">
                <a:latin typeface="나눔스퀘어 ExtraBold" pitchFamily="50" charset="-127"/>
                <a:ea typeface="나눔스퀘어 ExtraBold" pitchFamily="50" charset="-127"/>
              </a:rPr>
              <a:t>!   </a:t>
            </a:r>
            <a:endParaRPr lang="ko-KR" altLang="en-US" sz="2400" dirty="0"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 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2976" y="2357430"/>
            <a:ext cx="7596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778260"/>
            <a:ext cx="3049991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707904" y="2053297"/>
            <a:ext cx="5078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자주 요양원에서 꽃 피는 사랑</a:t>
            </a:r>
            <a:endParaRPr lang="en-US" altLang="ko-KR" sz="2000" dirty="0" smtClean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생활의 활력을 위해 보호자에게 설명합니다</a:t>
            </a:r>
            <a:r>
              <a:rPr lang="en-US" altLang="ko-KR" sz="2000" dirty="0" smtClean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grpSp>
        <p:nvGrpSpPr>
          <p:cNvPr id="14" name="그룹 13"/>
          <p:cNvGrpSpPr/>
          <p:nvPr/>
        </p:nvGrpSpPr>
        <p:grpSpPr>
          <a:xfrm rot="891910">
            <a:off x="7586851" y="4569038"/>
            <a:ext cx="1244235" cy="980183"/>
            <a:chOff x="6081411" y="4023396"/>
            <a:chExt cx="1877821" cy="1745230"/>
          </a:xfrm>
        </p:grpSpPr>
        <p:sp>
          <p:nvSpPr>
            <p:cNvPr id="5" name="도넛 4"/>
            <p:cNvSpPr/>
            <p:nvPr/>
          </p:nvSpPr>
          <p:spPr>
            <a:xfrm>
              <a:off x="6081411" y="4023396"/>
              <a:ext cx="1581651" cy="1745230"/>
            </a:xfrm>
            <a:prstGeom prst="donut">
              <a:avLst>
                <a:gd name="adj" fmla="val 80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5071" y="4041971"/>
              <a:ext cx="1874161" cy="143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/>
                <a:t>19</a:t>
              </a:r>
              <a:endParaRPr lang="ko-KR" altLang="en-US" sz="54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14744" y="3789040"/>
            <a:ext cx="500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0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가끔</a:t>
            </a:r>
            <a:r>
              <a:rPr lang="en-US" altLang="ko-KR" sz="2000" dirty="0" smtClean="0">
                <a:latin typeface="나눔스퀘어 Bold" pitchFamily="50" charset="-127"/>
                <a:ea typeface="나눔스퀘어 Bold" pitchFamily="50" charset="-127"/>
              </a:rPr>
              <a:t>..</a:t>
            </a: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남자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어르신들이 필요한 혼자만의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 시간도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존중해드립니다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748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1" y="6072206"/>
            <a:ext cx="925839" cy="583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910" y="785794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어르신을 이해하기 위한 요양원의 다양한 노력</a:t>
            </a:r>
            <a:endParaRPr lang="ko-KR" altLang="en-US" sz="2400" dirty="0"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786050" y="-41416"/>
            <a:ext cx="392909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 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484784"/>
            <a:ext cx="424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직원 노인체험 </a:t>
            </a:r>
            <a:r>
              <a:rPr lang="en-US" altLang="ko-KR" sz="2000" dirty="0" smtClean="0">
                <a:latin typeface="나눔스퀘어 Bold" pitchFamily="50" charset="-127"/>
                <a:ea typeface="나눔스퀘어 Bold" pitchFamily="50" charset="-127"/>
              </a:rPr>
              <a:t>- 80</a:t>
            </a: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대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몸으로 </a:t>
            </a: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살아보기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1484784"/>
            <a:ext cx="3603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요양보호사들의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 기저귀 체험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2201"/>
          <a:stretch/>
        </p:blipFill>
        <p:spPr>
          <a:xfrm>
            <a:off x="672723" y="2060848"/>
            <a:ext cx="3467229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79512" y="5229200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어르신에게 빨리 움직이시라고 재촉하지 않겠어요</a:t>
            </a:r>
            <a:endParaRPr lang="en-US" altLang="ko-KR" sz="1600" dirty="0" smtClean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558924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몸이 너무 무겁게 느껴지고 힘들어요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!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060848"/>
            <a:ext cx="345638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076056" y="522920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기저귀에 소변이 잘 나오지 않았습니다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4048" y="561072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나눔스퀘어 Bold" pitchFamily="50" charset="-127"/>
                <a:ea typeface="나눔스퀘어 Bold" pitchFamily="50" charset="-127"/>
              </a:rPr>
              <a:t>축축하고 무겁고 너무 불편했습니다 </a:t>
            </a:r>
            <a:r>
              <a:rPr lang="en-US" altLang="ko-KR" sz="16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93299" y="2574578"/>
            <a:ext cx="1430429" cy="184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893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643174" y="-41416"/>
            <a:ext cx="392909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 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827585" y="4077075"/>
            <a:ext cx="7815291" cy="284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4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4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4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3200" dirty="0">
                <a:solidFill>
                  <a:schemeClr val="accent4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3200" dirty="0">
                <a:solidFill>
                  <a:schemeClr val="accent4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32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어르신의 인권은 온전하게 보장되었습니까</a:t>
            </a:r>
            <a:r>
              <a:rPr lang="en-US" altLang="ko-KR" sz="32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</a:p>
          <a:p>
            <a:r>
              <a:rPr lang="en-US" altLang="ko-KR" sz="32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3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endParaRPr lang="ko-KR" altLang="en-US" sz="32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1434480" y="1758787"/>
            <a:ext cx="6521896" cy="537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깨끗하고 안전한 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시설</a:t>
            </a: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1434480" y="2420891"/>
            <a:ext cx="6521896" cy="53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영양사가 제공하는 </a:t>
            </a:r>
            <a:r>
              <a:rPr lang="ko-KR" altLang="en-US" sz="2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건강한 식사</a:t>
            </a: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1434480" y="3107106"/>
            <a:ext cx="6521896" cy="53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매일 다양한 복지 </a:t>
            </a:r>
            <a:r>
              <a:rPr lang="ko-KR" altLang="en-US" sz="2400" dirty="0">
                <a:solidFill>
                  <a:schemeClr val="accent4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프로그램</a:t>
            </a:r>
          </a:p>
        </p:txBody>
      </p:sp>
    </p:spTree>
    <p:extLst>
      <p:ext uri="{BB962C8B-B14F-4D97-AF65-F5344CB8AC3E}">
        <p14:creationId xmlns:p14="http://schemas.microsoft.com/office/powerpoint/2010/main" val="56227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 build="p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-180528" y="1854961"/>
            <a:ext cx="5101385" cy="3840441"/>
            <a:chOff x="3" y="2001677"/>
            <a:chExt cx="8912478" cy="4720094"/>
          </a:xfrm>
        </p:grpSpPr>
        <p:sp>
          <p:nvSpPr>
            <p:cNvPr id="8" name="TextBox 7"/>
            <p:cNvSpPr txBox="1"/>
            <p:nvPr/>
          </p:nvSpPr>
          <p:spPr>
            <a:xfrm>
              <a:off x="3851921" y="4583707"/>
              <a:ext cx="8386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식단</a:t>
              </a:r>
              <a:endParaRPr lang="en-US" altLang="ko-KR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3" name="모서리가 둥근 사각형 설명선 12"/>
            <p:cNvSpPr/>
            <p:nvPr/>
          </p:nvSpPr>
          <p:spPr>
            <a:xfrm flipH="1">
              <a:off x="4842527" y="2023421"/>
              <a:ext cx="3689914" cy="2147405"/>
            </a:xfrm>
            <a:prstGeom prst="wedgeRoundRectCallou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잘 먹을게요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! </a:t>
              </a:r>
            </a:p>
            <a:p>
              <a:pPr algn="ctr"/>
              <a:endPara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(</a:t>
              </a:r>
              <a:r>
                <a:rPr lang="ko-KR" altLang="en-US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반찬이 </a:t>
              </a:r>
              <a:r>
                <a:rPr lang="ko-KR" altLang="en-US" sz="1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너무 </a:t>
              </a:r>
              <a:r>
                <a:rPr lang="ko-KR" altLang="en-US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싱겁네</a:t>
              </a:r>
              <a:endParaRPr lang="en-US" altLang="ko-KR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내가 </a:t>
              </a:r>
              <a:r>
                <a:rPr lang="ko-KR" altLang="en-US" sz="1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좋아하는 건 </a:t>
              </a:r>
              <a:endPara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오늘도 없네</a:t>
              </a:r>
              <a:r>
                <a:rPr lang="en-US" altLang="ko-KR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…)</a:t>
              </a:r>
              <a:endParaRPr lang="ko-KR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" y="3925080"/>
              <a:ext cx="2707209" cy="275471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026" y="3967056"/>
              <a:ext cx="2902455" cy="2754715"/>
            </a:xfrm>
            <a:prstGeom prst="rect">
              <a:avLst/>
            </a:prstGeom>
          </p:spPr>
        </p:pic>
        <p:sp>
          <p:nvSpPr>
            <p:cNvPr id="16" name="모서리가 둥근 사각형 설명선 15"/>
            <p:cNvSpPr/>
            <p:nvPr/>
          </p:nvSpPr>
          <p:spPr>
            <a:xfrm>
              <a:off x="755576" y="2001677"/>
              <a:ext cx="3583739" cy="2147405"/>
            </a:xfrm>
            <a:prstGeom prst="wedgeRoundRectCallo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어르신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건강을 </a:t>
              </a:r>
              <a:r>
                <a:rPr lang="ko-KR" alt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위해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맞춤형 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– </a:t>
              </a:r>
            </a:p>
            <a:p>
              <a:pPr algn="ctr"/>
              <a:r>
                <a:rPr lang="ko-KR" altLang="en-US" sz="2000" dirty="0" err="1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저염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식사를 </a:t>
              </a:r>
              <a:endPara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준비했습니다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en-US" altLang="ko-KR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31640" y="1156682"/>
            <a:ext cx="691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서비스에 대한 직원과 어르신의 차이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(feat.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속마음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endParaRPr lang="ko-KR" altLang="en-US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8511" y="3983006"/>
            <a:ext cx="83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목욕</a:t>
            </a:r>
            <a:endParaRPr lang="en-US" altLang="ko-KR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9" name="모서리가 둥근 사각형 설명선 18"/>
          <p:cNvSpPr/>
          <p:nvPr/>
        </p:nvSpPr>
        <p:spPr>
          <a:xfrm flipH="1">
            <a:off x="7119869" y="1872654"/>
            <a:ext cx="1725114" cy="1675866"/>
          </a:xfrm>
          <a:prstGeom prst="wedgeRoundRect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늘 수고가 </a:t>
            </a:r>
            <a:endParaRPr lang="en-US" altLang="ko-KR" sz="1600" dirty="0" smtClean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많아요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 </a:t>
            </a:r>
          </a:p>
          <a:p>
            <a:pPr algn="ctr"/>
            <a:r>
              <a:rPr lang="en-US" altLang="ko-K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직원들이 여자</a:t>
            </a:r>
            <a:r>
              <a:rPr lang="en-US" altLang="ko-K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남자</a:t>
            </a:r>
            <a:r>
              <a:rPr lang="en-US" altLang="ko-K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라서 </a:t>
            </a:r>
            <a:endParaRPr lang="en-US" altLang="ko-KR" sz="1200" dirty="0">
              <a:solidFill>
                <a:schemeClr val="accent6">
                  <a:lumMod val="40000"/>
                  <a:lumOff val="6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민망하고</a:t>
            </a:r>
            <a:r>
              <a:rPr lang="en-US" altLang="ko-K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불편하구만</a:t>
            </a:r>
            <a:r>
              <a:rPr lang="en-US" altLang="ko-K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…)</a:t>
            </a:r>
            <a:endParaRPr lang="en-US" altLang="ko-KR" sz="1200" dirty="0">
              <a:solidFill>
                <a:schemeClr val="accent6">
                  <a:lumMod val="40000"/>
                  <a:lumOff val="6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13" y="3945005"/>
            <a:ext cx="1787716" cy="178771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520"/>
            <a:ext cx="1915412" cy="1915412"/>
          </a:xfrm>
          <a:prstGeom prst="rect">
            <a:avLst/>
          </a:prstGeom>
        </p:spPr>
      </p:pic>
      <p:sp>
        <p:nvSpPr>
          <p:cNvPr id="22" name="모서리가 둥근 사각형 설명선 21"/>
          <p:cNvSpPr/>
          <p:nvPr/>
        </p:nvSpPr>
        <p:spPr>
          <a:xfrm>
            <a:off x="4991176" y="1926496"/>
            <a:ext cx="1981600" cy="1622024"/>
          </a:xfrm>
          <a:prstGeom prst="wedgeRoundRectCallo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오늘은 다같이 </a:t>
            </a:r>
            <a:endParaRPr lang="en-US" altLang="ko-KR" sz="1600" dirty="0" smtClean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목욕하는</a:t>
            </a:r>
            <a:endParaRPr lang="en-US" altLang="ko-KR" sz="1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날입니다</a:t>
            </a:r>
            <a:r>
              <a:rPr lang="en-US" altLang="ko-KR" sz="1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  <a:r>
              <a:rPr lang="ko-KR" altLang="en-US" sz="1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깨끗하게 </a:t>
            </a:r>
            <a:endParaRPr lang="en-US" altLang="ko-KR" sz="1600" dirty="0">
              <a:solidFill>
                <a:schemeClr val="bg1"/>
              </a:solidFill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씻겨드리겠습니다</a:t>
            </a:r>
            <a:r>
              <a:rPr lang="en-US" altLang="ko-KR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361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2714620"/>
            <a:ext cx="642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그래서</a:t>
            </a:r>
            <a:r>
              <a:rPr lang="en-US" altLang="ko-KR" sz="2400" dirty="0" smtClean="0"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400" dirty="0" smtClean="0">
                <a:latin typeface="나눔스퀘어 ExtraBold" pitchFamily="50" charset="-127"/>
                <a:ea typeface="나눔스퀘어 ExtraBold" pitchFamily="50" charset="-127"/>
              </a:rPr>
              <a:t>입소 어르신 자치위원회가 필요합니다</a:t>
            </a:r>
            <a:r>
              <a:rPr lang="en-US" altLang="ko-KR" sz="2400" dirty="0" smtClean="0">
                <a:latin typeface="나눔스퀘어 ExtraBold" pitchFamily="50" charset="-127"/>
                <a:ea typeface="나눔스퀘어 ExtraBold" pitchFamily="50" charset="-127"/>
              </a:rPr>
              <a:t>. </a:t>
            </a:r>
            <a:endParaRPr lang="ko-KR" altLang="en-US" sz="2400" dirty="0"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380386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나눔스퀘어 Bold" pitchFamily="50" charset="-127"/>
                <a:ea typeface="나눔스퀘어 Bold" pitchFamily="50" charset="-127"/>
              </a:rPr>
              <a:t>소극적인 인권보장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6714" y="380386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나눔스퀘어 Bold" pitchFamily="50" charset="-127"/>
                <a:ea typeface="나눔스퀘어 Bold" pitchFamily="50" charset="-127"/>
              </a:rPr>
              <a:t>적극적인 인권보장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4109625" y="4579627"/>
            <a:ext cx="994420" cy="79586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85720" y="4601473"/>
            <a:ext cx="371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어르신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입장에서 </a:t>
            </a: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생각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3431" y="4645585"/>
            <a:ext cx="4680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어르신이 직접 요구 </a:t>
            </a:r>
            <a:endParaRPr lang="en-US" altLang="ko-KR" sz="2000" dirty="0" smtClean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   어르신이 변화의 중심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5089744"/>
            <a:ext cx="3714776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직원</a:t>
            </a:r>
            <a:r>
              <a:rPr lang="en-US" altLang="ko-KR" sz="2000" dirty="0" smtClean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 smtClean="0">
                <a:latin typeface="나눔스퀘어 Bold" pitchFamily="50" charset="-127"/>
                <a:ea typeface="나눔스퀘어 Bold" pitchFamily="50" charset="-127"/>
              </a:rPr>
              <a:t>시설중심의 운영  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84" y="112474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나눔스퀘어 Bold" pitchFamily="50" charset="-127"/>
                <a:ea typeface="나눔스퀘어 Bold" pitchFamily="50" charset="-127"/>
              </a:rPr>
              <a:t>늘 감사하다</a:t>
            </a:r>
            <a:r>
              <a:rPr lang="en-US" altLang="ko-KR" sz="2800" dirty="0" smtClean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800" dirty="0" smtClean="0">
                <a:latin typeface="나눔스퀘어 Bold" pitchFamily="50" charset="-127"/>
                <a:ea typeface="나눔스퀘어 Bold" pitchFamily="50" charset="-127"/>
              </a:rPr>
              <a:t>고맙다고만 하시는 어르신 </a:t>
            </a:r>
            <a:endParaRPr lang="en-US" altLang="ko-KR" sz="2800" dirty="0" smtClean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나눔스퀘어 Bold" pitchFamily="50" charset="-127"/>
                <a:ea typeface="나눔스퀘어 Bold" pitchFamily="50" charset="-127"/>
              </a:rPr>
              <a:t>어떻게 하면</a:t>
            </a:r>
            <a:r>
              <a:rPr lang="en-US" altLang="ko-KR" sz="2800" dirty="0" smtClean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latin typeface="나눔스퀘어 Bold" pitchFamily="50" charset="-127"/>
                <a:ea typeface="나눔스퀘어 Bold" pitchFamily="50" charset="-127"/>
              </a:rPr>
              <a:t>부족한 </a:t>
            </a:r>
            <a:r>
              <a:rPr lang="en-US" altLang="ko-KR" sz="3200" dirty="0" smtClean="0">
                <a:solidFill>
                  <a:srgbClr val="FF0000"/>
                </a:solidFill>
                <a:latin typeface="나눔스퀘어 Bold" pitchFamily="50" charset="-127"/>
                <a:ea typeface="나눔스퀘어 Bold" pitchFamily="50" charset="-127"/>
              </a:rPr>
              <a:t>2%</a:t>
            </a:r>
            <a:r>
              <a:rPr lang="ko-KR" altLang="en-US" sz="2800" dirty="0" smtClean="0">
                <a:latin typeface="나눔스퀘어 Bold" pitchFamily="50" charset="-127"/>
                <a:ea typeface="나눔스퀘어 Bold" pitchFamily="50" charset="-127"/>
              </a:rPr>
              <a:t>를 채울 수 있을까요</a:t>
            </a:r>
            <a:r>
              <a:rPr lang="en-US" altLang="ko-KR" sz="2800" dirty="0" smtClean="0">
                <a:latin typeface="나눔스퀘어 Bold" pitchFamily="50" charset="-127"/>
                <a:ea typeface="나눔스퀘어 Bold" pitchFamily="50" charset="-12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6227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2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01S2_1600px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444208" y="4028127"/>
            <a:ext cx="2880320" cy="288032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36" y="1054925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요양원 주인공은 </a:t>
            </a:r>
            <a:r>
              <a:rPr lang="ko-KR" altLang="en-US" sz="2800" dirty="0" smtClean="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나야 나</a:t>
            </a:r>
            <a:r>
              <a:rPr lang="en-US" altLang="ko-KR" sz="2800" dirty="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!!</a:t>
            </a:r>
            <a:endParaRPr lang="ko-KR" altLang="en-US" sz="2800" dirty="0">
              <a:solidFill>
                <a:schemeClr val="bg1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6646" y="1729866"/>
            <a:ext cx="587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2016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ko-KR" altLang="en-US" sz="200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 </a:t>
            </a:r>
            <a:r>
              <a:rPr lang="ko-KR" altLang="en-US" sz="2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최초</a:t>
            </a:r>
            <a:r>
              <a:rPr lang="en-US" altLang="ko-KR" sz="2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 </a:t>
            </a:r>
            <a:r>
              <a:rPr lang="ko-KR" altLang="en-US" sz="2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입소자 자치위원회 개최</a:t>
            </a:r>
            <a:endParaRPr lang="ko-KR" altLang="en-US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2201190"/>
            <a:ext cx="782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 반의 대표 어르신을 선출</a:t>
            </a:r>
            <a:r>
              <a:rPr lang="en-US" altLang="ko-KR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24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원장님과 </a:t>
            </a:r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함께 자치위원회를 실시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6646" y="2869903"/>
            <a:ext cx="6487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2018</a:t>
            </a:r>
            <a:r>
              <a:rPr lang="ko-KR" altLang="en-US" sz="28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sz="28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</a:t>
            </a:r>
            <a:r>
              <a:rPr lang="ko-KR" altLang="en-US" sz="28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</a:t>
            </a:r>
            <a:r>
              <a:rPr lang="en-US" altLang="ko-KR" sz="28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자치위원회 운영방식 정비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3690" y="3519583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참여하고 싶은 사람은 누구나 </a:t>
            </a:r>
            <a:endParaRPr lang="en-US" altLang="ko-KR" sz="3600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나의 </a:t>
            </a:r>
            <a:r>
              <a:rPr lang="ko-KR" altLang="en-US" sz="36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</a:t>
            </a:r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</a:t>
            </a:r>
            <a:r>
              <a:rPr lang="ko-KR" altLang="en-US" sz="28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자신 있게 말하자</a:t>
            </a:r>
            <a:r>
              <a:rPr lang="en-US" altLang="ko-KR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!</a:t>
            </a:r>
            <a:endParaRPr lang="ko-KR" altLang="en-US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5009479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남의 의견에 절대로 비방하지 말자 </a:t>
            </a:r>
            <a:endParaRPr lang="en-US" altLang="ko-KR" sz="2800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2254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99392"/>
            <a:ext cx="9144000" cy="864096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254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1" y="5661249"/>
            <a:ext cx="994420" cy="994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1052736"/>
            <a:ext cx="339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어르신의 선택과 약속 </a:t>
            </a:r>
            <a:endParaRPr lang="ko-KR" altLang="en-US" sz="2800" dirty="0">
              <a:solidFill>
                <a:srgbClr val="FFFF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2590" y="1628800"/>
            <a:ext cx="76438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자치위원회 일정 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매월 넷째 주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수요일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(10:30~11:30)</a:t>
            </a:r>
            <a:endParaRPr lang="en-US" altLang="ko-KR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 내용 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 권리 선언문 낭독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동영상을 통한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인권교육</a:t>
            </a:r>
            <a:endParaRPr lang="en-US" altLang="ko-KR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            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의견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건의사항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</a:t>
            </a: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발언</a:t>
            </a:r>
            <a:endParaRPr lang="en-US" altLang="ko-KR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결과 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운영진 회의 및 부서 전달</a:t>
            </a:r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안건에 대한 결과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어르신께 설명</a:t>
            </a:r>
            <a:endParaRPr lang="en-US" altLang="ko-KR" sz="2000" dirty="0" smtClean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* </a:t>
            </a:r>
            <a:r>
              <a:rPr lang="ko-KR" altLang="en-US" sz="20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모든 의견은 다수결 원칙에 의하여 결정 </a:t>
            </a:r>
            <a:endParaRPr lang="ko-KR" altLang="en-US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16932" y="-41416"/>
            <a:ext cx="33101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나는 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○○요양원</a:t>
            </a:r>
            <a:r>
              <a:rPr lang="ko-KR" altLang="en-US" sz="2000" spc="-1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ko-KR" altLang="en-US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삽니다</a:t>
            </a:r>
            <a:r>
              <a:rPr lang="en-US" altLang="ko-KR" sz="2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4" y="4071684"/>
            <a:ext cx="3600459" cy="2087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5" y="4076354"/>
            <a:ext cx="3496854" cy="209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직사각형 11"/>
          <p:cNvSpPr/>
          <p:nvPr/>
        </p:nvSpPr>
        <p:spPr>
          <a:xfrm>
            <a:off x="1835697" y="4285245"/>
            <a:ext cx="1152128" cy="18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34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1026</Words>
  <Application>Microsoft Office PowerPoint</Application>
  <PresentationFormat>화면 슬라이드 쇼(4:3)</PresentationFormat>
  <Paragraphs>179</Paragraphs>
  <Slides>19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4" baseType="lpstr">
      <vt:lpstr>맑은 고딕</vt:lpstr>
      <vt:lpstr>나눔스퀘어 ExtraBold</vt:lpstr>
      <vt:lpstr>나눔스퀘어 Bold</vt:lpstr>
      <vt:lpstr>Arial</vt:lpstr>
      <vt:lpstr>Office 테마</vt:lpstr>
      <vt:lpstr>나는 ○○요양원에 삽니다.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미디어와 창의성 개발 과제 3 ) 교양 서적 _ 메이즈러너</dc:title>
  <dc:creator>Chunil</dc:creator>
  <cp:lastModifiedBy>USER</cp:lastModifiedBy>
  <cp:revision>156</cp:revision>
  <cp:lastPrinted>2014-10-05T11:07:51Z</cp:lastPrinted>
  <dcterms:created xsi:type="dcterms:W3CDTF">2014-10-05T07:26:19Z</dcterms:created>
  <dcterms:modified xsi:type="dcterms:W3CDTF">2020-11-02T00:34:37Z</dcterms:modified>
</cp:coreProperties>
</file>