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59" r:id="rId4"/>
    <p:sldId id="260" r:id="rId5"/>
    <p:sldId id="262" r:id="rId6"/>
    <p:sldId id="263" r:id="rId7"/>
    <p:sldId id="284" r:id="rId8"/>
    <p:sldId id="266" r:id="rId9"/>
    <p:sldId id="267" r:id="rId10"/>
    <p:sldId id="268" r:id="rId11"/>
    <p:sldId id="269" r:id="rId12"/>
    <p:sldId id="279" r:id="rId13"/>
    <p:sldId id="283" r:id="rId14"/>
    <p:sldId id="270" r:id="rId15"/>
    <p:sldId id="272" r:id="rId16"/>
    <p:sldId id="271" r:id="rId17"/>
    <p:sldId id="273" r:id="rId18"/>
    <p:sldId id="264" r:id="rId19"/>
    <p:sldId id="265" r:id="rId20"/>
    <p:sldId id="276" r:id="rId21"/>
    <p:sldId id="281" r:id="rId22"/>
    <p:sldId id="280" r:id="rId23"/>
    <p:sldId id="275" r:id="rId24"/>
  </p:sldIdLst>
  <p:sldSz cx="12192000" cy="6858000"/>
  <p:notesSz cx="6797675" cy="9926638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 은숙" initials="김은" lastIdx="1" clrIdx="0">
    <p:extLst>
      <p:ext uri="{19B8F6BF-5375-455C-9EA6-DF929625EA0E}">
        <p15:presenceInfo xmlns:p15="http://schemas.microsoft.com/office/powerpoint/2012/main" userId="425a2889c0f25d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8FF"/>
    <a:srgbClr val="FFFFFF"/>
    <a:srgbClr val="EFFDFF"/>
    <a:srgbClr val="E9FAFF"/>
    <a:srgbClr val="7E3BC6"/>
    <a:srgbClr val="823BC9"/>
    <a:srgbClr val="853CCB"/>
    <a:srgbClr val="8B3DCF"/>
    <a:srgbClr val="7938B8"/>
    <a:srgbClr val="843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2A503-5C60-4614-9670-9787E179E685}" v="1271" dt="2020-09-16T16:12:47.077"/>
    <p1510:client id="{D0796585-1653-4C5B-A140-4814CCAC10C5}" v="764" dt="2020-09-15T17:23:03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116D0-D1A1-4289-AB8E-7BAB9F626F7E}" type="doc">
      <dgm:prSet loTypeId="urn:microsoft.com/office/officeart/2008/layout/SquareAccentList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pPr latinLnBrk="1"/>
          <a:endParaRPr lang="ko-KR" altLang="en-US"/>
        </a:p>
      </dgm:t>
    </dgm:pt>
    <dgm:pt modelId="{D6DA70D2-4FE0-4573-9C42-B95CBA8CF2D7}">
      <dgm:prSet phldrT="[텍스트]" custT="1"/>
      <dgm:spPr/>
      <dgm:t>
        <a:bodyPr/>
        <a:lstStyle/>
        <a:p>
          <a:pPr latinLnBrk="1"/>
          <a:r>
            <a:rPr lang="ko-KR" altLang="en-US" sz="105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실시간 배설 상황 모니터링</a:t>
          </a:r>
        </a:p>
      </dgm:t>
    </dgm:pt>
    <dgm:pt modelId="{7AE0252F-2793-4496-B641-4EA414E14821}" type="parTrans" cxnId="{18807D66-E4DC-4D83-B4A7-B4B1BE1E1854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43477F2E-A36D-44A7-B10C-83AE93F4B07F}" type="sibTrans" cxnId="{18807D66-E4DC-4D83-B4A7-B4B1BE1E1854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A6CE38E4-FD4F-44A5-BC98-2A5466B3AD52}">
      <dgm:prSet phldrT="[텍스트]" custT="1"/>
      <dgm:spPr/>
      <dgm:t>
        <a:bodyPr/>
        <a:lstStyle/>
        <a:p>
          <a:pPr latinLnBrk="1"/>
          <a:r>
            <a:rPr lang="en-US" altLang="ko-KR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2</a:t>
          </a:r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차 질환 예방</a:t>
          </a:r>
        </a:p>
      </dgm:t>
    </dgm:pt>
    <dgm:pt modelId="{DAD4C358-E11A-4798-A5EA-49D70FA782CA}" type="parTrans" cxnId="{0E171159-B8E3-4CE1-94CC-C4D9ABBA7CD3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2E53426A-A268-4597-A0B6-41C5C764B568}" type="sibTrans" cxnId="{0E171159-B8E3-4CE1-94CC-C4D9ABBA7CD3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CC778C7C-7141-48C5-B689-EFD7E524184A}">
      <dgm:prSet phldrT="[텍스트]" custT="1"/>
      <dgm:spPr/>
      <dgm:t>
        <a:bodyPr/>
        <a:lstStyle/>
        <a:p>
          <a:pPr latinLnBrk="1"/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효율적 배설 케어 </a:t>
          </a:r>
        </a:p>
      </dgm:t>
    </dgm:pt>
    <dgm:pt modelId="{6F34C202-D16D-4CBE-A89E-BFC8E5678BD1}" type="parTrans" cxnId="{3D26CE82-5E9D-4D38-917D-A98A52D31B9E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07DF22EA-B8B4-47D6-9DCB-30C4EEB6E127}" type="sibTrans" cxnId="{3D26CE82-5E9D-4D38-917D-A98A52D31B9E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5D0F2B6C-E9A1-4331-BDD0-80677E3509CF}">
      <dgm:prSet phldrT="[텍스트]" custT="1"/>
      <dgm:spPr/>
      <dgm:t>
        <a:bodyPr/>
        <a:lstStyle/>
        <a:p>
          <a:pPr latinLnBrk="1"/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존엄 케어</a:t>
          </a:r>
        </a:p>
      </dgm:t>
    </dgm:pt>
    <dgm:pt modelId="{5BD50A4E-01DC-402E-A1A1-181F3F478D83}" type="parTrans" cxnId="{5CCB1312-1675-4813-98C0-3C518DE3CE49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88DBABB6-2EB3-4F08-AF75-90FB54EDB457}" type="sibTrans" cxnId="{5CCB1312-1675-4813-98C0-3C518DE3CE49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F0EB2616-8170-4C21-9005-46D5E7410D67}">
      <dgm:prSet phldrT="[텍스트]" custT="1"/>
      <dgm:spPr/>
      <dgm:t>
        <a:bodyPr/>
        <a:lstStyle/>
        <a:p>
          <a:pPr latinLnBrk="1"/>
          <a:r>
            <a:rPr lang="ko-KR" altLang="en-US" sz="10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디지털 배뇨일지 작성</a:t>
          </a:r>
        </a:p>
      </dgm:t>
    </dgm:pt>
    <dgm:pt modelId="{EC809260-73BF-4A14-B890-7ED2A339A264}" type="parTrans" cxnId="{D5D82FB2-F332-4A60-854A-A8F5E6EA4E45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666775BE-7668-47DB-83B2-DBFFFFC0FB09}" type="sibTrans" cxnId="{D5D82FB2-F332-4A60-854A-A8F5E6EA4E45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0DD15BAE-78C5-422D-8B53-B6FEC3094F90}">
      <dgm:prSet phldrT="[텍스트]" custT="1"/>
      <dgm:spPr/>
      <dgm:t>
        <a:bodyPr/>
        <a:lstStyle/>
        <a:p>
          <a:pPr latinLnBrk="1"/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업무경감</a:t>
          </a:r>
        </a:p>
      </dgm:t>
    </dgm:pt>
    <dgm:pt modelId="{25323D67-FF9E-4A23-BD69-E8B856D25097}" type="parTrans" cxnId="{91EBBAA4-5144-4D82-ADD3-EB9A3164F01A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607D2ECC-1ABF-49D6-BADB-F9EAD6D176E4}" type="sibTrans" cxnId="{91EBBAA4-5144-4D82-ADD3-EB9A3164F01A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FC163710-EE7E-47A1-80E6-DF061B4F52B6}">
      <dgm:prSet phldrT="[텍스트]" custT="1"/>
      <dgm:spPr/>
      <dgm:t>
        <a:bodyPr/>
        <a:lstStyle/>
        <a:p>
          <a:pPr latinLnBrk="1"/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효율적 요양 업무</a:t>
          </a:r>
        </a:p>
      </dgm:t>
    </dgm:pt>
    <dgm:pt modelId="{3E87990F-18D2-4CA6-9C21-5F0799EA2B2C}" type="parTrans" cxnId="{C2AB7940-E019-4A6B-A436-A8AC68C434F0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5AEA9297-EF98-463F-8BDE-B60F9662F3FC}" type="sibTrans" cxnId="{C2AB7940-E019-4A6B-A436-A8AC68C434F0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A0EBF699-F302-46E6-BCBA-97923A0A9E35}">
      <dgm:prSet phldrT="[텍스트]" custT="1"/>
      <dgm:spPr/>
      <dgm:t>
        <a:bodyPr/>
        <a:lstStyle/>
        <a:p>
          <a:pPr latinLnBrk="1"/>
          <a:r>
            <a:rPr lang="en-US" altLang="ko-KR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EMR</a:t>
          </a:r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연동</a:t>
          </a:r>
        </a:p>
      </dgm:t>
    </dgm:pt>
    <dgm:pt modelId="{C69E155D-C267-4910-BE98-94E92DBA7E91}" type="parTrans" cxnId="{9578CDDC-07F4-4643-AA17-8A0EB7474176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74D15903-A5B1-4725-ADD6-BFD3C4A5B3D0}" type="sibTrans" cxnId="{9578CDDC-07F4-4643-AA17-8A0EB7474176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BEB70FD4-BC1E-4565-9CCC-554C98AC3477}">
      <dgm:prSet phldrT="[텍스트]" custT="1"/>
      <dgm:spPr/>
      <dgm:t>
        <a:bodyPr/>
        <a:lstStyle/>
        <a:p>
          <a:pPr latinLnBrk="1"/>
          <a:r>
            <a:rPr lang="ko-KR" altLang="en-US" sz="10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배설현황 및 기저귀 통계관리</a:t>
          </a:r>
        </a:p>
      </dgm:t>
    </dgm:pt>
    <dgm:pt modelId="{AB49FC22-CFE3-4667-B030-2EB92738BCFA}" type="parTrans" cxnId="{2B3959E7-135A-4703-BAB3-05D6ABE3D6C8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D4ABD6CF-0103-4E4A-BE38-30D35AB4B13C}" type="sibTrans" cxnId="{2B3959E7-135A-4703-BAB3-05D6ABE3D6C8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3375B664-8DB8-437D-884C-5E8E07ECE71D}">
      <dgm:prSet phldrT="[텍스트]" custT="1"/>
      <dgm:spPr/>
      <dgm:t>
        <a:bodyPr/>
        <a:lstStyle/>
        <a:p>
          <a:pPr latinLnBrk="1"/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관리 효율성 향상</a:t>
          </a:r>
        </a:p>
      </dgm:t>
    </dgm:pt>
    <dgm:pt modelId="{5221277A-029D-473E-9695-2FE2B9784E10}" type="parTrans" cxnId="{9DC38DBC-B3E2-4121-BB59-1BBB2A5C765C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ED70754C-1F97-4449-913A-903D80262D69}" type="sibTrans" cxnId="{9DC38DBC-B3E2-4121-BB59-1BBB2A5C765C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54C6B9E0-F240-452B-94EA-064D44DCF9AA}">
      <dgm:prSet phldrT="[텍스트]" custT="1"/>
      <dgm:spPr/>
      <dgm:t>
        <a:bodyPr/>
        <a:lstStyle/>
        <a:p>
          <a:pPr latinLnBrk="1"/>
          <a:r>
            <a: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체계적 어르신관리</a:t>
          </a:r>
        </a:p>
      </dgm:t>
    </dgm:pt>
    <dgm:pt modelId="{15761AEE-7A6E-4CB2-BA3B-E15F9395917B}" type="parTrans" cxnId="{FC68661A-D72D-48D3-80BE-34A6390C986C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8F4AD150-9FE4-4498-B1FB-20BE262E9E33}" type="sibTrans" cxnId="{FC68661A-D72D-48D3-80BE-34A6390C986C}">
      <dgm:prSet/>
      <dgm:spPr/>
      <dgm:t>
        <a:bodyPr/>
        <a:lstStyle/>
        <a:p>
          <a:pPr latinLnBrk="1"/>
          <a:endParaRPr lang="ko-KR" altLang="en-US" sz="2800">
            <a:latin typeface="에스코어 드림 2 ExtraLight" panose="020B0203030302020204" pitchFamily="34" charset="-127"/>
            <a:ea typeface="에스코어 드림 2 ExtraLight" panose="020B0203030302020204" pitchFamily="34" charset="-127"/>
          </a:endParaRPr>
        </a:p>
      </dgm:t>
    </dgm:pt>
    <dgm:pt modelId="{1AA055C0-FB52-465B-B23C-4E0D6084CB9D}" type="pres">
      <dgm:prSet presAssocID="{59F116D0-D1A1-4289-AB8E-7BAB9F626F7E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3DAFDD-8078-4271-90CA-5FC126FABB95}" type="pres">
      <dgm:prSet presAssocID="{D6DA70D2-4FE0-4573-9C42-B95CBA8CF2D7}" presName="root" presStyleCnt="0">
        <dgm:presLayoutVars>
          <dgm:chMax/>
          <dgm:chPref/>
        </dgm:presLayoutVars>
      </dgm:prSet>
      <dgm:spPr/>
    </dgm:pt>
    <dgm:pt modelId="{55F2206B-B6BD-44D6-A37D-B7D53FFFE7C4}" type="pres">
      <dgm:prSet presAssocID="{D6DA70D2-4FE0-4573-9C42-B95CBA8CF2D7}" presName="rootComposite" presStyleCnt="0">
        <dgm:presLayoutVars/>
      </dgm:prSet>
      <dgm:spPr/>
    </dgm:pt>
    <dgm:pt modelId="{A88EB26B-7B90-411A-95BD-31199658A665}" type="pres">
      <dgm:prSet presAssocID="{D6DA70D2-4FE0-4573-9C42-B95CBA8CF2D7}" presName="ParentAccent" presStyleLbl="alignNode1" presStyleIdx="0" presStyleCnt="3"/>
      <dgm:spPr/>
    </dgm:pt>
    <dgm:pt modelId="{321C335E-7169-4400-B2BA-E8D3D6D0A214}" type="pres">
      <dgm:prSet presAssocID="{D6DA70D2-4FE0-4573-9C42-B95CBA8CF2D7}" presName="ParentSmallAccent" presStyleLbl="fgAcc1" presStyleIdx="0" presStyleCnt="3"/>
      <dgm:spPr/>
    </dgm:pt>
    <dgm:pt modelId="{A988D8F9-FFE2-4327-A829-5ED81A499446}" type="pres">
      <dgm:prSet presAssocID="{D6DA70D2-4FE0-4573-9C42-B95CBA8CF2D7}" presName="Parent" presStyleLbl="revTx" presStyleIdx="0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3A05DB-43DC-4BDF-8049-26824C9DC565}" type="pres">
      <dgm:prSet presAssocID="{D6DA70D2-4FE0-4573-9C42-B95CBA8CF2D7}" presName="childShape" presStyleCnt="0">
        <dgm:presLayoutVars>
          <dgm:chMax val="0"/>
          <dgm:chPref val="0"/>
        </dgm:presLayoutVars>
      </dgm:prSet>
      <dgm:spPr/>
    </dgm:pt>
    <dgm:pt modelId="{F639834C-EB24-430F-B46B-04F8D28E357C}" type="pres">
      <dgm:prSet presAssocID="{A6CE38E4-FD4F-44A5-BC98-2A5466B3AD52}" presName="childComposite" presStyleCnt="0">
        <dgm:presLayoutVars>
          <dgm:chMax val="0"/>
          <dgm:chPref val="0"/>
        </dgm:presLayoutVars>
      </dgm:prSet>
      <dgm:spPr/>
    </dgm:pt>
    <dgm:pt modelId="{88EC58A6-B04B-4EDC-87E3-DC6269DFA915}" type="pres">
      <dgm:prSet presAssocID="{A6CE38E4-FD4F-44A5-BC98-2A5466B3AD52}" presName="ChildAccent" presStyleLbl="solidFgAcc1" presStyleIdx="0" presStyleCnt="8"/>
      <dgm:spPr/>
    </dgm:pt>
    <dgm:pt modelId="{65458036-F6AD-4159-B56B-0B1980FD1F64}" type="pres">
      <dgm:prSet presAssocID="{A6CE38E4-FD4F-44A5-BC98-2A5466B3AD52}" presName="Child" presStyleLbl="revTx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2C4C754-75ED-4C15-97B3-E760D25578D1}" type="pres">
      <dgm:prSet presAssocID="{CC778C7C-7141-48C5-B689-EFD7E524184A}" presName="childComposite" presStyleCnt="0">
        <dgm:presLayoutVars>
          <dgm:chMax val="0"/>
          <dgm:chPref val="0"/>
        </dgm:presLayoutVars>
      </dgm:prSet>
      <dgm:spPr/>
    </dgm:pt>
    <dgm:pt modelId="{961D0684-6012-4C62-98F1-887983F293F5}" type="pres">
      <dgm:prSet presAssocID="{CC778C7C-7141-48C5-B689-EFD7E524184A}" presName="ChildAccent" presStyleLbl="solidFgAcc1" presStyleIdx="1" presStyleCnt="8"/>
      <dgm:spPr/>
    </dgm:pt>
    <dgm:pt modelId="{14A2C716-E86C-406A-B86D-6F342B26AA1E}" type="pres">
      <dgm:prSet presAssocID="{CC778C7C-7141-48C5-B689-EFD7E524184A}" presName="Child" presStyleLbl="revTx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A8ABCC2-42C4-4BF9-84FE-4D720E82867D}" type="pres">
      <dgm:prSet presAssocID="{5D0F2B6C-E9A1-4331-BDD0-80677E3509CF}" presName="childComposite" presStyleCnt="0">
        <dgm:presLayoutVars>
          <dgm:chMax val="0"/>
          <dgm:chPref val="0"/>
        </dgm:presLayoutVars>
      </dgm:prSet>
      <dgm:spPr/>
    </dgm:pt>
    <dgm:pt modelId="{3911AC26-3038-4727-90EF-78D6EDC1FF79}" type="pres">
      <dgm:prSet presAssocID="{5D0F2B6C-E9A1-4331-BDD0-80677E3509CF}" presName="ChildAccent" presStyleLbl="solidFgAcc1" presStyleIdx="2" presStyleCnt="8"/>
      <dgm:spPr/>
    </dgm:pt>
    <dgm:pt modelId="{0479A804-FD62-486F-8823-374C34241477}" type="pres">
      <dgm:prSet presAssocID="{5D0F2B6C-E9A1-4331-BDD0-80677E3509CF}" presName="Child" presStyleLbl="revTx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08E488-BC52-421D-AA1A-367B292AD865}" type="pres">
      <dgm:prSet presAssocID="{F0EB2616-8170-4C21-9005-46D5E7410D67}" presName="root" presStyleCnt="0">
        <dgm:presLayoutVars>
          <dgm:chMax/>
          <dgm:chPref/>
        </dgm:presLayoutVars>
      </dgm:prSet>
      <dgm:spPr/>
    </dgm:pt>
    <dgm:pt modelId="{7D1E5D0E-986E-4456-9E8D-AAABC3428284}" type="pres">
      <dgm:prSet presAssocID="{F0EB2616-8170-4C21-9005-46D5E7410D67}" presName="rootComposite" presStyleCnt="0">
        <dgm:presLayoutVars/>
      </dgm:prSet>
      <dgm:spPr/>
    </dgm:pt>
    <dgm:pt modelId="{D6AC0FE8-8B76-4C2F-9869-B06DC351708C}" type="pres">
      <dgm:prSet presAssocID="{F0EB2616-8170-4C21-9005-46D5E7410D67}" presName="ParentAccent" presStyleLbl="alignNode1" presStyleIdx="1" presStyleCnt="3"/>
      <dgm:spPr/>
    </dgm:pt>
    <dgm:pt modelId="{641B708A-1E30-414D-93C2-49E3E41D1AF1}" type="pres">
      <dgm:prSet presAssocID="{F0EB2616-8170-4C21-9005-46D5E7410D67}" presName="ParentSmallAccent" presStyleLbl="fgAcc1" presStyleIdx="1" presStyleCnt="3"/>
      <dgm:spPr/>
    </dgm:pt>
    <dgm:pt modelId="{3381223C-860D-4E37-A2D2-11D95023CAD7}" type="pres">
      <dgm:prSet presAssocID="{F0EB2616-8170-4C21-9005-46D5E7410D67}" presName="Parent" presStyleLbl="revTx" presStyleIdx="4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F0B14CF-D82D-4869-93CE-3C16D8FFC111}" type="pres">
      <dgm:prSet presAssocID="{F0EB2616-8170-4C21-9005-46D5E7410D67}" presName="childShape" presStyleCnt="0">
        <dgm:presLayoutVars>
          <dgm:chMax val="0"/>
          <dgm:chPref val="0"/>
        </dgm:presLayoutVars>
      </dgm:prSet>
      <dgm:spPr/>
    </dgm:pt>
    <dgm:pt modelId="{2963DE83-8B86-4BEA-A9D8-F4102A4C56A9}" type="pres">
      <dgm:prSet presAssocID="{0DD15BAE-78C5-422D-8B53-B6FEC3094F90}" presName="childComposite" presStyleCnt="0">
        <dgm:presLayoutVars>
          <dgm:chMax val="0"/>
          <dgm:chPref val="0"/>
        </dgm:presLayoutVars>
      </dgm:prSet>
      <dgm:spPr/>
    </dgm:pt>
    <dgm:pt modelId="{42E7C4D5-508A-4AAF-A461-76E873BFB686}" type="pres">
      <dgm:prSet presAssocID="{0DD15BAE-78C5-422D-8B53-B6FEC3094F90}" presName="ChildAccent" presStyleLbl="solidFgAcc1" presStyleIdx="3" presStyleCnt="8"/>
      <dgm:spPr/>
    </dgm:pt>
    <dgm:pt modelId="{89A9C874-45C3-4D39-A45A-4AC72E9811B4}" type="pres">
      <dgm:prSet presAssocID="{0DD15BAE-78C5-422D-8B53-B6FEC3094F90}" presName="Child" presStyleLbl="revTx" presStyleIdx="5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EFABE85-19CC-4A60-B6EF-ACB84E2BA00A}" type="pres">
      <dgm:prSet presAssocID="{FC163710-EE7E-47A1-80E6-DF061B4F52B6}" presName="childComposite" presStyleCnt="0">
        <dgm:presLayoutVars>
          <dgm:chMax val="0"/>
          <dgm:chPref val="0"/>
        </dgm:presLayoutVars>
      </dgm:prSet>
      <dgm:spPr/>
    </dgm:pt>
    <dgm:pt modelId="{49ACFAAA-0974-4ECB-906A-87405428F969}" type="pres">
      <dgm:prSet presAssocID="{FC163710-EE7E-47A1-80E6-DF061B4F52B6}" presName="ChildAccent" presStyleLbl="solidFgAcc1" presStyleIdx="4" presStyleCnt="8"/>
      <dgm:spPr/>
    </dgm:pt>
    <dgm:pt modelId="{68AE548C-D0CB-4CA1-A648-B3B46EE85F5F}" type="pres">
      <dgm:prSet presAssocID="{FC163710-EE7E-47A1-80E6-DF061B4F52B6}" presName="Child" presStyleLbl="revTx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B14121F-1985-4D68-95C8-E6B6ED5E2D59}" type="pres">
      <dgm:prSet presAssocID="{A0EBF699-F302-46E6-BCBA-97923A0A9E35}" presName="childComposite" presStyleCnt="0">
        <dgm:presLayoutVars>
          <dgm:chMax val="0"/>
          <dgm:chPref val="0"/>
        </dgm:presLayoutVars>
      </dgm:prSet>
      <dgm:spPr/>
    </dgm:pt>
    <dgm:pt modelId="{473AC825-5896-40C7-8B35-6147D518B2CB}" type="pres">
      <dgm:prSet presAssocID="{A0EBF699-F302-46E6-BCBA-97923A0A9E35}" presName="ChildAccent" presStyleLbl="solidFgAcc1" presStyleIdx="5" presStyleCnt="8"/>
      <dgm:spPr/>
    </dgm:pt>
    <dgm:pt modelId="{56ABFF2C-91E7-42F8-8E44-84989E3521FC}" type="pres">
      <dgm:prSet presAssocID="{A0EBF699-F302-46E6-BCBA-97923A0A9E35}" presName="Child" presStyleLbl="revTx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5C26EF-0915-4EF0-A7BF-4CCE924E51BC}" type="pres">
      <dgm:prSet presAssocID="{BEB70FD4-BC1E-4565-9CCC-554C98AC3477}" presName="root" presStyleCnt="0">
        <dgm:presLayoutVars>
          <dgm:chMax/>
          <dgm:chPref/>
        </dgm:presLayoutVars>
      </dgm:prSet>
      <dgm:spPr/>
    </dgm:pt>
    <dgm:pt modelId="{5A56C686-6589-4099-9489-0F5CB2CB3E93}" type="pres">
      <dgm:prSet presAssocID="{BEB70FD4-BC1E-4565-9CCC-554C98AC3477}" presName="rootComposite" presStyleCnt="0">
        <dgm:presLayoutVars/>
      </dgm:prSet>
      <dgm:spPr/>
    </dgm:pt>
    <dgm:pt modelId="{E6D55D0C-083F-4C55-9A31-1843FF146FA6}" type="pres">
      <dgm:prSet presAssocID="{BEB70FD4-BC1E-4565-9CCC-554C98AC3477}" presName="ParentAccent" presStyleLbl="alignNode1" presStyleIdx="2" presStyleCnt="3"/>
      <dgm:spPr/>
    </dgm:pt>
    <dgm:pt modelId="{92C5CFF0-4E09-4AD1-991D-AC15297BAE91}" type="pres">
      <dgm:prSet presAssocID="{BEB70FD4-BC1E-4565-9CCC-554C98AC3477}" presName="ParentSmallAccent" presStyleLbl="fgAcc1" presStyleIdx="2" presStyleCnt="3"/>
      <dgm:spPr/>
    </dgm:pt>
    <dgm:pt modelId="{1F23AC4A-FB88-4DEC-9091-2B680A8B5E2C}" type="pres">
      <dgm:prSet presAssocID="{BEB70FD4-BC1E-4565-9CCC-554C98AC3477}" presName="Parent" presStyleLbl="revTx" presStyleIdx="8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8E23E5B-6A0A-4353-B519-A0D2B2031DE3}" type="pres">
      <dgm:prSet presAssocID="{BEB70FD4-BC1E-4565-9CCC-554C98AC3477}" presName="childShape" presStyleCnt="0">
        <dgm:presLayoutVars>
          <dgm:chMax val="0"/>
          <dgm:chPref val="0"/>
        </dgm:presLayoutVars>
      </dgm:prSet>
      <dgm:spPr/>
    </dgm:pt>
    <dgm:pt modelId="{D862F20A-755D-4C26-A67F-0A87FFAC31E2}" type="pres">
      <dgm:prSet presAssocID="{3375B664-8DB8-437D-884C-5E8E07ECE71D}" presName="childComposite" presStyleCnt="0">
        <dgm:presLayoutVars>
          <dgm:chMax val="0"/>
          <dgm:chPref val="0"/>
        </dgm:presLayoutVars>
      </dgm:prSet>
      <dgm:spPr/>
    </dgm:pt>
    <dgm:pt modelId="{3DF7D2C3-A540-4BFD-9F69-577EDD3593AF}" type="pres">
      <dgm:prSet presAssocID="{3375B664-8DB8-437D-884C-5E8E07ECE71D}" presName="ChildAccent" presStyleLbl="solidFgAcc1" presStyleIdx="6" presStyleCnt="8"/>
      <dgm:spPr/>
    </dgm:pt>
    <dgm:pt modelId="{597C946E-5AC0-4A0C-A3CF-9005444A0BA7}" type="pres">
      <dgm:prSet presAssocID="{3375B664-8DB8-437D-884C-5E8E07ECE71D}" presName="Child" presStyleLbl="revTx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47938C3-8D62-4954-B6DA-0C67BCE0DCBE}" type="pres">
      <dgm:prSet presAssocID="{54C6B9E0-F240-452B-94EA-064D44DCF9AA}" presName="childComposite" presStyleCnt="0">
        <dgm:presLayoutVars>
          <dgm:chMax val="0"/>
          <dgm:chPref val="0"/>
        </dgm:presLayoutVars>
      </dgm:prSet>
      <dgm:spPr/>
    </dgm:pt>
    <dgm:pt modelId="{734736CA-0778-4C9F-A557-3B4021AC4EEF}" type="pres">
      <dgm:prSet presAssocID="{54C6B9E0-F240-452B-94EA-064D44DCF9AA}" presName="ChildAccent" presStyleLbl="solidFgAcc1" presStyleIdx="7" presStyleCnt="8"/>
      <dgm:spPr/>
    </dgm:pt>
    <dgm:pt modelId="{8F77BB24-7ABE-41EE-BF98-F72326038954}" type="pres">
      <dgm:prSet presAssocID="{54C6B9E0-F240-452B-94EA-064D44DCF9AA}" presName="Child" presStyleLbl="revTx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D26CE82-5E9D-4D38-917D-A98A52D31B9E}" srcId="{D6DA70D2-4FE0-4573-9C42-B95CBA8CF2D7}" destId="{CC778C7C-7141-48C5-B689-EFD7E524184A}" srcOrd="1" destOrd="0" parTransId="{6F34C202-D16D-4CBE-A89E-BFC8E5678BD1}" sibTransId="{07DF22EA-B8B4-47D6-9DCB-30C4EEB6E127}"/>
    <dgm:cxn modelId="{9578CDDC-07F4-4643-AA17-8A0EB7474176}" srcId="{F0EB2616-8170-4C21-9005-46D5E7410D67}" destId="{A0EBF699-F302-46E6-BCBA-97923A0A9E35}" srcOrd="2" destOrd="0" parTransId="{C69E155D-C267-4910-BE98-94E92DBA7E91}" sibTransId="{74D15903-A5B1-4725-ADD6-BFD3C4A5B3D0}"/>
    <dgm:cxn modelId="{B35775EC-EE6E-4FE6-8E69-BF5B8DC95575}" type="presOf" srcId="{0DD15BAE-78C5-422D-8B53-B6FEC3094F90}" destId="{89A9C874-45C3-4D39-A45A-4AC72E9811B4}" srcOrd="0" destOrd="0" presId="urn:microsoft.com/office/officeart/2008/layout/SquareAccentList"/>
    <dgm:cxn modelId="{D5D82FB2-F332-4A60-854A-A8F5E6EA4E45}" srcId="{59F116D0-D1A1-4289-AB8E-7BAB9F626F7E}" destId="{F0EB2616-8170-4C21-9005-46D5E7410D67}" srcOrd="1" destOrd="0" parTransId="{EC809260-73BF-4A14-B890-7ED2A339A264}" sibTransId="{666775BE-7668-47DB-83B2-DBFFFFC0FB09}"/>
    <dgm:cxn modelId="{18807D66-E4DC-4D83-B4A7-B4B1BE1E1854}" srcId="{59F116D0-D1A1-4289-AB8E-7BAB9F626F7E}" destId="{D6DA70D2-4FE0-4573-9C42-B95CBA8CF2D7}" srcOrd="0" destOrd="0" parTransId="{7AE0252F-2793-4496-B641-4EA414E14821}" sibTransId="{43477F2E-A36D-44A7-B10C-83AE93F4B07F}"/>
    <dgm:cxn modelId="{AC399FD1-D944-4391-B752-2C01EBF4AAC1}" type="presOf" srcId="{A0EBF699-F302-46E6-BCBA-97923A0A9E35}" destId="{56ABFF2C-91E7-42F8-8E44-84989E3521FC}" srcOrd="0" destOrd="0" presId="urn:microsoft.com/office/officeart/2008/layout/SquareAccentList"/>
    <dgm:cxn modelId="{356B5544-8A82-4EB9-8169-12C6679B985E}" type="presOf" srcId="{BEB70FD4-BC1E-4565-9CCC-554C98AC3477}" destId="{1F23AC4A-FB88-4DEC-9091-2B680A8B5E2C}" srcOrd="0" destOrd="0" presId="urn:microsoft.com/office/officeart/2008/layout/SquareAccentList"/>
    <dgm:cxn modelId="{91EBBAA4-5144-4D82-ADD3-EB9A3164F01A}" srcId="{F0EB2616-8170-4C21-9005-46D5E7410D67}" destId="{0DD15BAE-78C5-422D-8B53-B6FEC3094F90}" srcOrd="0" destOrd="0" parTransId="{25323D67-FF9E-4A23-BD69-E8B856D25097}" sibTransId="{607D2ECC-1ABF-49D6-BADB-F9EAD6D176E4}"/>
    <dgm:cxn modelId="{40B9904B-1765-4783-976A-BEE760EB40FA}" type="presOf" srcId="{D6DA70D2-4FE0-4573-9C42-B95CBA8CF2D7}" destId="{A988D8F9-FFE2-4327-A829-5ED81A499446}" srcOrd="0" destOrd="0" presId="urn:microsoft.com/office/officeart/2008/layout/SquareAccentList"/>
    <dgm:cxn modelId="{FC68661A-D72D-48D3-80BE-34A6390C986C}" srcId="{BEB70FD4-BC1E-4565-9CCC-554C98AC3477}" destId="{54C6B9E0-F240-452B-94EA-064D44DCF9AA}" srcOrd="1" destOrd="0" parTransId="{15761AEE-7A6E-4CB2-BA3B-E15F9395917B}" sibTransId="{8F4AD150-9FE4-4498-B1FB-20BE262E9E33}"/>
    <dgm:cxn modelId="{7BAF3E47-57F7-4C52-901B-FF1B0A43B5E9}" type="presOf" srcId="{59F116D0-D1A1-4289-AB8E-7BAB9F626F7E}" destId="{1AA055C0-FB52-465B-B23C-4E0D6084CB9D}" srcOrd="0" destOrd="0" presId="urn:microsoft.com/office/officeart/2008/layout/SquareAccentList"/>
    <dgm:cxn modelId="{66D4F8D2-C1AD-4885-BC77-60664A92FE7B}" type="presOf" srcId="{CC778C7C-7141-48C5-B689-EFD7E524184A}" destId="{14A2C716-E86C-406A-B86D-6F342B26AA1E}" srcOrd="0" destOrd="0" presId="urn:microsoft.com/office/officeart/2008/layout/SquareAccentList"/>
    <dgm:cxn modelId="{1F98E855-7FE5-4F1E-91F8-48DCE9C446AC}" type="presOf" srcId="{54C6B9E0-F240-452B-94EA-064D44DCF9AA}" destId="{8F77BB24-7ABE-41EE-BF98-F72326038954}" srcOrd="0" destOrd="0" presId="urn:microsoft.com/office/officeart/2008/layout/SquareAccentList"/>
    <dgm:cxn modelId="{FE3AB233-ADA4-4787-985F-407B8C6E41DC}" type="presOf" srcId="{A6CE38E4-FD4F-44A5-BC98-2A5466B3AD52}" destId="{65458036-F6AD-4159-B56B-0B1980FD1F64}" srcOrd="0" destOrd="0" presId="urn:microsoft.com/office/officeart/2008/layout/SquareAccentList"/>
    <dgm:cxn modelId="{9C5AE0FD-0EA9-4946-8E84-B59FE052986E}" type="presOf" srcId="{FC163710-EE7E-47A1-80E6-DF061B4F52B6}" destId="{68AE548C-D0CB-4CA1-A648-B3B46EE85F5F}" srcOrd="0" destOrd="0" presId="urn:microsoft.com/office/officeart/2008/layout/SquareAccentList"/>
    <dgm:cxn modelId="{5CCB1312-1675-4813-98C0-3C518DE3CE49}" srcId="{D6DA70D2-4FE0-4573-9C42-B95CBA8CF2D7}" destId="{5D0F2B6C-E9A1-4331-BDD0-80677E3509CF}" srcOrd="2" destOrd="0" parTransId="{5BD50A4E-01DC-402E-A1A1-181F3F478D83}" sibTransId="{88DBABB6-2EB3-4F08-AF75-90FB54EDB457}"/>
    <dgm:cxn modelId="{9DC38DBC-B3E2-4121-BB59-1BBB2A5C765C}" srcId="{BEB70FD4-BC1E-4565-9CCC-554C98AC3477}" destId="{3375B664-8DB8-437D-884C-5E8E07ECE71D}" srcOrd="0" destOrd="0" parTransId="{5221277A-029D-473E-9695-2FE2B9784E10}" sibTransId="{ED70754C-1F97-4449-913A-903D80262D69}"/>
    <dgm:cxn modelId="{43473F2F-994B-4E00-B633-94C2BE0C3F61}" type="presOf" srcId="{5D0F2B6C-E9A1-4331-BDD0-80677E3509CF}" destId="{0479A804-FD62-486F-8823-374C34241477}" srcOrd="0" destOrd="0" presId="urn:microsoft.com/office/officeart/2008/layout/SquareAccentList"/>
    <dgm:cxn modelId="{2B3959E7-135A-4703-BAB3-05D6ABE3D6C8}" srcId="{59F116D0-D1A1-4289-AB8E-7BAB9F626F7E}" destId="{BEB70FD4-BC1E-4565-9CCC-554C98AC3477}" srcOrd="2" destOrd="0" parTransId="{AB49FC22-CFE3-4667-B030-2EB92738BCFA}" sibTransId="{D4ABD6CF-0103-4E4A-BE38-30D35AB4B13C}"/>
    <dgm:cxn modelId="{43DEC758-295D-44F6-B0C2-959275830C52}" type="presOf" srcId="{F0EB2616-8170-4C21-9005-46D5E7410D67}" destId="{3381223C-860D-4E37-A2D2-11D95023CAD7}" srcOrd="0" destOrd="0" presId="urn:microsoft.com/office/officeart/2008/layout/SquareAccentList"/>
    <dgm:cxn modelId="{C2AB7940-E019-4A6B-A436-A8AC68C434F0}" srcId="{F0EB2616-8170-4C21-9005-46D5E7410D67}" destId="{FC163710-EE7E-47A1-80E6-DF061B4F52B6}" srcOrd="1" destOrd="0" parTransId="{3E87990F-18D2-4CA6-9C21-5F0799EA2B2C}" sibTransId="{5AEA9297-EF98-463F-8BDE-B60F9662F3FC}"/>
    <dgm:cxn modelId="{57501FBE-2DDB-46BE-AFFF-78131AE394DC}" type="presOf" srcId="{3375B664-8DB8-437D-884C-5E8E07ECE71D}" destId="{597C946E-5AC0-4A0C-A3CF-9005444A0BA7}" srcOrd="0" destOrd="0" presId="urn:microsoft.com/office/officeart/2008/layout/SquareAccentList"/>
    <dgm:cxn modelId="{0E171159-B8E3-4CE1-94CC-C4D9ABBA7CD3}" srcId="{D6DA70D2-4FE0-4573-9C42-B95CBA8CF2D7}" destId="{A6CE38E4-FD4F-44A5-BC98-2A5466B3AD52}" srcOrd="0" destOrd="0" parTransId="{DAD4C358-E11A-4798-A5EA-49D70FA782CA}" sibTransId="{2E53426A-A268-4597-A0B6-41C5C764B568}"/>
    <dgm:cxn modelId="{09F29DFE-673D-4989-8BE8-5C24E8BD575A}" type="presParOf" srcId="{1AA055C0-FB52-465B-B23C-4E0D6084CB9D}" destId="{503DAFDD-8078-4271-90CA-5FC126FABB95}" srcOrd="0" destOrd="0" presId="urn:microsoft.com/office/officeart/2008/layout/SquareAccentList"/>
    <dgm:cxn modelId="{F7AE2B01-8E41-4C98-9B49-45EA1FBD7EBF}" type="presParOf" srcId="{503DAFDD-8078-4271-90CA-5FC126FABB95}" destId="{55F2206B-B6BD-44D6-A37D-B7D53FFFE7C4}" srcOrd="0" destOrd="0" presId="urn:microsoft.com/office/officeart/2008/layout/SquareAccentList"/>
    <dgm:cxn modelId="{10A40D72-0573-4D83-99E1-7666E6F894F4}" type="presParOf" srcId="{55F2206B-B6BD-44D6-A37D-B7D53FFFE7C4}" destId="{A88EB26B-7B90-411A-95BD-31199658A665}" srcOrd="0" destOrd="0" presId="urn:microsoft.com/office/officeart/2008/layout/SquareAccentList"/>
    <dgm:cxn modelId="{1D1C70CB-634B-4F15-B9C4-C3DF38CC0AD5}" type="presParOf" srcId="{55F2206B-B6BD-44D6-A37D-B7D53FFFE7C4}" destId="{321C335E-7169-4400-B2BA-E8D3D6D0A214}" srcOrd="1" destOrd="0" presId="urn:microsoft.com/office/officeart/2008/layout/SquareAccentList"/>
    <dgm:cxn modelId="{BEF34CB2-8379-49FB-BAA6-7DC961B5E51A}" type="presParOf" srcId="{55F2206B-B6BD-44D6-A37D-B7D53FFFE7C4}" destId="{A988D8F9-FFE2-4327-A829-5ED81A499446}" srcOrd="2" destOrd="0" presId="urn:microsoft.com/office/officeart/2008/layout/SquareAccentList"/>
    <dgm:cxn modelId="{1BCB43F6-F485-4E55-B45D-12A68D33CE0D}" type="presParOf" srcId="{503DAFDD-8078-4271-90CA-5FC126FABB95}" destId="{A53A05DB-43DC-4BDF-8049-26824C9DC565}" srcOrd="1" destOrd="0" presId="urn:microsoft.com/office/officeart/2008/layout/SquareAccentList"/>
    <dgm:cxn modelId="{221E8011-EB23-4FE9-A474-1ACE700F113C}" type="presParOf" srcId="{A53A05DB-43DC-4BDF-8049-26824C9DC565}" destId="{F639834C-EB24-430F-B46B-04F8D28E357C}" srcOrd="0" destOrd="0" presId="urn:microsoft.com/office/officeart/2008/layout/SquareAccentList"/>
    <dgm:cxn modelId="{6879B13F-131F-4852-BFF3-5409AFF1D451}" type="presParOf" srcId="{F639834C-EB24-430F-B46B-04F8D28E357C}" destId="{88EC58A6-B04B-4EDC-87E3-DC6269DFA915}" srcOrd="0" destOrd="0" presId="urn:microsoft.com/office/officeart/2008/layout/SquareAccentList"/>
    <dgm:cxn modelId="{C8489881-DFC0-495B-9D79-0675F8193679}" type="presParOf" srcId="{F639834C-EB24-430F-B46B-04F8D28E357C}" destId="{65458036-F6AD-4159-B56B-0B1980FD1F64}" srcOrd="1" destOrd="0" presId="urn:microsoft.com/office/officeart/2008/layout/SquareAccentList"/>
    <dgm:cxn modelId="{6057E40B-4F30-49DA-BDBE-BBC70283FB14}" type="presParOf" srcId="{A53A05DB-43DC-4BDF-8049-26824C9DC565}" destId="{A2C4C754-75ED-4C15-97B3-E760D25578D1}" srcOrd="1" destOrd="0" presId="urn:microsoft.com/office/officeart/2008/layout/SquareAccentList"/>
    <dgm:cxn modelId="{62D600FA-54D7-4BC3-BFE5-908E28433009}" type="presParOf" srcId="{A2C4C754-75ED-4C15-97B3-E760D25578D1}" destId="{961D0684-6012-4C62-98F1-887983F293F5}" srcOrd="0" destOrd="0" presId="urn:microsoft.com/office/officeart/2008/layout/SquareAccentList"/>
    <dgm:cxn modelId="{4C64A8DA-14F7-4E97-81E8-5180BBE69BDC}" type="presParOf" srcId="{A2C4C754-75ED-4C15-97B3-E760D25578D1}" destId="{14A2C716-E86C-406A-B86D-6F342B26AA1E}" srcOrd="1" destOrd="0" presId="urn:microsoft.com/office/officeart/2008/layout/SquareAccentList"/>
    <dgm:cxn modelId="{A7E723DD-D744-42B8-8E47-A50228F3CF08}" type="presParOf" srcId="{A53A05DB-43DC-4BDF-8049-26824C9DC565}" destId="{7A8ABCC2-42C4-4BF9-84FE-4D720E82867D}" srcOrd="2" destOrd="0" presId="urn:microsoft.com/office/officeart/2008/layout/SquareAccentList"/>
    <dgm:cxn modelId="{DFF67E6F-DAA9-44AA-BCAF-64184C52C233}" type="presParOf" srcId="{7A8ABCC2-42C4-4BF9-84FE-4D720E82867D}" destId="{3911AC26-3038-4727-90EF-78D6EDC1FF79}" srcOrd="0" destOrd="0" presId="urn:microsoft.com/office/officeart/2008/layout/SquareAccentList"/>
    <dgm:cxn modelId="{21E7C270-00DC-43CF-B3D6-4165AF024320}" type="presParOf" srcId="{7A8ABCC2-42C4-4BF9-84FE-4D720E82867D}" destId="{0479A804-FD62-486F-8823-374C34241477}" srcOrd="1" destOrd="0" presId="urn:microsoft.com/office/officeart/2008/layout/SquareAccentList"/>
    <dgm:cxn modelId="{30985249-744E-4D18-9FBD-A676C86CE193}" type="presParOf" srcId="{1AA055C0-FB52-465B-B23C-4E0D6084CB9D}" destId="{6008E488-BC52-421D-AA1A-367B292AD865}" srcOrd="1" destOrd="0" presId="urn:microsoft.com/office/officeart/2008/layout/SquareAccentList"/>
    <dgm:cxn modelId="{CAAC2E80-EA39-4E8A-917B-EAC796886DF8}" type="presParOf" srcId="{6008E488-BC52-421D-AA1A-367B292AD865}" destId="{7D1E5D0E-986E-4456-9E8D-AAABC3428284}" srcOrd="0" destOrd="0" presId="urn:microsoft.com/office/officeart/2008/layout/SquareAccentList"/>
    <dgm:cxn modelId="{0BA34B5E-7695-4450-8750-D6434ADE4B43}" type="presParOf" srcId="{7D1E5D0E-986E-4456-9E8D-AAABC3428284}" destId="{D6AC0FE8-8B76-4C2F-9869-B06DC351708C}" srcOrd="0" destOrd="0" presId="urn:microsoft.com/office/officeart/2008/layout/SquareAccentList"/>
    <dgm:cxn modelId="{BDC350FA-4769-4A93-9EB0-693C4FAB25AA}" type="presParOf" srcId="{7D1E5D0E-986E-4456-9E8D-AAABC3428284}" destId="{641B708A-1E30-414D-93C2-49E3E41D1AF1}" srcOrd="1" destOrd="0" presId="urn:microsoft.com/office/officeart/2008/layout/SquareAccentList"/>
    <dgm:cxn modelId="{C9E7F367-16CD-4F5E-9888-05D102151DDE}" type="presParOf" srcId="{7D1E5D0E-986E-4456-9E8D-AAABC3428284}" destId="{3381223C-860D-4E37-A2D2-11D95023CAD7}" srcOrd="2" destOrd="0" presId="urn:microsoft.com/office/officeart/2008/layout/SquareAccentList"/>
    <dgm:cxn modelId="{B2BD3E1E-29F6-4976-B16B-1C797453E187}" type="presParOf" srcId="{6008E488-BC52-421D-AA1A-367B292AD865}" destId="{AF0B14CF-D82D-4869-93CE-3C16D8FFC111}" srcOrd="1" destOrd="0" presId="urn:microsoft.com/office/officeart/2008/layout/SquareAccentList"/>
    <dgm:cxn modelId="{20108BEC-0CF4-4A1C-8AAE-8BEDA9C9EC37}" type="presParOf" srcId="{AF0B14CF-D82D-4869-93CE-3C16D8FFC111}" destId="{2963DE83-8B86-4BEA-A9D8-F4102A4C56A9}" srcOrd="0" destOrd="0" presId="urn:microsoft.com/office/officeart/2008/layout/SquareAccentList"/>
    <dgm:cxn modelId="{84A1BA2A-DEC8-4DB7-BF32-08AFFA0B8F5F}" type="presParOf" srcId="{2963DE83-8B86-4BEA-A9D8-F4102A4C56A9}" destId="{42E7C4D5-508A-4AAF-A461-76E873BFB686}" srcOrd="0" destOrd="0" presId="urn:microsoft.com/office/officeart/2008/layout/SquareAccentList"/>
    <dgm:cxn modelId="{AF7C2490-A01A-4269-8C5A-BA565EBC804F}" type="presParOf" srcId="{2963DE83-8B86-4BEA-A9D8-F4102A4C56A9}" destId="{89A9C874-45C3-4D39-A45A-4AC72E9811B4}" srcOrd="1" destOrd="0" presId="urn:microsoft.com/office/officeart/2008/layout/SquareAccentList"/>
    <dgm:cxn modelId="{D0CA58D0-1183-4A5F-A735-00D384FD9BF7}" type="presParOf" srcId="{AF0B14CF-D82D-4869-93CE-3C16D8FFC111}" destId="{FEFABE85-19CC-4A60-B6EF-ACB84E2BA00A}" srcOrd="1" destOrd="0" presId="urn:microsoft.com/office/officeart/2008/layout/SquareAccentList"/>
    <dgm:cxn modelId="{3E512974-1E43-4FAC-B473-821046F5F1A9}" type="presParOf" srcId="{FEFABE85-19CC-4A60-B6EF-ACB84E2BA00A}" destId="{49ACFAAA-0974-4ECB-906A-87405428F969}" srcOrd="0" destOrd="0" presId="urn:microsoft.com/office/officeart/2008/layout/SquareAccentList"/>
    <dgm:cxn modelId="{606322D6-4B6E-4985-A432-3FC6BF56C015}" type="presParOf" srcId="{FEFABE85-19CC-4A60-B6EF-ACB84E2BA00A}" destId="{68AE548C-D0CB-4CA1-A648-B3B46EE85F5F}" srcOrd="1" destOrd="0" presId="urn:microsoft.com/office/officeart/2008/layout/SquareAccentList"/>
    <dgm:cxn modelId="{2C00EBCA-1D4C-4AE0-8510-F67AC04BFF29}" type="presParOf" srcId="{AF0B14CF-D82D-4869-93CE-3C16D8FFC111}" destId="{CB14121F-1985-4D68-95C8-E6B6ED5E2D59}" srcOrd="2" destOrd="0" presId="urn:microsoft.com/office/officeart/2008/layout/SquareAccentList"/>
    <dgm:cxn modelId="{DBF77D9B-5955-473F-AEC7-E75E8078E841}" type="presParOf" srcId="{CB14121F-1985-4D68-95C8-E6B6ED5E2D59}" destId="{473AC825-5896-40C7-8B35-6147D518B2CB}" srcOrd="0" destOrd="0" presId="urn:microsoft.com/office/officeart/2008/layout/SquareAccentList"/>
    <dgm:cxn modelId="{52EE0986-AAC4-4754-A374-85EEDAFCBFF8}" type="presParOf" srcId="{CB14121F-1985-4D68-95C8-E6B6ED5E2D59}" destId="{56ABFF2C-91E7-42F8-8E44-84989E3521FC}" srcOrd="1" destOrd="0" presId="urn:microsoft.com/office/officeart/2008/layout/SquareAccentList"/>
    <dgm:cxn modelId="{DC8C474B-7790-43E8-9A44-150F18813133}" type="presParOf" srcId="{1AA055C0-FB52-465B-B23C-4E0D6084CB9D}" destId="{705C26EF-0915-4EF0-A7BF-4CCE924E51BC}" srcOrd="2" destOrd="0" presId="urn:microsoft.com/office/officeart/2008/layout/SquareAccentList"/>
    <dgm:cxn modelId="{A61E2D14-45EB-47B1-B4F6-69DBBEE19661}" type="presParOf" srcId="{705C26EF-0915-4EF0-A7BF-4CCE924E51BC}" destId="{5A56C686-6589-4099-9489-0F5CB2CB3E93}" srcOrd="0" destOrd="0" presId="urn:microsoft.com/office/officeart/2008/layout/SquareAccentList"/>
    <dgm:cxn modelId="{B7978140-1CE2-485D-ADE0-5CA1E6F726C2}" type="presParOf" srcId="{5A56C686-6589-4099-9489-0F5CB2CB3E93}" destId="{E6D55D0C-083F-4C55-9A31-1843FF146FA6}" srcOrd="0" destOrd="0" presId="urn:microsoft.com/office/officeart/2008/layout/SquareAccentList"/>
    <dgm:cxn modelId="{E3B43A93-AF27-44D5-AE6C-5D4477479D2F}" type="presParOf" srcId="{5A56C686-6589-4099-9489-0F5CB2CB3E93}" destId="{92C5CFF0-4E09-4AD1-991D-AC15297BAE91}" srcOrd="1" destOrd="0" presId="urn:microsoft.com/office/officeart/2008/layout/SquareAccentList"/>
    <dgm:cxn modelId="{62818124-C533-4356-B1CF-4CB2F5F515F2}" type="presParOf" srcId="{5A56C686-6589-4099-9489-0F5CB2CB3E93}" destId="{1F23AC4A-FB88-4DEC-9091-2B680A8B5E2C}" srcOrd="2" destOrd="0" presId="urn:microsoft.com/office/officeart/2008/layout/SquareAccentList"/>
    <dgm:cxn modelId="{8500F0A7-24CC-4521-AED8-4928576761A0}" type="presParOf" srcId="{705C26EF-0915-4EF0-A7BF-4CCE924E51BC}" destId="{68E23E5B-6A0A-4353-B519-A0D2B2031DE3}" srcOrd="1" destOrd="0" presId="urn:microsoft.com/office/officeart/2008/layout/SquareAccentList"/>
    <dgm:cxn modelId="{983980F2-C318-434D-A72D-F9B89B04E9C5}" type="presParOf" srcId="{68E23E5B-6A0A-4353-B519-A0D2B2031DE3}" destId="{D862F20A-755D-4C26-A67F-0A87FFAC31E2}" srcOrd="0" destOrd="0" presId="urn:microsoft.com/office/officeart/2008/layout/SquareAccentList"/>
    <dgm:cxn modelId="{FCE60928-3E67-4C88-84DC-EB6A1E021AC0}" type="presParOf" srcId="{D862F20A-755D-4C26-A67F-0A87FFAC31E2}" destId="{3DF7D2C3-A540-4BFD-9F69-577EDD3593AF}" srcOrd="0" destOrd="0" presId="urn:microsoft.com/office/officeart/2008/layout/SquareAccentList"/>
    <dgm:cxn modelId="{AB3FB95D-D664-442B-8B40-705C7CA3137F}" type="presParOf" srcId="{D862F20A-755D-4C26-A67F-0A87FFAC31E2}" destId="{597C946E-5AC0-4A0C-A3CF-9005444A0BA7}" srcOrd="1" destOrd="0" presId="urn:microsoft.com/office/officeart/2008/layout/SquareAccentList"/>
    <dgm:cxn modelId="{BF5ABD11-FE4D-46A6-A586-24B70842AA02}" type="presParOf" srcId="{68E23E5B-6A0A-4353-B519-A0D2B2031DE3}" destId="{747938C3-8D62-4954-B6DA-0C67BCE0DCBE}" srcOrd="1" destOrd="0" presId="urn:microsoft.com/office/officeart/2008/layout/SquareAccentList"/>
    <dgm:cxn modelId="{7E5FC841-6780-4AB2-8EAB-BA45EF99CDD1}" type="presParOf" srcId="{747938C3-8D62-4954-B6DA-0C67BCE0DCBE}" destId="{734736CA-0778-4C9F-A557-3B4021AC4EEF}" srcOrd="0" destOrd="0" presId="urn:microsoft.com/office/officeart/2008/layout/SquareAccentList"/>
    <dgm:cxn modelId="{129B36E6-1137-4CB9-8A79-86FE76C10B2E}" type="presParOf" srcId="{747938C3-8D62-4954-B6DA-0C67BCE0DCBE}" destId="{8F77BB24-7ABE-41EE-BF98-F7232603895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EB26B-7B90-411A-95BD-31199658A665}">
      <dsp:nvSpPr>
        <dsp:cNvPr id="0" name=""/>
        <dsp:cNvSpPr/>
      </dsp:nvSpPr>
      <dsp:spPr>
        <a:xfrm>
          <a:off x="662" y="357366"/>
          <a:ext cx="1690925" cy="198932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1C335E-7169-4400-B2BA-E8D3D6D0A214}">
      <dsp:nvSpPr>
        <dsp:cNvPr id="0" name=""/>
        <dsp:cNvSpPr/>
      </dsp:nvSpPr>
      <dsp:spPr>
        <a:xfrm>
          <a:off x="662" y="432077"/>
          <a:ext cx="124221" cy="1242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8D8F9-FFE2-4327-A829-5ED81A499446}">
      <dsp:nvSpPr>
        <dsp:cNvPr id="0" name=""/>
        <dsp:cNvSpPr/>
      </dsp:nvSpPr>
      <dsp:spPr>
        <a:xfrm>
          <a:off x="662" y="0"/>
          <a:ext cx="1690925" cy="357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b="1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실시간 배설 상황 모니터링</a:t>
          </a:r>
        </a:p>
      </dsp:txBody>
      <dsp:txXfrm>
        <a:off x="662" y="0"/>
        <a:ext cx="1690925" cy="357366"/>
      </dsp:txXfrm>
    </dsp:sp>
    <dsp:sp modelId="{88EC58A6-B04B-4EDC-87E3-DC6269DFA915}">
      <dsp:nvSpPr>
        <dsp:cNvPr id="0" name=""/>
        <dsp:cNvSpPr/>
      </dsp:nvSpPr>
      <dsp:spPr>
        <a:xfrm>
          <a:off x="662" y="721633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5458036-F6AD-4159-B56B-0B1980FD1F64}">
      <dsp:nvSpPr>
        <dsp:cNvPr id="0" name=""/>
        <dsp:cNvSpPr/>
      </dsp:nvSpPr>
      <dsp:spPr>
        <a:xfrm>
          <a:off x="119027" y="638966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2</a:t>
          </a: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차 질환 예방</a:t>
          </a:r>
        </a:p>
      </dsp:txBody>
      <dsp:txXfrm>
        <a:off x="119027" y="638966"/>
        <a:ext cx="1572560" cy="289553"/>
      </dsp:txXfrm>
    </dsp:sp>
    <dsp:sp modelId="{961D0684-6012-4C62-98F1-887983F293F5}">
      <dsp:nvSpPr>
        <dsp:cNvPr id="0" name=""/>
        <dsp:cNvSpPr/>
      </dsp:nvSpPr>
      <dsp:spPr>
        <a:xfrm>
          <a:off x="662" y="1011187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86505"/>
              <a:satOff val="-3704"/>
              <a:lumOff val="109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4A2C716-E86C-406A-B86D-6F342B26AA1E}">
      <dsp:nvSpPr>
        <dsp:cNvPr id="0" name=""/>
        <dsp:cNvSpPr/>
      </dsp:nvSpPr>
      <dsp:spPr>
        <a:xfrm>
          <a:off x="119027" y="928519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효율적 배설 케어 </a:t>
          </a:r>
        </a:p>
      </dsp:txBody>
      <dsp:txXfrm>
        <a:off x="119027" y="928519"/>
        <a:ext cx="1572560" cy="289553"/>
      </dsp:txXfrm>
    </dsp:sp>
    <dsp:sp modelId="{3911AC26-3038-4727-90EF-78D6EDC1FF79}">
      <dsp:nvSpPr>
        <dsp:cNvPr id="0" name=""/>
        <dsp:cNvSpPr/>
      </dsp:nvSpPr>
      <dsp:spPr>
        <a:xfrm>
          <a:off x="662" y="1300740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173011"/>
              <a:satOff val="-7407"/>
              <a:lumOff val="218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479A804-FD62-486F-8823-374C34241477}">
      <dsp:nvSpPr>
        <dsp:cNvPr id="0" name=""/>
        <dsp:cNvSpPr/>
      </dsp:nvSpPr>
      <dsp:spPr>
        <a:xfrm>
          <a:off x="119027" y="1218073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존엄 케어</a:t>
          </a:r>
        </a:p>
      </dsp:txBody>
      <dsp:txXfrm>
        <a:off x="119027" y="1218073"/>
        <a:ext cx="1572560" cy="289553"/>
      </dsp:txXfrm>
    </dsp:sp>
    <dsp:sp modelId="{D6AC0FE8-8B76-4C2F-9869-B06DC351708C}">
      <dsp:nvSpPr>
        <dsp:cNvPr id="0" name=""/>
        <dsp:cNvSpPr/>
      </dsp:nvSpPr>
      <dsp:spPr>
        <a:xfrm>
          <a:off x="1776134" y="357366"/>
          <a:ext cx="1690925" cy="198932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230681"/>
                <a:satOff val="-9876"/>
                <a:lumOff val="2914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shade val="50000"/>
                <a:hueOff val="-230681"/>
                <a:satOff val="-9876"/>
                <a:lumOff val="29145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230681"/>
              <a:satOff val="-9876"/>
              <a:lumOff val="291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1B708A-1E30-414D-93C2-49E3E41D1AF1}">
      <dsp:nvSpPr>
        <dsp:cNvPr id="0" name=""/>
        <dsp:cNvSpPr/>
      </dsp:nvSpPr>
      <dsp:spPr>
        <a:xfrm>
          <a:off x="1776134" y="432077"/>
          <a:ext cx="124221" cy="1242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shade val="50000"/>
              <a:hueOff val="-230681"/>
              <a:satOff val="-9876"/>
              <a:lumOff val="291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23C-860D-4E37-A2D2-11D95023CAD7}">
      <dsp:nvSpPr>
        <dsp:cNvPr id="0" name=""/>
        <dsp:cNvSpPr/>
      </dsp:nvSpPr>
      <dsp:spPr>
        <a:xfrm>
          <a:off x="1776134" y="0"/>
          <a:ext cx="1690925" cy="357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00" b="1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디지털 배뇨일지 작성</a:t>
          </a:r>
        </a:p>
      </dsp:txBody>
      <dsp:txXfrm>
        <a:off x="1776134" y="0"/>
        <a:ext cx="1690925" cy="357366"/>
      </dsp:txXfrm>
    </dsp:sp>
    <dsp:sp modelId="{42E7C4D5-508A-4AAF-A461-76E873BFB686}">
      <dsp:nvSpPr>
        <dsp:cNvPr id="0" name=""/>
        <dsp:cNvSpPr/>
      </dsp:nvSpPr>
      <dsp:spPr>
        <a:xfrm>
          <a:off x="1776134" y="721633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259516"/>
              <a:satOff val="-11111"/>
              <a:lumOff val="327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A9C874-45C3-4D39-A45A-4AC72E9811B4}">
      <dsp:nvSpPr>
        <dsp:cNvPr id="0" name=""/>
        <dsp:cNvSpPr/>
      </dsp:nvSpPr>
      <dsp:spPr>
        <a:xfrm>
          <a:off x="1894499" y="638966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업무경감</a:t>
          </a:r>
        </a:p>
      </dsp:txBody>
      <dsp:txXfrm>
        <a:off x="1894499" y="638966"/>
        <a:ext cx="1572560" cy="289553"/>
      </dsp:txXfrm>
    </dsp:sp>
    <dsp:sp modelId="{49ACFAAA-0974-4ECB-906A-87405428F969}">
      <dsp:nvSpPr>
        <dsp:cNvPr id="0" name=""/>
        <dsp:cNvSpPr/>
      </dsp:nvSpPr>
      <dsp:spPr>
        <a:xfrm>
          <a:off x="1776134" y="1011187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346022"/>
              <a:satOff val="-14814"/>
              <a:lumOff val="43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AE548C-D0CB-4CA1-A648-B3B46EE85F5F}">
      <dsp:nvSpPr>
        <dsp:cNvPr id="0" name=""/>
        <dsp:cNvSpPr/>
      </dsp:nvSpPr>
      <dsp:spPr>
        <a:xfrm>
          <a:off x="1894499" y="928519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효율적 요양 업무</a:t>
          </a:r>
        </a:p>
      </dsp:txBody>
      <dsp:txXfrm>
        <a:off x="1894499" y="928519"/>
        <a:ext cx="1572560" cy="289553"/>
      </dsp:txXfrm>
    </dsp:sp>
    <dsp:sp modelId="{473AC825-5896-40C7-8B35-6147D518B2CB}">
      <dsp:nvSpPr>
        <dsp:cNvPr id="0" name=""/>
        <dsp:cNvSpPr/>
      </dsp:nvSpPr>
      <dsp:spPr>
        <a:xfrm>
          <a:off x="1776134" y="1300740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259516"/>
              <a:satOff val="-11111"/>
              <a:lumOff val="327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6ABFF2C-91E7-42F8-8E44-84989E3521FC}">
      <dsp:nvSpPr>
        <dsp:cNvPr id="0" name=""/>
        <dsp:cNvSpPr/>
      </dsp:nvSpPr>
      <dsp:spPr>
        <a:xfrm>
          <a:off x="1894499" y="1218073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EMR</a:t>
          </a: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연동</a:t>
          </a:r>
        </a:p>
      </dsp:txBody>
      <dsp:txXfrm>
        <a:off x="1894499" y="1218073"/>
        <a:ext cx="1572560" cy="289553"/>
      </dsp:txXfrm>
    </dsp:sp>
    <dsp:sp modelId="{E6D55D0C-083F-4C55-9A31-1843FF146FA6}">
      <dsp:nvSpPr>
        <dsp:cNvPr id="0" name=""/>
        <dsp:cNvSpPr/>
      </dsp:nvSpPr>
      <dsp:spPr>
        <a:xfrm>
          <a:off x="3551606" y="357366"/>
          <a:ext cx="1690925" cy="198932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230681"/>
                <a:satOff val="-9876"/>
                <a:lumOff val="2914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shade val="50000"/>
                <a:hueOff val="-230681"/>
                <a:satOff val="-9876"/>
                <a:lumOff val="29145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230681"/>
              <a:satOff val="-9876"/>
              <a:lumOff val="291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C5CFF0-4E09-4AD1-991D-AC15297BAE91}">
      <dsp:nvSpPr>
        <dsp:cNvPr id="0" name=""/>
        <dsp:cNvSpPr/>
      </dsp:nvSpPr>
      <dsp:spPr>
        <a:xfrm>
          <a:off x="3551606" y="432077"/>
          <a:ext cx="124221" cy="1242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shade val="50000"/>
              <a:hueOff val="-230681"/>
              <a:satOff val="-9876"/>
              <a:lumOff val="291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3AC4A-FB88-4DEC-9091-2B680A8B5E2C}">
      <dsp:nvSpPr>
        <dsp:cNvPr id="0" name=""/>
        <dsp:cNvSpPr/>
      </dsp:nvSpPr>
      <dsp:spPr>
        <a:xfrm>
          <a:off x="3551606" y="0"/>
          <a:ext cx="1690925" cy="357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00" b="1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배설현황 및 기저귀 통계관리</a:t>
          </a:r>
        </a:p>
      </dsp:txBody>
      <dsp:txXfrm>
        <a:off x="3551606" y="0"/>
        <a:ext cx="1690925" cy="357366"/>
      </dsp:txXfrm>
    </dsp:sp>
    <dsp:sp modelId="{3DF7D2C3-A540-4BFD-9F69-577EDD3593AF}">
      <dsp:nvSpPr>
        <dsp:cNvPr id="0" name=""/>
        <dsp:cNvSpPr/>
      </dsp:nvSpPr>
      <dsp:spPr>
        <a:xfrm>
          <a:off x="3551606" y="721633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173011"/>
              <a:satOff val="-7407"/>
              <a:lumOff val="218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C946E-5AC0-4A0C-A3CF-9005444A0BA7}">
      <dsp:nvSpPr>
        <dsp:cNvPr id="0" name=""/>
        <dsp:cNvSpPr/>
      </dsp:nvSpPr>
      <dsp:spPr>
        <a:xfrm>
          <a:off x="3669971" y="638966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관리 효율성 향상</a:t>
          </a:r>
        </a:p>
      </dsp:txBody>
      <dsp:txXfrm>
        <a:off x="3669971" y="638966"/>
        <a:ext cx="1572560" cy="289553"/>
      </dsp:txXfrm>
    </dsp:sp>
    <dsp:sp modelId="{734736CA-0778-4C9F-A557-3B4021AC4EEF}">
      <dsp:nvSpPr>
        <dsp:cNvPr id="0" name=""/>
        <dsp:cNvSpPr/>
      </dsp:nvSpPr>
      <dsp:spPr>
        <a:xfrm>
          <a:off x="3551606" y="1011187"/>
          <a:ext cx="124218" cy="1242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shade val="50000"/>
              <a:hueOff val="-86505"/>
              <a:satOff val="-3704"/>
              <a:lumOff val="109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F77BB24-7ABE-41EE-BF98-F72326038954}">
      <dsp:nvSpPr>
        <dsp:cNvPr id="0" name=""/>
        <dsp:cNvSpPr/>
      </dsp:nvSpPr>
      <dsp:spPr>
        <a:xfrm>
          <a:off x="3669971" y="928519"/>
          <a:ext cx="1572560" cy="28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50" kern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rPr>
            <a:t>체계적 어르신관리</a:t>
          </a:r>
        </a:p>
      </dsp:txBody>
      <dsp:txXfrm>
        <a:off x="3669971" y="928519"/>
        <a:ext cx="1572560" cy="289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FBC770-403E-475E-A2E3-1C80C0FB0423}" type="datetime1">
              <a:rPr lang="ko-KR" altLang="en-US" smtClean="0"/>
              <a:t>2020-11-02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DBFD7B-1402-401C-B286-54B893D03A4C}" type="datetime1">
              <a:rPr lang="ko-KR" altLang="en-US" smtClean="0"/>
              <a:t>2020-11-02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"/>
              <a:t>마스터 텍스트 스타일을 편집하려면 클릭하세요.</a:t>
            </a:r>
            <a:endParaRPr lang="en-US"/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B16F60C3-5F0E-4C74-8A10-3C6342DF72CE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algn="l"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 algn="l"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 algn="l"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 algn="l"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52D5A49B-9191-4DEB-A0F8-7CA9C61B9C19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날짜 개체 틀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0083EC3D-47E3-4D28-BD42-E64EB1B25696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12" name="바닥글 개체 틀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4500B84B-3C5C-49DE-A4B3-1562819E64F9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06F418F7-86C1-49FF-AD10-315C89EABDB6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두 개의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FE75DD57-A933-4CF7-BD22-DDB2380C1618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83833429-AC63-412A-AA05-50A0CAB567A8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2AFB61CE-22F1-4937-8687-025B237EBB03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734FC7D7-0958-47C3-9C09-A6A48B7FD496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 sz="180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2pPr>
            <a:lvl3pPr>
              <a:defRPr sz="160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3pPr>
            <a:lvl4pPr>
              <a:defRPr sz="140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4pPr>
            <a:lvl5pPr>
              <a:defRPr sz="1400">
                <a:solidFill>
                  <a:schemeClr val="tx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ko-KR" altLang="en-US"/>
              <a:t>마스터 텍스트 스타일을 편집하려면 클릭</a:t>
            </a:r>
          </a:p>
          <a:p>
            <a:pPr lvl="1" rtl="0"/>
            <a:r>
              <a:rPr lang="ko-KR" altLang="en-US"/>
              <a:t>두 번째 수준</a:t>
            </a:r>
          </a:p>
          <a:p>
            <a:pPr lvl="2" rtl="0"/>
            <a:r>
              <a:rPr lang="ko-KR" altLang="en-US"/>
              <a:t>세 번째 수준</a:t>
            </a:r>
          </a:p>
          <a:p>
            <a:pPr lvl="3" rtl="0"/>
            <a:r>
              <a:rPr lang="ko-KR" altLang="en-US"/>
              <a:t>네 번째 수준</a:t>
            </a:r>
          </a:p>
          <a:p>
            <a:pPr lvl="4" rtl="0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DBE2D092-1E7F-4E5E-8EFE-840944FCD807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10" name="바닥글 개체 틀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그림 개체 틀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C73D0BD8-2627-4610-A2CF-D0CA0958F2F4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ko"/>
              <a:t>마스터 제목 스타일 편집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011EA711-EE13-4EC1-AA96-434F5207432A}" type="datetime1">
              <a:rPr lang="ko-KR" altLang="en-US" smtClean="0"/>
              <a:t>2020-11-02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직사각형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직사각형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직사각형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/>
  <p:txStyles>
    <p:titleStyle>
      <a:lvl1pPr algn="l" defTabSz="457200" rtl="0" eaLnBrk="1" latinLnBrk="1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Malgun Gothic" panose="020B0503020000020004" pitchFamily="50" charset="-127"/>
          <a:ea typeface="Malgun Gothic" panose="020B0503020000020004" pitchFamily="50" charset="-127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1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1pPr>
      <a:lvl2pPr marL="630000" indent="-306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2pPr>
      <a:lvl3pPr marL="900000" indent="-270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3pPr>
      <a:lvl4pPr marL="1242000" indent="-234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4pPr>
      <a:lvl5pPr marL="1602000" indent="-234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5pPr>
      <a:lvl6pPr marL="19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svg"/><Relationship Id="rId3" Type="http://schemas.openxmlformats.org/officeDocument/2006/relationships/image" Target="../media/image35.svg"/><Relationship Id="rId7" Type="http://schemas.openxmlformats.org/officeDocument/2006/relationships/image" Target="../media/image69.svg"/><Relationship Id="rId12" Type="http://schemas.openxmlformats.org/officeDocument/2006/relationships/image" Target="../media/image6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g"/><Relationship Id="rId18" Type="http://schemas.openxmlformats.org/officeDocument/2006/relationships/image" Target="../media/image9.emf"/><Relationship Id="rId3" Type="http://schemas.openxmlformats.org/officeDocument/2006/relationships/image" Target="../media/image15.jpg"/><Relationship Id="rId21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em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jp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직사각형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5" name="_x413091136">
            <a:extLst>
              <a:ext uri="{FF2B5EF4-FFF2-40B4-BE49-F238E27FC236}">
                <a16:creationId xmlns:a16="http://schemas.microsoft.com/office/drawing/2014/main" id="{18E9F50F-4F80-4A94-8310-0678A957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3" y="3240240"/>
            <a:ext cx="5169411" cy="338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B837865-9267-43DD-A3F7-F7072F597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7004" y="-909455"/>
            <a:ext cx="9142928" cy="33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8D6AD54-37B5-4BB0-A6C1-1821261FC78E}"/>
              </a:ext>
            </a:extLst>
          </p:cNvPr>
          <p:cNvSpPr/>
          <p:nvPr/>
        </p:nvSpPr>
        <p:spPr>
          <a:xfrm>
            <a:off x="444025" y="611432"/>
            <a:ext cx="11301442" cy="2814011"/>
          </a:xfrm>
          <a:prstGeom prst="rect">
            <a:avLst/>
          </a:prstGeom>
          <a:solidFill>
            <a:srgbClr val="823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819" y="2344067"/>
            <a:ext cx="7691350" cy="843196"/>
          </a:xfrm>
        </p:spPr>
        <p:txBody>
          <a:bodyPr rtlCol="0">
            <a:noAutofit/>
          </a:bodyPr>
          <a:lstStyle/>
          <a:p>
            <a:r>
              <a:rPr lang="en-US" altLang="ko-KR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/>
            </a:r>
            <a:br>
              <a:rPr lang="en-US" altLang="ko-KR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</a:br>
            <a:r>
              <a:rPr lang="en-US" altLang="ko-KR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 </a:t>
            </a:r>
            <a:r>
              <a:rPr lang="ko-KR" altLang="en-US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스마트요양원 </a:t>
            </a:r>
            <a:r>
              <a:rPr lang="ko-KR" altLang="en-US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시스템</a:t>
            </a:r>
            <a:r>
              <a:rPr lang="en-US" altLang="ko-KR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/>
            </a:r>
            <a:br>
              <a:rPr lang="en-US" altLang="ko-KR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</a:br>
            <a:r>
              <a:rPr lang="en-US" altLang="ko-KR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(</a:t>
            </a:r>
            <a:r>
              <a:rPr lang="ko-KR" altLang="en-US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스마트</a:t>
            </a:r>
            <a:r>
              <a:rPr lang="en-US" altLang="ko-KR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, </a:t>
            </a:r>
            <a:r>
              <a:rPr lang="ko-KR" altLang="en-US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잇다</a:t>
            </a:r>
            <a:r>
              <a:rPr lang="en-US" altLang="ko-KR" sz="4800" b="1" smtClean="0">
                <a:solidFill>
                  <a:schemeClr val="bg1"/>
                </a:solidFill>
                <a:latin typeface="Sandoll 네모니2 03 Basic Rg" panose="020B0600000101010101" pitchFamily="34" charset="-127"/>
                <a:ea typeface="Sandoll 네모니2 03 Basic Rg" panose="020B0600000101010101" pitchFamily="34" charset="-127"/>
              </a:rPr>
              <a:t>)</a:t>
            </a:r>
            <a:endParaRPr lang="ko" b="1" dirty="0">
              <a:solidFill>
                <a:schemeClr val="bg1"/>
              </a:solidFill>
              <a:latin typeface="Sandoll 네모니2 03 Basic Rg" panose="020B0600000101010101" pitchFamily="34" charset="-127"/>
              <a:ea typeface="Sandoll 네모니2 03 Basic Rg" panose="020B0600000101010101" pitchFamily="34" charset="-127"/>
            </a:endParaRPr>
          </a:p>
        </p:txBody>
      </p:sp>
      <p:pic>
        <p:nvPicPr>
          <p:cNvPr id="6" name="그림 5" descr="회로, 컴퓨터이(가) 표시된 사진&#10;&#10;자동 생성된 설명">
            <a:extLst>
              <a:ext uri="{FF2B5EF4-FFF2-40B4-BE49-F238E27FC236}">
                <a16:creationId xmlns:a16="http://schemas.microsoft.com/office/drawing/2014/main" id="{83A37569-A0DB-406E-8F57-0B23FA16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2593" r="37891" b="9816"/>
          <a:stretch/>
        </p:blipFill>
        <p:spPr>
          <a:xfrm>
            <a:off x="508727" y="649581"/>
            <a:ext cx="3578933" cy="2733095"/>
          </a:xfrm>
          <a:prstGeom prst="rect">
            <a:avLst/>
          </a:prstGeom>
          <a:ln>
            <a:solidFill>
              <a:srgbClr val="7E3BC6"/>
            </a:solidFill>
          </a:ln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1-2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411906" y="1290333"/>
            <a:ext cx="5635793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스마트기저귀 시스템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375C2E-5567-4B7F-817A-2FC8F3934D6F}"/>
              </a:ext>
            </a:extLst>
          </p:cNvPr>
          <p:cNvSpPr/>
          <p:nvPr/>
        </p:nvSpPr>
        <p:spPr>
          <a:xfrm>
            <a:off x="2619375" y="2981325"/>
            <a:ext cx="66675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2D34BC-7B91-406B-8D05-AF2790E2247B}"/>
              </a:ext>
            </a:extLst>
          </p:cNvPr>
          <p:cNvSpPr/>
          <p:nvPr/>
        </p:nvSpPr>
        <p:spPr>
          <a:xfrm>
            <a:off x="5248275" y="2981325"/>
            <a:ext cx="66675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7BC0A81-507A-4105-A051-2B6B4AD60CBC}"/>
              </a:ext>
            </a:extLst>
          </p:cNvPr>
          <p:cNvSpPr/>
          <p:nvPr/>
        </p:nvSpPr>
        <p:spPr>
          <a:xfrm>
            <a:off x="2428875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A1B935-1F61-4ACF-AC68-AD5AEAEE2147}"/>
              </a:ext>
            </a:extLst>
          </p:cNvPr>
          <p:cNvSpPr/>
          <p:nvPr/>
        </p:nvSpPr>
        <p:spPr>
          <a:xfrm>
            <a:off x="4057650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62A834C-70F4-438E-A914-9AB82627F3E9}"/>
              </a:ext>
            </a:extLst>
          </p:cNvPr>
          <p:cNvSpPr/>
          <p:nvPr/>
        </p:nvSpPr>
        <p:spPr>
          <a:xfrm>
            <a:off x="5709286" y="60092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295E1A-EAF7-4B9F-B421-C956CE409B3D}"/>
              </a:ext>
            </a:extLst>
          </p:cNvPr>
          <p:cNvSpPr/>
          <p:nvPr/>
        </p:nvSpPr>
        <p:spPr>
          <a:xfrm>
            <a:off x="5861686" y="61616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7EA540B-3DFA-4424-A2A8-E1F5CA3C9668}"/>
              </a:ext>
            </a:extLst>
          </p:cNvPr>
          <p:cNvSpPr/>
          <p:nvPr/>
        </p:nvSpPr>
        <p:spPr>
          <a:xfrm>
            <a:off x="7338061" y="6009219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" name="다이어그램 5">
            <a:extLst>
              <a:ext uri="{FF2B5EF4-FFF2-40B4-BE49-F238E27FC236}">
                <a16:creationId xmlns:a16="http://schemas.microsoft.com/office/drawing/2014/main" id="{678AAC67-0D28-45DF-90ED-0AE8668D9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364223"/>
              </p:ext>
            </p:extLst>
          </p:nvPr>
        </p:nvGraphicFramePr>
        <p:xfrm>
          <a:off x="618491" y="4297386"/>
          <a:ext cx="5243195" cy="1616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7370704F-8664-47BF-966E-95C6121C4725}"/>
              </a:ext>
            </a:extLst>
          </p:cNvPr>
          <p:cNvSpPr/>
          <p:nvPr/>
        </p:nvSpPr>
        <p:spPr>
          <a:xfrm>
            <a:off x="411906" y="1714500"/>
            <a:ext cx="5635792" cy="474345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09FD119-36DD-4F33-8276-AE612B34C13F}"/>
              </a:ext>
            </a:extLst>
          </p:cNvPr>
          <p:cNvSpPr/>
          <p:nvPr/>
        </p:nvSpPr>
        <p:spPr>
          <a:xfrm>
            <a:off x="6187991" y="1714500"/>
            <a:ext cx="5635792" cy="474345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내용 개체 틀 4">
            <a:extLst>
              <a:ext uri="{FF2B5EF4-FFF2-40B4-BE49-F238E27FC236}">
                <a16:creationId xmlns:a16="http://schemas.microsoft.com/office/drawing/2014/main" id="{AFCA8FF0-06D1-491E-83C4-D11A460A4E88}"/>
              </a:ext>
            </a:extLst>
          </p:cNvPr>
          <p:cNvSpPr txBox="1">
            <a:spLocks/>
          </p:cNvSpPr>
          <p:nvPr/>
        </p:nvSpPr>
        <p:spPr>
          <a:xfrm>
            <a:off x="6187990" y="1271565"/>
            <a:ext cx="5635793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기대효과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6F2E4B9-9A87-4882-8E74-C0BD39FA4F5C}"/>
              </a:ext>
            </a:extLst>
          </p:cNvPr>
          <p:cNvSpPr/>
          <p:nvPr/>
        </p:nvSpPr>
        <p:spPr>
          <a:xfrm>
            <a:off x="6400799" y="3768232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실시간 배설 상황 모니터링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5EAD820A-71F5-458B-AC72-59C151B19E32}"/>
              </a:ext>
            </a:extLst>
          </p:cNvPr>
          <p:cNvSpPr/>
          <p:nvPr/>
        </p:nvSpPr>
        <p:spPr>
          <a:xfrm>
            <a:off x="6400799" y="4181441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무분별한 기저귀 교체 방지로 사용량 절감</a:t>
            </a:r>
            <a:r>
              <a:rPr lang="en-US" altLang="ko-KR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(30%)</a:t>
            </a:r>
            <a:endParaRPr lang="ko-KR" altLang="en-US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BD190EAE-7F89-45A2-A848-11FAE73AA077}"/>
              </a:ext>
            </a:extLst>
          </p:cNvPr>
          <p:cNvSpPr/>
          <p:nvPr/>
        </p:nvSpPr>
        <p:spPr>
          <a:xfrm>
            <a:off x="6400800" y="4610424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배뇨현황 및 기저귀 관리 수기 작성 디지털화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222C39A0-525E-428B-AC81-0F3749399FCC}"/>
              </a:ext>
            </a:extLst>
          </p:cNvPr>
          <p:cNvSpPr/>
          <p:nvPr/>
        </p:nvSpPr>
        <p:spPr>
          <a:xfrm>
            <a:off x="6400800" y="5038870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업무 효율성 증대</a:t>
            </a:r>
            <a:r>
              <a:rPr lang="en-US" altLang="ko-KR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폐기물 비용 절감</a:t>
            </a:r>
            <a:r>
              <a:rPr lang="en-US" altLang="ko-KR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(10%)</a:t>
            </a:r>
            <a:endParaRPr lang="ko-KR" altLang="en-US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624AC33A-A7AD-4592-B034-E03F1828FCC6}"/>
              </a:ext>
            </a:extLst>
          </p:cNvPr>
          <p:cNvSpPr/>
          <p:nvPr/>
        </p:nvSpPr>
        <p:spPr>
          <a:xfrm>
            <a:off x="6400800" y="5456156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배뇨일지 작성 신뢰성 확보 및 의료수가 적용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A7EA0B3A-C026-4D68-ADE1-657FB3F6B126}"/>
              </a:ext>
            </a:extLst>
          </p:cNvPr>
          <p:cNvSpPr/>
          <p:nvPr/>
        </p:nvSpPr>
        <p:spPr>
          <a:xfrm>
            <a:off x="6400882" y="5865288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피부염 등 </a:t>
            </a:r>
            <a:r>
              <a:rPr lang="en-US" altLang="ko-KR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2</a:t>
            </a:r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차 질환예방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B14B94E-DCA8-45FD-BD68-E4FE01544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448" y="1838662"/>
            <a:ext cx="4646502" cy="2329381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0993836A-5427-4AE7-971D-F851ED1E20B9}"/>
              </a:ext>
            </a:extLst>
          </p:cNvPr>
          <p:cNvSpPr/>
          <p:nvPr/>
        </p:nvSpPr>
        <p:spPr>
          <a:xfrm>
            <a:off x="6400882" y="1973147"/>
            <a:ext cx="5210007" cy="38607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배설 상황을 인지하지 못했던 기존 종이기저귀</a:t>
            </a:r>
            <a:r>
              <a:rPr lang="en-US" altLang="ko-KR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!!</a:t>
            </a:r>
            <a:endParaRPr lang="ko-KR" altLang="en-US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73E97CF-F597-4CAC-AB33-F0FA6ED4D416}"/>
              </a:ext>
            </a:extLst>
          </p:cNvPr>
          <p:cNvSpPr/>
          <p:nvPr/>
        </p:nvSpPr>
        <p:spPr>
          <a:xfrm>
            <a:off x="8378824" y="2472576"/>
            <a:ext cx="1504477" cy="66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rPr>
              <a:t>vs</a:t>
            </a:r>
            <a:endParaRPr lang="ko-KR" altLang="en-US" sz="7200" dirty="0">
              <a:solidFill>
                <a:schemeClr val="tx1">
                  <a:lumMod val="50000"/>
                  <a:lumOff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B8CE124-F055-4C41-96CD-ED116EAA351D}"/>
              </a:ext>
            </a:extLst>
          </p:cNvPr>
          <p:cNvSpPr/>
          <p:nvPr/>
        </p:nvSpPr>
        <p:spPr>
          <a:xfrm>
            <a:off x="6400799" y="3339249"/>
            <a:ext cx="5210007" cy="38607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 수면의 질 보장</a:t>
            </a:r>
          </a:p>
        </p:txBody>
      </p:sp>
    </p:spTree>
    <p:extLst>
      <p:ext uri="{BB962C8B-B14F-4D97-AF65-F5344CB8AC3E}">
        <p14:creationId xmlns:p14="http://schemas.microsoft.com/office/powerpoint/2010/main" val="38773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1-3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7" y="1290334"/>
            <a:ext cx="10466977" cy="706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기존의 수기 작성 방식을 스마트기저귀 사용시 배뇨</a:t>
            </a:r>
            <a:r>
              <a:rPr lang="en-US" altLang="ko-KR" sz="12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2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배설 시 자동입력</a:t>
            </a:r>
            <a:r>
              <a:rPr lang="en-US" altLang="ko-KR" sz="12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2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수기화 된 배뇨일지를 개인이 하나하나 작성해야 하지만 스마트</a:t>
            </a:r>
            <a:endParaRPr lang="en-US" altLang="ko-KR" sz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ko-KR" altLang="en-US" sz="12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    기저귀와 스마트폰 앱을 통해 디지털 배뇨일지 작성가능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375C2E-5567-4B7F-817A-2FC8F3934D6F}"/>
              </a:ext>
            </a:extLst>
          </p:cNvPr>
          <p:cNvSpPr/>
          <p:nvPr/>
        </p:nvSpPr>
        <p:spPr>
          <a:xfrm>
            <a:off x="2619375" y="2981325"/>
            <a:ext cx="66675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2D34BC-7B91-406B-8D05-AF2790E2247B}"/>
              </a:ext>
            </a:extLst>
          </p:cNvPr>
          <p:cNvSpPr/>
          <p:nvPr/>
        </p:nvSpPr>
        <p:spPr>
          <a:xfrm>
            <a:off x="5248275" y="2981325"/>
            <a:ext cx="66675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7BC0A81-507A-4105-A051-2B6B4AD60CBC}"/>
              </a:ext>
            </a:extLst>
          </p:cNvPr>
          <p:cNvSpPr/>
          <p:nvPr/>
        </p:nvSpPr>
        <p:spPr>
          <a:xfrm>
            <a:off x="2428875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A1B935-1F61-4ACF-AC68-AD5AEAEE2147}"/>
              </a:ext>
            </a:extLst>
          </p:cNvPr>
          <p:cNvSpPr/>
          <p:nvPr/>
        </p:nvSpPr>
        <p:spPr>
          <a:xfrm>
            <a:off x="4057650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62A834C-70F4-438E-A914-9AB82627F3E9}"/>
              </a:ext>
            </a:extLst>
          </p:cNvPr>
          <p:cNvSpPr/>
          <p:nvPr/>
        </p:nvSpPr>
        <p:spPr>
          <a:xfrm>
            <a:off x="5709286" y="60092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295E1A-EAF7-4B9F-B421-C956CE409B3D}"/>
              </a:ext>
            </a:extLst>
          </p:cNvPr>
          <p:cNvSpPr/>
          <p:nvPr/>
        </p:nvSpPr>
        <p:spPr>
          <a:xfrm>
            <a:off x="5861686" y="61616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7EA540B-3DFA-4424-A2A8-E1F5CA3C9668}"/>
              </a:ext>
            </a:extLst>
          </p:cNvPr>
          <p:cNvSpPr/>
          <p:nvPr/>
        </p:nvSpPr>
        <p:spPr>
          <a:xfrm>
            <a:off x="7338061" y="6009219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5E8A3DE-2B3E-4EEA-B4E3-310A4663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8" y="2181147"/>
            <a:ext cx="4145631" cy="4468330"/>
          </a:xfrm>
          <a:prstGeom prst="rect">
            <a:avLst/>
          </a:prstGeom>
          <a:ln w="34925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B881B60-31B2-403B-B733-BCE69B9E1F6D}"/>
              </a:ext>
            </a:extLst>
          </p:cNvPr>
          <p:cNvSpPr/>
          <p:nvPr/>
        </p:nvSpPr>
        <p:spPr>
          <a:xfrm>
            <a:off x="5936739" y="5228624"/>
            <a:ext cx="741405" cy="3119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8E2EE1-4DD7-42DF-B477-168C6C6315A3}"/>
              </a:ext>
            </a:extLst>
          </p:cNvPr>
          <p:cNvSpPr/>
          <p:nvPr/>
        </p:nvSpPr>
        <p:spPr>
          <a:xfrm>
            <a:off x="1940512" y="6025669"/>
            <a:ext cx="741405" cy="16530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90578BB-AD23-407F-BBCD-7F022B96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738" y="2181147"/>
            <a:ext cx="3162966" cy="446833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2F33F77-A262-4F4F-BCFD-8E0F4ED5A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939" y="2181147"/>
            <a:ext cx="3894088" cy="446833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67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1-4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544119" y="1290333"/>
            <a:ext cx="5831967" cy="2265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낙상예방 이상 행동 감지 시스템</a:t>
            </a:r>
            <a:endParaRPr lang="en-US" altLang="ko-KR" sz="18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어르신의 침상을 가상의 선으로 영역을 정하여  그 영역내에서 움직임이 감지되면 알람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모니터링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</a:t>
            </a:r>
          </a:p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지정 영역 밖으로 나가면 알람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모니터링</a:t>
            </a:r>
            <a:endParaRPr lang="en-US" altLang="ko-KR" sz="10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지정 영역 안으로 물체가 들어오면 알람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모니터링</a:t>
            </a:r>
            <a:endParaRPr lang="en-US" altLang="ko-KR" sz="10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카메라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대로 병실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개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침상 수 제한 없음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감지</a:t>
            </a:r>
            <a:endParaRPr lang="en-US" altLang="ko-KR" sz="10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-NVR(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모니터링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저장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서버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대 당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16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개 카메라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병실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16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개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감지 </a:t>
            </a:r>
            <a:endParaRPr lang="en-US" altLang="ko-KR" sz="10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sz="10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불꽃 감지 알고리즘이 추가되어 화재 예방 기능 </a:t>
            </a:r>
            <a:endParaRPr lang="ko-KR" altLang="en-US" sz="10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2D34BC-7B91-406B-8D05-AF2790E2247B}"/>
              </a:ext>
            </a:extLst>
          </p:cNvPr>
          <p:cNvSpPr/>
          <p:nvPr/>
        </p:nvSpPr>
        <p:spPr>
          <a:xfrm>
            <a:off x="5248275" y="2981325"/>
            <a:ext cx="66675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7BC0A81-507A-4105-A051-2B6B4AD60CBC}"/>
              </a:ext>
            </a:extLst>
          </p:cNvPr>
          <p:cNvSpPr/>
          <p:nvPr/>
        </p:nvSpPr>
        <p:spPr>
          <a:xfrm>
            <a:off x="2428875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A1B935-1F61-4ACF-AC68-AD5AEAEE2147}"/>
              </a:ext>
            </a:extLst>
          </p:cNvPr>
          <p:cNvSpPr/>
          <p:nvPr/>
        </p:nvSpPr>
        <p:spPr>
          <a:xfrm>
            <a:off x="4057650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62A834C-70F4-438E-A914-9AB82627F3E9}"/>
              </a:ext>
            </a:extLst>
          </p:cNvPr>
          <p:cNvSpPr/>
          <p:nvPr/>
        </p:nvSpPr>
        <p:spPr>
          <a:xfrm>
            <a:off x="5709286" y="60092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295E1A-EAF7-4B9F-B421-C956CE409B3D}"/>
              </a:ext>
            </a:extLst>
          </p:cNvPr>
          <p:cNvSpPr/>
          <p:nvPr/>
        </p:nvSpPr>
        <p:spPr>
          <a:xfrm>
            <a:off x="5861686" y="61616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7EA540B-3DFA-4424-A2A8-E1F5CA3C9668}"/>
              </a:ext>
            </a:extLst>
          </p:cNvPr>
          <p:cNvSpPr/>
          <p:nvPr/>
        </p:nvSpPr>
        <p:spPr>
          <a:xfrm>
            <a:off x="7338061" y="6009219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73199A9-9C43-4B6F-BF0D-FFFA065C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1" y="3556312"/>
            <a:ext cx="3533143" cy="24628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E64633EA-D449-4752-9B1A-9D27FBD02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959" y="6123577"/>
            <a:ext cx="1481481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u="sng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카메라 화면</a:t>
            </a:r>
            <a:endParaRPr lang="en-US" altLang="ko-KR" b="1" u="sng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1956B9F-E39D-49BE-BEBF-BD54CE5D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19" y="2214652"/>
            <a:ext cx="2334728" cy="176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410A2E2-0E03-4672-9A87-DD9CB950F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48" y="4061827"/>
            <a:ext cx="2334728" cy="17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5434613-D8FE-4622-BF9D-F4B9E77D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80" y="2214651"/>
            <a:ext cx="2343467" cy="17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118A574-5878-431C-84EC-EAA97452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80" y="4061827"/>
            <a:ext cx="2343467" cy="17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자유형 5">
            <a:extLst>
              <a:ext uri="{FF2B5EF4-FFF2-40B4-BE49-F238E27FC236}">
                <a16:creationId xmlns:a16="http://schemas.microsoft.com/office/drawing/2014/main" id="{0E48CF2F-1A78-475D-8DC6-594B98A4799B}"/>
              </a:ext>
            </a:extLst>
          </p:cNvPr>
          <p:cNvSpPr/>
          <p:nvPr/>
        </p:nvSpPr>
        <p:spPr>
          <a:xfrm>
            <a:off x="7081924" y="2886467"/>
            <a:ext cx="1112501" cy="640941"/>
          </a:xfrm>
          <a:custGeom>
            <a:avLst/>
            <a:gdLst>
              <a:gd name="connsiteX0" fmla="*/ 635913 w 2993224"/>
              <a:gd name="connsiteY0" fmla="*/ 0 h 1055748"/>
              <a:gd name="connsiteX1" fmla="*/ 635913 w 2993224"/>
              <a:gd name="connsiteY1" fmla="*/ 0 h 1055748"/>
              <a:gd name="connsiteX2" fmla="*/ 511927 w 2993224"/>
              <a:gd name="connsiteY2" fmla="*/ 61993 h 1055748"/>
              <a:gd name="connsiteX3" fmla="*/ 418937 w 2993224"/>
              <a:gd name="connsiteY3" fmla="*/ 123987 h 1055748"/>
              <a:gd name="connsiteX4" fmla="*/ 372442 w 2993224"/>
              <a:gd name="connsiteY4" fmla="*/ 154983 h 1055748"/>
              <a:gd name="connsiteX5" fmla="*/ 325947 w 2993224"/>
              <a:gd name="connsiteY5" fmla="*/ 170482 h 1055748"/>
              <a:gd name="connsiteX6" fmla="*/ 279452 w 2993224"/>
              <a:gd name="connsiteY6" fmla="*/ 216976 h 1055748"/>
              <a:gd name="connsiteX7" fmla="*/ 124469 w 2993224"/>
              <a:gd name="connsiteY7" fmla="*/ 263471 h 1055748"/>
              <a:gd name="connsiteX8" fmla="*/ 77974 w 2993224"/>
              <a:gd name="connsiteY8" fmla="*/ 278970 h 1055748"/>
              <a:gd name="connsiteX9" fmla="*/ 31479 w 2993224"/>
              <a:gd name="connsiteY9" fmla="*/ 309966 h 1055748"/>
              <a:gd name="connsiteX10" fmla="*/ 483 w 2993224"/>
              <a:gd name="connsiteY10" fmla="*/ 356461 h 1055748"/>
              <a:gd name="connsiteX11" fmla="*/ 31479 w 2993224"/>
              <a:gd name="connsiteY11" fmla="*/ 542441 h 1055748"/>
              <a:gd name="connsiteX12" fmla="*/ 46977 w 2993224"/>
              <a:gd name="connsiteY12" fmla="*/ 588936 h 1055748"/>
              <a:gd name="connsiteX13" fmla="*/ 62476 w 2993224"/>
              <a:gd name="connsiteY13" fmla="*/ 650929 h 1055748"/>
              <a:gd name="connsiteX14" fmla="*/ 93472 w 2993224"/>
              <a:gd name="connsiteY14" fmla="*/ 697424 h 1055748"/>
              <a:gd name="connsiteX15" fmla="*/ 155466 w 2993224"/>
              <a:gd name="connsiteY15" fmla="*/ 790414 h 1055748"/>
              <a:gd name="connsiteX16" fmla="*/ 341445 w 2993224"/>
              <a:gd name="connsiteY16" fmla="*/ 836909 h 1055748"/>
              <a:gd name="connsiteX17" fmla="*/ 511927 w 2993224"/>
              <a:gd name="connsiteY17" fmla="*/ 852407 h 1055748"/>
              <a:gd name="connsiteX18" fmla="*/ 713405 w 2993224"/>
              <a:gd name="connsiteY18" fmla="*/ 867905 h 1055748"/>
              <a:gd name="connsiteX19" fmla="*/ 837391 w 2993224"/>
              <a:gd name="connsiteY19" fmla="*/ 883404 h 1055748"/>
              <a:gd name="connsiteX20" fmla="*/ 1395330 w 2993224"/>
              <a:gd name="connsiteY20" fmla="*/ 929898 h 1055748"/>
              <a:gd name="connsiteX21" fmla="*/ 1658801 w 2993224"/>
              <a:gd name="connsiteY21" fmla="*/ 960895 h 1055748"/>
              <a:gd name="connsiteX22" fmla="*/ 2123750 w 2993224"/>
              <a:gd name="connsiteY22" fmla="*/ 976393 h 1055748"/>
              <a:gd name="connsiteX23" fmla="*/ 2263235 w 2993224"/>
              <a:gd name="connsiteY23" fmla="*/ 991892 h 1055748"/>
              <a:gd name="connsiteX24" fmla="*/ 2309730 w 2993224"/>
              <a:gd name="connsiteY24" fmla="*/ 1007390 h 1055748"/>
              <a:gd name="connsiteX25" fmla="*/ 2418218 w 2993224"/>
              <a:gd name="connsiteY25" fmla="*/ 1022888 h 1055748"/>
              <a:gd name="connsiteX26" fmla="*/ 2681689 w 2993224"/>
              <a:gd name="connsiteY26" fmla="*/ 1053885 h 1055748"/>
              <a:gd name="connsiteX27" fmla="*/ 2914164 w 2993224"/>
              <a:gd name="connsiteY27" fmla="*/ 1038387 h 1055748"/>
              <a:gd name="connsiteX28" fmla="*/ 2898666 w 2993224"/>
              <a:gd name="connsiteY28" fmla="*/ 960895 h 1055748"/>
              <a:gd name="connsiteX29" fmla="*/ 2945161 w 2993224"/>
              <a:gd name="connsiteY29" fmla="*/ 743919 h 1055748"/>
              <a:gd name="connsiteX30" fmla="*/ 2960659 w 2993224"/>
              <a:gd name="connsiteY30" fmla="*/ 619932 h 1055748"/>
              <a:gd name="connsiteX31" fmla="*/ 2960659 w 2993224"/>
              <a:gd name="connsiteY31" fmla="*/ 433953 h 1055748"/>
              <a:gd name="connsiteX32" fmla="*/ 2867669 w 2993224"/>
              <a:gd name="connsiteY32" fmla="*/ 402956 h 1055748"/>
              <a:gd name="connsiteX33" fmla="*/ 2263235 w 2993224"/>
              <a:gd name="connsiteY33" fmla="*/ 356461 h 1055748"/>
              <a:gd name="connsiteX34" fmla="*/ 2185744 w 2993224"/>
              <a:gd name="connsiteY34" fmla="*/ 340963 h 1055748"/>
              <a:gd name="connsiteX35" fmla="*/ 2077255 w 2993224"/>
              <a:gd name="connsiteY35" fmla="*/ 325465 h 1055748"/>
              <a:gd name="connsiteX36" fmla="*/ 2030761 w 2993224"/>
              <a:gd name="connsiteY36" fmla="*/ 294468 h 1055748"/>
              <a:gd name="connsiteX37" fmla="*/ 1829283 w 2993224"/>
              <a:gd name="connsiteY37" fmla="*/ 247973 h 1055748"/>
              <a:gd name="connsiteX38" fmla="*/ 1782788 w 2993224"/>
              <a:gd name="connsiteY38" fmla="*/ 232475 h 1055748"/>
              <a:gd name="connsiteX39" fmla="*/ 1674299 w 2993224"/>
              <a:gd name="connsiteY39" fmla="*/ 185980 h 1055748"/>
              <a:gd name="connsiteX40" fmla="*/ 1581310 w 2993224"/>
              <a:gd name="connsiteY40" fmla="*/ 154983 h 1055748"/>
              <a:gd name="connsiteX41" fmla="*/ 1534815 w 2993224"/>
              <a:gd name="connsiteY41" fmla="*/ 139485 h 1055748"/>
              <a:gd name="connsiteX42" fmla="*/ 1426327 w 2993224"/>
              <a:gd name="connsiteY42" fmla="*/ 123987 h 1055748"/>
              <a:gd name="connsiteX43" fmla="*/ 930381 w 2993224"/>
              <a:gd name="connsiteY43" fmla="*/ 92990 h 1055748"/>
              <a:gd name="connsiteX44" fmla="*/ 837391 w 2993224"/>
              <a:gd name="connsiteY44" fmla="*/ 61993 h 1055748"/>
              <a:gd name="connsiteX45" fmla="*/ 682408 w 2993224"/>
              <a:gd name="connsiteY45" fmla="*/ 30997 h 1055748"/>
              <a:gd name="connsiteX46" fmla="*/ 635913 w 2993224"/>
              <a:gd name="connsiteY46" fmla="*/ 0 h 10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993224" h="1055748">
                <a:moveTo>
                  <a:pt x="635913" y="0"/>
                </a:moveTo>
                <a:lnTo>
                  <a:pt x="635913" y="0"/>
                </a:lnTo>
                <a:cubicBezTo>
                  <a:pt x="594584" y="20664"/>
                  <a:pt x="552046" y="39068"/>
                  <a:pt x="511927" y="61993"/>
                </a:cubicBezTo>
                <a:cubicBezTo>
                  <a:pt x="479582" y="80476"/>
                  <a:pt x="449934" y="103322"/>
                  <a:pt x="418937" y="123987"/>
                </a:cubicBezTo>
                <a:cubicBezTo>
                  <a:pt x="403439" y="134319"/>
                  <a:pt x="390113" y="149093"/>
                  <a:pt x="372442" y="154983"/>
                </a:cubicBezTo>
                <a:lnTo>
                  <a:pt x="325947" y="170482"/>
                </a:lnTo>
                <a:cubicBezTo>
                  <a:pt x="310449" y="185980"/>
                  <a:pt x="298612" y="206332"/>
                  <a:pt x="279452" y="216976"/>
                </a:cubicBezTo>
                <a:cubicBezTo>
                  <a:pt x="240449" y="238644"/>
                  <a:pt x="169791" y="250522"/>
                  <a:pt x="124469" y="263471"/>
                </a:cubicBezTo>
                <a:cubicBezTo>
                  <a:pt x="108761" y="267959"/>
                  <a:pt x="92586" y="271664"/>
                  <a:pt x="77974" y="278970"/>
                </a:cubicBezTo>
                <a:cubicBezTo>
                  <a:pt x="61314" y="287300"/>
                  <a:pt x="46977" y="299634"/>
                  <a:pt x="31479" y="309966"/>
                </a:cubicBezTo>
                <a:cubicBezTo>
                  <a:pt x="21147" y="325464"/>
                  <a:pt x="2169" y="337911"/>
                  <a:pt x="483" y="356461"/>
                </a:cubicBezTo>
                <a:cubicBezTo>
                  <a:pt x="-3421" y="399401"/>
                  <a:pt x="17153" y="492297"/>
                  <a:pt x="31479" y="542441"/>
                </a:cubicBezTo>
                <a:cubicBezTo>
                  <a:pt x="35967" y="558149"/>
                  <a:pt x="42489" y="573228"/>
                  <a:pt x="46977" y="588936"/>
                </a:cubicBezTo>
                <a:cubicBezTo>
                  <a:pt x="52829" y="609417"/>
                  <a:pt x="54085" y="631351"/>
                  <a:pt x="62476" y="650929"/>
                </a:cubicBezTo>
                <a:cubicBezTo>
                  <a:pt x="69813" y="668049"/>
                  <a:pt x="85142" y="680764"/>
                  <a:pt x="93472" y="697424"/>
                </a:cubicBezTo>
                <a:cubicBezTo>
                  <a:pt x="128945" y="768369"/>
                  <a:pt x="79921" y="727460"/>
                  <a:pt x="155466" y="790414"/>
                </a:cubicBezTo>
                <a:cubicBezTo>
                  <a:pt x="220517" y="844623"/>
                  <a:pt x="234603" y="826225"/>
                  <a:pt x="341445" y="836909"/>
                </a:cubicBezTo>
                <a:lnTo>
                  <a:pt x="511927" y="852407"/>
                </a:lnTo>
                <a:lnTo>
                  <a:pt x="713405" y="867905"/>
                </a:lnTo>
                <a:cubicBezTo>
                  <a:pt x="754868" y="871854"/>
                  <a:pt x="796062" y="878238"/>
                  <a:pt x="837391" y="883404"/>
                </a:cubicBezTo>
                <a:cubicBezTo>
                  <a:pt x="1077493" y="963436"/>
                  <a:pt x="897726" y="913312"/>
                  <a:pt x="1395330" y="929898"/>
                </a:cubicBezTo>
                <a:cubicBezTo>
                  <a:pt x="1482734" y="942385"/>
                  <a:pt x="1570484" y="956479"/>
                  <a:pt x="1658801" y="960895"/>
                </a:cubicBezTo>
                <a:cubicBezTo>
                  <a:pt x="1813677" y="968639"/>
                  <a:pt x="1968767" y="971227"/>
                  <a:pt x="2123750" y="976393"/>
                </a:cubicBezTo>
                <a:cubicBezTo>
                  <a:pt x="2170245" y="981559"/>
                  <a:pt x="2217090" y="984201"/>
                  <a:pt x="2263235" y="991892"/>
                </a:cubicBezTo>
                <a:cubicBezTo>
                  <a:pt x="2279349" y="994578"/>
                  <a:pt x="2293711" y="1004186"/>
                  <a:pt x="2309730" y="1007390"/>
                </a:cubicBezTo>
                <a:cubicBezTo>
                  <a:pt x="2345550" y="1014554"/>
                  <a:pt x="2381938" y="1018620"/>
                  <a:pt x="2418218" y="1022888"/>
                </a:cubicBezTo>
                <a:cubicBezTo>
                  <a:pt x="2743481" y="1061155"/>
                  <a:pt x="2427570" y="1017583"/>
                  <a:pt x="2681689" y="1053885"/>
                </a:cubicBezTo>
                <a:cubicBezTo>
                  <a:pt x="2759181" y="1048719"/>
                  <a:pt x="2842780" y="1068980"/>
                  <a:pt x="2914164" y="1038387"/>
                </a:cubicBezTo>
                <a:cubicBezTo>
                  <a:pt x="2938376" y="1028010"/>
                  <a:pt x="2898666" y="987237"/>
                  <a:pt x="2898666" y="960895"/>
                </a:cubicBezTo>
                <a:cubicBezTo>
                  <a:pt x="2898666" y="797640"/>
                  <a:pt x="2888121" y="829478"/>
                  <a:pt x="2945161" y="743919"/>
                </a:cubicBezTo>
                <a:cubicBezTo>
                  <a:pt x="2950327" y="702590"/>
                  <a:pt x="2953208" y="660911"/>
                  <a:pt x="2960659" y="619932"/>
                </a:cubicBezTo>
                <a:cubicBezTo>
                  <a:pt x="2973894" y="547139"/>
                  <a:pt x="3026803" y="537893"/>
                  <a:pt x="2960659" y="433953"/>
                </a:cubicBezTo>
                <a:cubicBezTo>
                  <a:pt x="2943117" y="406388"/>
                  <a:pt x="2867669" y="402956"/>
                  <a:pt x="2867669" y="402956"/>
                </a:cubicBezTo>
                <a:cubicBezTo>
                  <a:pt x="2664408" y="267447"/>
                  <a:pt x="2859391" y="385541"/>
                  <a:pt x="2263235" y="356461"/>
                </a:cubicBezTo>
                <a:cubicBezTo>
                  <a:pt x="2236924" y="355178"/>
                  <a:pt x="2211727" y="345293"/>
                  <a:pt x="2185744" y="340963"/>
                </a:cubicBezTo>
                <a:cubicBezTo>
                  <a:pt x="2149711" y="334958"/>
                  <a:pt x="2113418" y="330631"/>
                  <a:pt x="2077255" y="325465"/>
                </a:cubicBezTo>
                <a:cubicBezTo>
                  <a:pt x="2061757" y="315133"/>
                  <a:pt x="2048266" y="300834"/>
                  <a:pt x="2030761" y="294468"/>
                </a:cubicBezTo>
                <a:cubicBezTo>
                  <a:pt x="1945896" y="263607"/>
                  <a:pt x="1908555" y="267791"/>
                  <a:pt x="1829283" y="247973"/>
                </a:cubicBezTo>
                <a:cubicBezTo>
                  <a:pt x="1813434" y="244011"/>
                  <a:pt x="1798286" y="237641"/>
                  <a:pt x="1782788" y="232475"/>
                </a:cubicBezTo>
                <a:cubicBezTo>
                  <a:pt x="1709021" y="183296"/>
                  <a:pt x="1765283" y="213275"/>
                  <a:pt x="1674299" y="185980"/>
                </a:cubicBezTo>
                <a:cubicBezTo>
                  <a:pt x="1643004" y="176591"/>
                  <a:pt x="1612306" y="165315"/>
                  <a:pt x="1581310" y="154983"/>
                </a:cubicBezTo>
                <a:cubicBezTo>
                  <a:pt x="1565812" y="149817"/>
                  <a:pt x="1550987" y="141795"/>
                  <a:pt x="1534815" y="139485"/>
                </a:cubicBezTo>
                <a:lnTo>
                  <a:pt x="1426327" y="123987"/>
                </a:lnTo>
                <a:cubicBezTo>
                  <a:pt x="1227118" y="57581"/>
                  <a:pt x="1492523" y="141174"/>
                  <a:pt x="930381" y="92990"/>
                </a:cubicBezTo>
                <a:cubicBezTo>
                  <a:pt x="897827" y="90200"/>
                  <a:pt x="869089" y="69917"/>
                  <a:pt x="837391" y="61993"/>
                </a:cubicBezTo>
                <a:cubicBezTo>
                  <a:pt x="781708" y="48073"/>
                  <a:pt x="742123" y="36426"/>
                  <a:pt x="682408" y="30997"/>
                </a:cubicBezTo>
                <a:cubicBezTo>
                  <a:pt x="656683" y="28658"/>
                  <a:pt x="643662" y="5166"/>
                  <a:pt x="635913" y="0"/>
                </a:cubicBezTo>
                <a:close/>
              </a:path>
            </a:pathLst>
          </a:cu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자유형 6">
            <a:extLst>
              <a:ext uri="{FF2B5EF4-FFF2-40B4-BE49-F238E27FC236}">
                <a16:creationId xmlns:a16="http://schemas.microsoft.com/office/drawing/2014/main" id="{444EE196-CAE7-4BC0-AAD3-7628A6D477FD}"/>
              </a:ext>
            </a:extLst>
          </p:cNvPr>
          <p:cNvSpPr/>
          <p:nvPr/>
        </p:nvSpPr>
        <p:spPr>
          <a:xfrm>
            <a:off x="6457086" y="3273889"/>
            <a:ext cx="1507853" cy="588177"/>
          </a:xfrm>
          <a:custGeom>
            <a:avLst/>
            <a:gdLst>
              <a:gd name="connsiteX0" fmla="*/ 976393 w 3518115"/>
              <a:gd name="connsiteY0" fmla="*/ 77491 h 1674932"/>
              <a:gd name="connsiteX1" fmla="*/ 976393 w 3518115"/>
              <a:gd name="connsiteY1" fmla="*/ 77491 h 1674932"/>
              <a:gd name="connsiteX2" fmla="*/ 852406 w 3518115"/>
              <a:gd name="connsiteY2" fmla="*/ 139485 h 1674932"/>
              <a:gd name="connsiteX3" fmla="*/ 790413 w 3518115"/>
              <a:gd name="connsiteY3" fmla="*/ 154983 h 1674932"/>
              <a:gd name="connsiteX4" fmla="*/ 697423 w 3518115"/>
              <a:gd name="connsiteY4" fmla="*/ 185980 h 1674932"/>
              <a:gd name="connsiteX5" fmla="*/ 557939 w 3518115"/>
              <a:gd name="connsiteY5" fmla="*/ 232475 h 1674932"/>
              <a:gd name="connsiteX6" fmla="*/ 418454 w 3518115"/>
              <a:gd name="connsiteY6" fmla="*/ 278969 h 1674932"/>
              <a:gd name="connsiteX7" fmla="*/ 371959 w 3518115"/>
              <a:gd name="connsiteY7" fmla="*/ 294468 h 1674932"/>
              <a:gd name="connsiteX8" fmla="*/ 185979 w 3518115"/>
              <a:gd name="connsiteY8" fmla="*/ 309966 h 1674932"/>
              <a:gd name="connsiteX9" fmla="*/ 92989 w 3518115"/>
              <a:gd name="connsiteY9" fmla="*/ 340963 h 1674932"/>
              <a:gd name="connsiteX10" fmla="*/ 0 w 3518115"/>
              <a:gd name="connsiteY10" fmla="*/ 402956 h 1674932"/>
              <a:gd name="connsiteX11" fmla="*/ 30996 w 3518115"/>
              <a:gd name="connsiteY11" fmla="*/ 604434 h 1674932"/>
              <a:gd name="connsiteX12" fmla="*/ 61993 w 3518115"/>
              <a:gd name="connsiteY12" fmla="*/ 650929 h 1674932"/>
              <a:gd name="connsiteX13" fmla="*/ 92989 w 3518115"/>
              <a:gd name="connsiteY13" fmla="*/ 743919 h 1674932"/>
              <a:gd name="connsiteX14" fmla="*/ 108488 w 3518115"/>
              <a:gd name="connsiteY14" fmla="*/ 790413 h 1674932"/>
              <a:gd name="connsiteX15" fmla="*/ 139484 w 3518115"/>
              <a:gd name="connsiteY15" fmla="*/ 836908 h 1674932"/>
              <a:gd name="connsiteX16" fmla="*/ 185979 w 3518115"/>
              <a:gd name="connsiteY16" fmla="*/ 929898 h 1674932"/>
              <a:gd name="connsiteX17" fmla="*/ 232474 w 3518115"/>
              <a:gd name="connsiteY17" fmla="*/ 976393 h 1674932"/>
              <a:gd name="connsiteX18" fmla="*/ 356461 w 3518115"/>
              <a:gd name="connsiteY18" fmla="*/ 1084881 h 1674932"/>
              <a:gd name="connsiteX19" fmla="*/ 402955 w 3518115"/>
              <a:gd name="connsiteY19" fmla="*/ 1115878 h 1674932"/>
              <a:gd name="connsiteX20" fmla="*/ 542440 w 3518115"/>
              <a:gd name="connsiteY20" fmla="*/ 1146875 h 1674932"/>
              <a:gd name="connsiteX21" fmla="*/ 604433 w 3518115"/>
              <a:gd name="connsiteY21" fmla="*/ 1162373 h 1674932"/>
              <a:gd name="connsiteX22" fmla="*/ 650928 w 3518115"/>
              <a:gd name="connsiteY22" fmla="*/ 1193369 h 1674932"/>
              <a:gd name="connsiteX23" fmla="*/ 852406 w 3518115"/>
              <a:gd name="connsiteY23" fmla="*/ 1224366 h 1674932"/>
              <a:gd name="connsiteX24" fmla="*/ 945396 w 3518115"/>
              <a:gd name="connsiteY24" fmla="*/ 1255363 h 1674932"/>
              <a:gd name="connsiteX25" fmla="*/ 1069383 w 3518115"/>
              <a:gd name="connsiteY25" fmla="*/ 1286359 h 1674932"/>
              <a:gd name="connsiteX26" fmla="*/ 1177871 w 3518115"/>
              <a:gd name="connsiteY26" fmla="*/ 1317356 h 1674932"/>
              <a:gd name="connsiteX27" fmla="*/ 1224366 w 3518115"/>
              <a:gd name="connsiteY27" fmla="*/ 1332854 h 1674932"/>
              <a:gd name="connsiteX28" fmla="*/ 1348352 w 3518115"/>
              <a:gd name="connsiteY28" fmla="*/ 1363851 h 1674932"/>
              <a:gd name="connsiteX29" fmla="*/ 1410345 w 3518115"/>
              <a:gd name="connsiteY29" fmla="*/ 1394847 h 1674932"/>
              <a:gd name="connsiteX30" fmla="*/ 1503335 w 3518115"/>
              <a:gd name="connsiteY30" fmla="*/ 1425844 h 1674932"/>
              <a:gd name="connsiteX31" fmla="*/ 1673817 w 3518115"/>
              <a:gd name="connsiteY31" fmla="*/ 1487837 h 1674932"/>
              <a:gd name="connsiteX32" fmla="*/ 1782305 w 3518115"/>
              <a:gd name="connsiteY32" fmla="*/ 1518834 h 1674932"/>
              <a:gd name="connsiteX33" fmla="*/ 1875294 w 3518115"/>
              <a:gd name="connsiteY33" fmla="*/ 1549830 h 1674932"/>
              <a:gd name="connsiteX34" fmla="*/ 1983783 w 3518115"/>
              <a:gd name="connsiteY34" fmla="*/ 1565329 h 1674932"/>
              <a:gd name="connsiteX35" fmla="*/ 2123267 w 3518115"/>
              <a:gd name="connsiteY35" fmla="*/ 1596325 h 1674932"/>
              <a:gd name="connsiteX36" fmla="*/ 2185261 w 3518115"/>
              <a:gd name="connsiteY36" fmla="*/ 1611824 h 1674932"/>
              <a:gd name="connsiteX37" fmla="*/ 2231755 w 3518115"/>
              <a:gd name="connsiteY37" fmla="*/ 1627322 h 1674932"/>
              <a:gd name="connsiteX38" fmla="*/ 2619213 w 3518115"/>
              <a:gd name="connsiteY38" fmla="*/ 1642820 h 1674932"/>
              <a:gd name="connsiteX39" fmla="*/ 2851688 w 3518115"/>
              <a:gd name="connsiteY39" fmla="*/ 1658319 h 1674932"/>
              <a:gd name="connsiteX40" fmla="*/ 2913681 w 3518115"/>
              <a:gd name="connsiteY40" fmla="*/ 1642820 h 1674932"/>
              <a:gd name="connsiteX41" fmla="*/ 3006671 w 3518115"/>
              <a:gd name="connsiteY41" fmla="*/ 1611824 h 1674932"/>
              <a:gd name="connsiteX42" fmla="*/ 3053166 w 3518115"/>
              <a:gd name="connsiteY42" fmla="*/ 1565329 h 1674932"/>
              <a:gd name="connsiteX43" fmla="*/ 3099661 w 3518115"/>
              <a:gd name="connsiteY43" fmla="*/ 1549830 h 1674932"/>
              <a:gd name="connsiteX44" fmla="*/ 3115159 w 3518115"/>
              <a:gd name="connsiteY44" fmla="*/ 1503336 h 1674932"/>
              <a:gd name="connsiteX45" fmla="*/ 3192650 w 3518115"/>
              <a:gd name="connsiteY45" fmla="*/ 1410346 h 1674932"/>
              <a:gd name="connsiteX46" fmla="*/ 3208149 w 3518115"/>
              <a:gd name="connsiteY46" fmla="*/ 1363851 h 1674932"/>
              <a:gd name="connsiteX47" fmla="*/ 3270142 w 3518115"/>
              <a:gd name="connsiteY47" fmla="*/ 1270861 h 1674932"/>
              <a:gd name="connsiteX48" fmla="*/ 3301139 w 3518115"/>
              <a:gd name="connsiteY48" fmla="*/ 1177871 h 1674932"/>
              <a:gd name="connsiteX49" fmla="*/ 3363132 w 3518115"/>
              <a:gd name="connsiteY49" fmla="*/ 1069383 h 1674932"/>
              <a:gd name="connsiteX50" fmla="*/ 3425125 w 3518115"/>
              <a:gd name="connsiteY50" fmla="*/ 976393 h 1674932"/>
              <a:gd name="connsiteX51" fmla="*/ 3456122 w 3518115"/>
              <a:gd name="connsiteY51" fmla="*/ 883403 h 1674932"/>
              <a:gd name="connsiteX52" fmla="*/ 3471620 w 3518115"/>
              <a:gd name="connsiteY52" fmla="*/ 836908 h 1674932"/>
              <a:gd name="connsiteX53" fmla="*/ 3502617 w 3518115"/>
              <a:gd name="connsiteY53" fmla="*/ 790413 h 1674932"/>
              <a:gd name="connsiteX54" fmla="*/ 3518115 w 3518115"/>
              <a:gd name="connsiteY54" fmla="*/ 743919 h 1674932"/>
              <a:gd name="connsiteX55" fmla="*/ 3502617 w 3518115"/>
              <a:gd name="connsiteY55" fmla="*/ 666427 h 1674932"/>
              <a:gd name="connsiteX56" fmla="*/ 3456122 w 3518115"/>
              <a:gd name="connsiteY56" fmla="*/ 635430 h 1674932"/>
              <a:gd name="connsiteX57" fmla="*/ 3316637 w 3518115"/>
              <a:gd name="connsiteY57" fmla="*/ 604434 h 1674932"/>
              <a:gd name="connsiteX58" fmla="*/ 3208149 w 3518115"/>
              <a:gd name="connsiteY58" fmla="*/ 588936 h 1674932"/>
              <a:gd name="connsiteX59" fmla="*/ 3115159 w 3518115"/>
              <a:gd name="connsiteY59" fmla="*/ 557939 h 1674932"/>
              <a:gd name="connsiteX60" fmla="*/ 3053166 w 3518115"/>
              <a:gd name="connsiteY60" fmla="*/ 542441 h 1674932"/>
              <a:gd name="connsiteX61" fmla="*/ 2960176 w 3518115"/>
              <a:gd name="connsiteY61" fmla="*/ 511444 h 1674932"/>
              <a:gd name="connsiteX62" fmla="*/ 2913681 w 3518115"/>
              <a:gd name="connsiteY62" fmla="*/ 495946 h 1674932"/>
              <a:gd name="connsiteX63" fmla="*/ 2851688 w 3518115"/>
              <a:gd name="connsiteY63" fmla="*/ 480447 h 1674932"/>
              <a:gd name="connsiteX64" fmla="*/ 2758698 w 3518115"/>
              <a:gd name="connsiteY64" fmla="*/ 449451 h 1674932"/>
              <a:gd name="connsiteX65" fmla="*/ 2712203 w 3518115"/>
              <a:gd name="connsiteY65" fmla="*/ 433952 h 1674932"/>
              <a:gd name="connsiteX66" fmla="*/ 2557220 w 3518115"/>
              <a:gd name="connsiteY66" fmla="*/ 418454 h 1674932"/>
              <a:gd name="connsiteX67" fmla="*/ 2386739 w 3518115"/>
              <a:gd name="connsiteY67" fmla="*/ 387458 h 1674932"/>
              <a:gd name="connsiteX68" fmla="*/ 2262752 w 3518115"/>
              <a:gd name="connsiteY68" fmla="*/ 371959 h 1674932"/>
              <a:gd name="connsiteX69" fmla="*/ 2200759 w 3518115"/>
              <a:gd name="connsiteY69" fmla="*/ 356461 h 1674932"/>
              <a:gd name="connsiteX70" fmla="*/ 2123267 w 3518115"/>
              <a:gd name="connsiteY70" fmla="*/ 340963 h 1674932"/>
              <a:gd name="connsiteX71" fmla="*/ 1952786 w 3518115"/>
              <a:gd name="connsiteY71" fmla="*/ 294468 h 1674932"/>
              <a:gd name="connsiteX72" fmla="*/ 1859796 w 3518115"/>
              <a:gd name="connsiteY72" fmla="*/ 263471 h 1674932"/>
              <a:gd name="connsiteX73" fmla="*/ 1813301 w 3518115"/>
              <a:gd name="connsiteY73" fmla="*/ 247973 h 1674932"/>
              <a:gd name="connsiteX74" fmla="*/ 1720311 w 3518115"/>
              <a:gd name="connsiteY74" fmla="*/ 216976 h 1674932"/>
              <a:gd name="connsiteX75" fmla="*/ 1596325 w 3518115"/>
              <a:gd name="connsiteY75" fmla="*/ 154983 h 1674932"/>
              <a:gd name="connsiteX76" fmla="*/ 1503335 w 3518115"/>
              <a:gd name="connsiteY76" fmla="*/ 123986 h 1674932"/>
              <a:gd name="connsiteX77" fmla="*/ 1456840 w 3518115"/>
              <a:gd name="connsiteY77" fmla="*/ 92990 h 1674932"/>
              <a:gd name="connsiteX78" fmla="*/ 1410345 w 3518115"/>
              <a:gd name="connsiteY78" fmla="*/ 77491 h 1674932"/>
              <a:gd name="connsiteX79" fmla="*/ 1301857 w 3518115"/>
              <a:gd name="connsiteY79" fmla="*/ 46495 h 1674932"/>
              <a:gd name="connsiteX80" fmla="*/ 1177871 w 3518115"/>
              <a:gd name="connsiteY80" fmla="*/ 0 h 1674932"/>
              <a:gd name="connsiteX81" fmla="*/ 1084881 w 3518115"/>
              <a:gd name="connsiteY81" fmla="*/ 15498 h 1674932"/>
              <a:gd name="connsiteX82" fmla="*/ 1053884 w 3518115"/>
              <a:gd name="connsiteY82" fmla="*/ 61993 h 1674932"/>
              <a:gd name="connsiteX83" fmla="*/ 976393 w 3518115"/>
              <a:gd name="connsiteY83" fmla="*/ 77491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518115" h="1674932">
                <a:moveTo>
                  <a:pt x="976393" y="77491"/>
                </a:moveTo>
                <a:lnTo>
                  <a:pt x="976393" y="77491"/>
                </a:lnTo>
                <a:cubicBezTo>
                  <a:pt x="935064" y="98156"/>
                  <a:pt x="895059" y="121713"/>
                  <a:pt x="852406" y="139485"/>
                </a:cubicBezTo>
                <a:cubicBezTo>
                  <a:pt x="832744" y="147677"/>
                  <a:pt x="810815" y="148862"/>
                  <a:pt x="790413" y="154983"/>
                </a:cubicBezTo>
                <a:cubicBezTo>
                  <a:pt x="759118" y="164372"/>
                  <a:pt x="728420" y="175648"/>
                  <a:pt x="697423" y="185980"/>
                </a:cubicBezTo>
                <a:lnTo>
                  <a:pt x="557939" y="232475"/>
                </a:lnTo>
                <a:lnTo>
                  <a:pt x="418454" y="278969"/>
                </a:lnTo>
                <a:cubicBezTo>
                  <a:pt x="402956" y="284135"/>
                  <a:pt x="388239" y="293111"/>
                  <a:pt x="371959" y="294468"/>
                </a:cubicBezTo>
                <a:lnTo>
                  <a:pt x="185979" y="309966"/>
                </a:lnTo>
                <a:cubicBezTo>
                  <a:pt x="154982" y="320298"/>
                  <a:pt x="120175" y="322839"/>
                  <a:pt x="92989" y="340963"/>
                </a:cubicBezTo>
                <a:lnTo>
                  <a:pt x="0" y="402956"/>
                </a:lnTo>
                <a:cubicBezTo>
                  <a:pt x="4444" y="447400"/>
                  <a:pt x="3070" y="548582"/>
                  <a:pt x="30996" y="604434"/>
                </a:cubicBezTo>
                <a:cubicBezTo>
                  <a:pt x="39326" y="621094"/>
                  <a:pt x="51661" y="635431"/>
                  <a:pt x="61993" y="650929"/>
                </a:cubicBezTo>
                <a:lnTo>
                  <a:pt x="92989" y="743919"/>
                </a:lnTo>
                <a:cubicBezTo>
                  <a:pt x="98155" y="759417"/>
                  <a:pt x="99426" y="776820"/>
                  <a:pt x="108488" y="790413"/>
                </a:cubicBezTo>
                <a:cubicBezTo>
                  <a:pt x="118820" y="805911"/>
                  <a:pt x="131154" y="820248"/>
                  <a:pt x="139484" y="836908"/>
                </a:cubicBezTo>
                <a:cubicBezTo>
                  <a:pt x="174431" y="906802"/>
                  <a:pt x="130463" y="863279"/>
                  <a:pt x="185979" y="929898"/>
                </a:cubicBezTo>
                <a:cubicBezTo>
                  <a:pt x="200010" y="946736"/>
                  <a:pt x="218442" y="959555"/>
                  <a:pt x="232474" y="976393"/>
                </a:cubicBezTo>
                <a:cubicBezTo>
                  <a:pt x="313196" y="1073258"/>
                  <a:pt x="189853" y="973808"/>
                  <a:pt x="356461" y="1084881"/>
                </a:cubicBezTo>
                <a:cubicBezTo>
                  <a:pt x="371959" y="1095213"/>
                  <a:pt x="384885" y="1111361"/>
                  <a:pt x="402955" y="1115878"/>
                </a:cubicBezTo>
                <a:cubicBezTo>
                  <a:pt x="554154" y="1153677"/>
                  <a:pt x="365348" y="1107521"/>
                  <a:pt x="542440" y="1146875"/>
                </a:cubicBezTo>
                <a:cubicBezTo>
                  <a:pt x="563233" y="1151496"/>
                  <a:pt x="583769" y="1157207"/>
                  <a:pt x="604433" y="1162373"/>
                </a:cubicBezTo>
                <a:cubicBezTo>
                  <a:pt x="619931" y="1172705"/>
                  <a:pt x="633807" y="1186032"/>
                  <a:pt x="650928" y="1193369"/>
                </a:cubicBezTo>
                <a:cubicBezTo>
                  <a:pt x="697909" y="1213504"/>
                  <a:pt x="824395" y="1221254"/>
                  <a:pt x="852406" y="1224366"/>
                </a:cubicBezTo>
                <a:cubicBezTo>
                  <a:pt x="883403" y="1234698"/>
                  <a:pt x="913698" y="1247439"/>
                  <a:pt x="945396" y="1255363"/>
                </a:cubicBezTo>
                <a:cubicBezTo>
                  <a:pt x="986725" y="1265695"/>
                  <a:pt x="1028968" y="1272887"/>
                  <a:pt x="1069383" y="1286359"/>
                </a:cubicBezTo>
                <a:cubicBezTo>
                  <a:pt x="1180842" y="1323514"/>
                  <a:pt x="1041674" y="1278443"/>
                  <a:pt x="1177871" y="1317356"/>
                </a:cubicBezTo>
                <a:cubicBezTo>
                  <a:pt x="1193579" y="1321844"/>
                  <a:pt x="1208605" y="1328556"/>
                  <a:pt x="1224366" y="1332854"/>
                </a:cubicBezTo>
                <a:cubicBezTo>
                  <a:pt x="1265466" y="1344063"/>
                  <a:pt x="1310249" y="1344800"/>
                  <a:pt x="1348352" y="1363851"/>
                </a:cubicBezTo>
                <a:cubicBezTo>
                  <a:pt x="1369016" y="1374183"/>
                  <a:pt x="1388894" y="1386267"/>
                  <a:pt x="1410345" y="1394847"/>
                </a:cubicBezTo>
                <a:cubicBezTo>
                  <a:pt x="1440681" y="1406982"/>
                  <a:pt x="1503335" y="1425844"/>
                  <a:pt x="1503335" y="1425844"/>
                </a:cubicBezTo>
                <a:cubicBezTo>
                  <a:pt x="1600810" y="1490828"/>
                  <a:pt x="1496232" y="1428638"/>
                  <a:pt x="1673817" y="1487837"/>
                </a:cubicBezTo>
                <a:cubicBezTo>
                  <a:pt x="1830001" y="1539902"/>
                  <a:pt x="1587789" y="1460480"/>
                  <a:pt x="1782305" y="1518834"/>
                </a:cubicBezTo>
                <a:cubicBezTo>
                  <a:pt x="1813600" y="1528222"/>
                  <a:pt x="1842949" y="1545209"/>
                  <a:pt x="1875294" y="1549830"/>
                </a:cubicBezTo>
                <a:lnTo>
                  <a:pt x="1983783" y="1565329"/>
                </a:lnTo>
                <a:cubicBezTo>
                  <a:pt x="2074272" y="1595491"/>
                  <a:pt x="1986882" y="1569048"/>
                  <a:pt x="2123267" y="1596325"/>
                </a:cubicBezTo>
                <a:cubicBezTo>
                  <a:pt x="2144154" y="1600502"/>
                  <a:pt x="2164780" y="1605972"/>
                  <a:pt x="2185261" y="1611824"/>
                </a:cubicBezTo>
                <a:cubicBezTo>
                  <a:pt x="2200969" y="1616312"/>
                  <a:pt x="2215460" y="1626158"/>
                  <a:pt x="2231755" y="1627322"/>
                </a:cubicBezTo>
                <a:cubicBezTo>
                  <a:pt x="2360682" y="1636531"/>
                  <a:pt x="2490060" y="1637654"/>
                  <a:pt x="2619213" y="1642820"/>
                </a:cubicBezTo>
                <a:cubicBezTo>
                  <a:pt x="2756583" y="1688611"/>
                  <a:pt x="2679729" y="1677425"/>
                  <a:pt x="2851688" y="1658319"/>
                </a:cubicBezTo>
                <a:cubicBezTo>
                  <a:pt x="2872352" y="1653153"/>
                  <a:pt x="2893279" y="1648941"/>
                  <a:pt x="2913681" y="1642820"/>
                </a:cubicBezTo>
                <a:cubicBezTo>
                  <a:pt x="2944976" y="1633431"/>
                  <a:pt x="3006671" y="1611824"/>
                  <a:pt x="3006671" y="1611824"/>
                </a:cubicBezTo>
                <a:cubicBezTo>
                  <a:pt x="3022169" y="1596326"/>
                  <a:pt x="3034929" y="1577487"/>
                  <a:pt x="3053166" y="1565329"/>
                </a:cubicBezTo>
                <a:cubicBezTo>
                  <a:pt x="3066759" y="1556267"/>
                  <a:pt x="3088109" y="1561382"/>
                  <a:pt x="3099661" y="1549830"/>
                </a:cubicBezTo>
                <a:cubicBezTo>
                  <a:pt x="3111213" y="1538278"/>
                  <a:pt x="3106097" y="1516929"/>
                  <a:pt x="3115159" y="1503336"/>
                </a:cubicBezTo>
                <a:cubicBezTo>
                  <a:pt x="3183714" y="1400504"/>
                  <a:pt x="3141942" y="1511762"/>
                  <a:pt x="3192650" y="1410346"/>
                </a:cubicBezTo>
                <a:cubicBezTo>
                  <a:pt x="3199956" y="1395734"/>
                  <a:pt x="3200215" y="1378132"/>
                  <a:pt x="3208149" y="1363851"/>
                </a:cubicBezTo>
                <a:cubicBezTo>
                  <a:pt x="3226241" y="1331286"/>
                  <a:pt x="3270142" y="1270861"/>
                  <a:pt x="3270142" y="1270861"/>
                </a:cubicBezTo>
                <a:cubicBezTo>
                  <a:pt x="3280474" y="1239864"/>
                  <a:pt x="3283015" y="1205057"/>
                  <a:pt x="3301139" y="1177871"/>
                </a:cubicBezTo>
                <a:cubicBezTo>
                  <a:pt x="3408371" y="1017019"/>
                  <a:pt x="3245140" y="1266035"/>
                  <a:pt x="3363132" y="1069383"/>
                </a:cubicBezTo>
                <a:cubicBezTo>
                  <a:pt x="3382299" y="1037439"/>
                  <a:pt x="3425125" y="976393"/>
                  <a:pt x="3425125" y="976393"/>
                </a:cubicBezTo>
                <a:lnTo>
                  <a:pt x="3456122" y="883403"/>
                </a:lnTo>
                <a:cubicBezTo>
                  <a:pt x="3461288" y="867905"/>
                  <a:pt x="3462558" y="850501"/>
                  <a:pt x="3471620" y="836908"/>
                </a:cubicBezTo>
                <a:lnTo>
                  <a:pt x="3502617" y="790413"/>
                </a:lnTo>
                <a:cubicBezTo>
                  <a:pt x="3507783" y="774915"/>
                  <a:pt x="3518115" y="760255"/>
                  <a:pt x="3518115" y="743919"/>
                </a:cubicBezTo>
                <a:cubicBezTo>
                  <a:pt x="3518115" y="717577"/>
                  <a:pt x="3515686" y="689298"/>
                  <a:pt x="3502617" y="666427"/>
                </a:cubicBezTo>
                <a:cubicBezTo>
                  <a:pt x="3493376" y="650254"/>
                  <a:pt x="3472782" y="643760"/>
                  <a:pt x="3456122" y="635430"/>
                </a:cubicBezTo>
                <a:cubicBezTo>
                  <a:pt x="3418657" y="616698"/>
                  <a:pt x="3351027" y="609725"/>
                  <a:pt x="3316637" y="604434"/>
                </a:cubicBezTo>
                <a:cubicBezTo>
                  <a:pt x="3280532" y="598879"/>
                  <a:pt x="3244312" y="594102"/>
                  <a:pt x="3208149" y="588936"/>
                </a:cubicBezTo>
                <a:cubicBezTo>
                  <a:pt x="3177152" y="578604"/>
                  <a:pt x="3146857" y="565863"/>
                  <a:pt x="3115159" y="557939"/>
                </a:cubicBezTo>
                <a:cubicBezTo>
                  <a:pt x="3094495" y="552773"/>
                  <a:pt x="3073568" y="548562"/>
                  <a:pt x="3053166" y="542441"/>
                </a:cubicBezTo>
                <a:cubicBezTo>
                  <a:pt x="3021871" y="533052"/>
                  <a:pt x="2991173" y="521776"/>
                  <a:pt x="2960176" y="511444"/>
                </a:cubicBezTo>
                <a:cubicBezTo>
                  <a:pt x="2944678" y="506278"/>
                  <a:pt x="2929530" y="499908"/>
                  <a:pt x="2913681" y="495946"/>
                </a:cubicBezTo>
                <a:cubicBezTo>
                  <a:pt x="2893017" y="490780"/>
                  <a:pt x="2872090" y="486568"/>
                  <a:pt x="2851688" y="480447"/>
                </a:cubicBezTo>
                <a:cubicBezTo>
                  <a:pt x="2820393" y="471058"/>
                  <a:pt x="2789695" y="459783"/>
                  <a:pt x="2758698" y="449451"/>
                </a:cubicBezTo>
                <a:cubicBezTo>
                  <a:pt x="2743200" y="444285"/>
                  <a:pt x="2728459" y="435578"/>
                  <a:pt x="2712203" y="433952"/>
                </a:cubicBezTo>
                <a:cubicBezTo>
                  <a:pt x="2660542" y="428786"/>
                  <a:pt x="2608738" y="424894"/>
                  <a:pt x="2557220" y="418454"/>
                </a:cubicBezTo>
                <a:cubicBezTo>
                  <a:pt x="2403396" y="399226"/>
                  <a:pt x="2524258" y="408615"/>
                  <a:pt x="2386739" y="387458"/>
                </a:cubicBezTo>
                <a:cubicBezTo>
                  <a:pt x="2345573" y="381125"/>
                  <a:pt x="2303836" y="378806"/>
                  <a:pt x="2262752" y="371959"/>
                </a:cubicBezTo>
                <a:cubicBezTo>
                  <a:pt x="2241742" y="368457"/>
                  <a:pt x="2221552" y="361082"/>
                  <a:pt x="2200759" y="356461"/>
                </a:cubicBezTo>
                <a:cubicBezTo>
                  <a:pt x="2175044" y="350747"/>
                  <a:pt x="2149098" y="346129"/>
                  <a:pt x="2123267" y="340963"/>
                </a:cubicBezTo>
                <a:cubicBezTo>
                  <a:pt x="1957367" y="274602"/>
                  <a:pt x="2140124" y="341302"/>
                  <a:pt x="1952786" y="294468"/>
                </a:cubicBezTo>
                <a:cubicBezTo>
                  <a:pt x="1921088" y="286544"/>
                  <a:pt x="1890793" y="273803"/>
                  <a:pt x="1859796" y="263471"/>
                </a:cubicBezTo>
                <a:lnTo>
                  <a:pt x="1813301" y="247973"/>
                </a:lnTo>
                <a:lnTo>
                  <a:pt x="1720311" y="216976"/>
                </a:lnTo>
                <a:cubicBezTo>
                  <a:pt x="1678982" y="196312"/>
                  <a:pt x="1640161" y="169595"/>
                  <a:pt x="1596325" y="154983"/>
                </a:cubicBezTo>
                <a:cubicBezTo>
                  <a:pt x="1565328" y="144651"/>
                  <a:pt x="1530521" y="142110"/>
                  <a:pt x="1503335" y="123986"/>
                </a:cubicBezTo>
                <a:cubicBezTo>
                  <a:pt x="1487837" y="113654"/>
                  <a:pt x="1473500" y="101320"/>
                  <a:pt x="1456840" y="92990"/>
                </a:cubicBezTo>
                <a:cubicBezTo>
                  <a:pt x="1442228" y="85684"/>
                  <a:pt x="1426053" y="81979"/>
                  <a:pt x="1410345" y="77491"/>
                </a:cubicBezTo>
                <a:cubicBezTo>
                  <a:pt x="1371023" y="66256"/>
                  <a:pt x="1339015" y="62420"/>
                  <a:pt x="1301857" y="46495"/>
                </a:cubicBezTo>
                <a:cubicBezTo>
                  <a:pt x="1188393" y="-2133"/>
                  <a:pt x="1292167" y="28574"/>
                  <a:pt x="1177871" y="0"/>
                </a:cubicBezTo>
                <a:cubicBezTo>
                  <a:pt x="1146874" y="5166"/>
                  <a:pt x="1112988" y="1445"/>
                  <a:pt x="1084881" y="15498"/>
                </a:cubicBezTo>
                <a:cubicBezTo>
                  <a:pt x="1068221" y="23828"/>
                  <a:pt x="1065520" y="47448"/>
                  <a:pt x="1053884" y="61993"/>
                </a:cubicBezTo>
                <a:cubicBezTo>
                  <a:pt x="1044756" y="73403"/>
                  <a:pt x="989308" y="74908"/>
                  <a:pt x="976393" y="77491"/>
                </a:cubicBezTo>
                <a:close/>
              </a:path>
            </a:pathLst>
          </a:cu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EFF75A79-1D86-4B18-9318-7E27909B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641" y="6009557"/>
            <a:ext cx="330731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b="1" u="sng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모니터 요원이 보는 화면</a:t>
            </a:r>
            <a:r>
              <a:rPr lang="en-US" altLang="ko-KR" b="1" u="sng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b="1" u="sng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예시</a:t>
            </a:r>
            <a:r>
              <a:rPr lang="en-US" altLang="ko-KR" b="1" u="sng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665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1-5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375C2E-5567-4B7F-817A-2FC8F3934D6F}"/>
              </a:ext>
            </a:extLst>
          </p:cNvPr>
          <p:cNvSpPr/>
          <p:nvPr/>
        </p:nvSpPr>
        <p:spPr>
          <a:xfrm>
            <a:off x="2619375" y="2981325"/>
            <a:ext cx="66675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2D34BC-7B91-406B-8D05-AF2790E2247B}"/>
              </a:ext>
            </a:extLst>
          </p:cNvPr>
          <p:cNvSpPr/>
          <p:nvPr/>
        </p:nvSpPr>
        <p:spPr>
          <a:xfrm>
            <a:off x="5248275" y="2981325"/>
            <a:ext cx="66675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7BC0A81-507A-4105-A051-2B6B4AD60CBC}"/>
              </a:ext>
            </a:extLst>
          </p:cNvPr>
          <p:cNvSpPr/>
          <p:nvPr/>
        </p:nvSpPr>
        <p:spPr>
          <a:xfrm>
            <a:off x="2428875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A1B935-1F61-4ACF-AC68-AD5AEAEE2147}"/>
              </a:ext>
            </a:extLst>
          </p:cNvPr>
          <p:cNvSpPr/>
          <p:nvPr/>
        </p:nvSpPr>
        <p:spPr>
          <a:xfrm>
            <a:off x="4057650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62A834C-70F4-438E-A914-9AB82627F3E9}"/>
              </a:ext>
            </a:extLst>
          </p:cNvPr>
          <p:cNvSpPr/>
          <p:nvPr/>
        </p:nvSpPr>
        <p:spPr>
          <a:xfrm>
            <a:off x="5709286" y="60092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295E1A-EAF7-4B9F-B421-C956CE409B3D}"/>
              </a:ext>
            </a:extLst>
          </p:cNvPr>
          <p:cNvSpPr/>
          <p:nvPr/>
        </p:nvSpPr>
        <p:spPr>
          <a:xfrm>
            <a:off x="5861686" y="61616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7EA540B-3DFA-4424-A2A8-E1F5CA3C9668}"/>
              </a:ext>
            </a:extLst>
          </p:cNvPr>
          <p:cNvSpPr/>
          <p:nvPr/>
        </p:nvSpPr>
        <p:spPr>
          <a:xfrm>
            <a:off x="7338061" y="6009219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내용 개체 틀 4">
            <a:extLst>
              <a:ext uri="{FF2B5EF4-FFF2-40B4-BE49-F238E27FC236}">
                <a16:creationId xmlns:a16="http://schemas.microsoft.com/office/drawing/2014/main" id="{543656F3-C68A-4E12-8C12-91519E01043D}"/>
              </a:ext>
            </a:extLst>
          </p:cNvPr>
          <p:cNvSpPr txBox="1">
            <a:spLocks/>
          </p:cNvSpPr>
          <p:nvPr/>
        </p:nvSpPr>
        <p:spPr>
          <a:xfrm>
            <a:off x="111211" y="1216368"/>
            <a:ext cx="11969578" cy="234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 침상</a:t>
            </a:r>
            <a:r>
              <a:rPr lang="en-US" altLang="ko-KR" sz="18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8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욕창매트</a:t>
            </a:r>
            <a:r>
              <a:rPr lang="en-US" altLang="ko-KR" sz="18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</a:p>
          <a:p>
            <a:pPr marL="0" indent="0">
              <a:buNone/>
            </a:pP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체위변경을 센서가 수행함으로써 어르신을 수면을 방해하지 않음</a:t>
            </a:r>
            <a:endParaRPr lang="en-US" altLang="ko-KR" sz="12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체위변경 등의 업무를 침상이 보조해 줌으로써 요양보호사의 육체적 부담 줄여 줌</a:t>
            </a:r>
            <a:endParaRPr lang="en-US" altLang="ko-KR" sz="12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실시간으로 각 부위별 압력을 감지하여 수치를 서버로 전송하여 특정 수치 혹은 압력이 상승할 경우 요양보호사에게 알림으로써 관련 증상을 신속하게 인지 지원</a:t>
            </a:r>
            <a:endParaRPr lang="en-US" altLang="ko-KR" sz="12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욕창방지를 위한 롤링</a:t>
            </a: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기울이기</a:t>
            </a: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기능 등 제공 </a:t>
            </a:r>
            <a:endParaRPr lang="en-US" altLang="ko-KR" sz="1200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교대부양을 하면서 </a:t>
            </a:r>
            <a:r>
              <a:rPr lang="ko-KR" altLang="en-US" sz="1200" b="1" dirty="0">
                <a:solidFill>
                  <a:schemeClr val="accent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좌</a:t>
            </a:r>
            <a:r>
              <a:rPr lang="en-US" altLang="ko-KR" sz="1200" b="1" dirty="0">
                <a:solidFill>
                  <a:schemeClr val="accent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/</a:t>
            </a:r>
            <a:r>
              <a:rPr lang="ko-KR" altLang="en-US" sz="1200" b="1" dirty="0">
                <a:solidFill>
                  <a:schemeClr val="accent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우 자세를 동시에 변환하는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시스템으로 </a:t>
            </a:r>
            <a:r>
              <a:rPr lang="ko-KR" altLang="en-US" sz="1200" b="1" dirty="0">
                <a:solidFill>
                  <a:schemeClr val="accent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좌</a:t>
            </a:r>
            <a:r>
              <a:rPr lang="en-US" altLang="ko-KR" sz="1200" b="1" dirty="0">
                <a:solidFill>
                  <a:schemeClr val="accent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/</a:t>
            </a:r>
            <a:r>
              <a:rPr lang="ko-KR" altLang="en-US" sz="1200" b="1" dirty="0">
                <a:solidFill>
                  <a:schemeClr val="accent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우 매트리스 상승 시 중간정지 기능이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있어</a:t>
            </a: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어르신이 느끼는 현기증이나 어지러운 증상이 없는 매트리스 </a:t>
            </a:r>
            <a:r>
              <a:rPr lang="en-US" altLang="ko-KR" sz="12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endParaRPr lang="ko-KR" altLang="en-US" sz="12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6" name="그림 5" descr="스크린샷이(가) 표시된 사진&#10;&#10;자동 생성된 설명">
            <a:extLst>
              <a:ext uri="{FF2B5EF4-FFF2-40B4-BE49-F238E27FC236}">
                <a16:creationId xmlns:a16="http://schemas.microsoft.com/office/drawing/2014/main" id="{C450914A-1B48-439E-B270-1B98000F0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6" y="3734238"/>
            <a:ext cx="5970850" cy="1314805"/>
          </a:xfrm>
          <a:prstGeom prst="rect">
            <a:avLst/>
          </a:prstGeom>
          <a:ln>
            <a:noFill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E140C0D-F95E-4367-88CF-31DDFACE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5099468"/>
            <a:ext cx="7645761" cy="152031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BE7AF23-3847-4DCF-B8CA-61475D6D9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213" y="3779769"/>
            <a:ext cx="4947595" cy="122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1-6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직원 현장 인터뷰 </a:t>
            </a:r>
            <a:r>
              <a:rPr lang="en-US" altLang="ko-KR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 기저귀</a:t>
            </a:r>
            <a:r>
              <a:rPr lang="en-US" altLang="ko-KR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endParaRPr lang="ko-KR" altLang="en-US" b="1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4" name="사각형: 잘린 대각선 방향 모서리 3">
            <a:extLst>
              <a:ext uri="{FF2B5EF4-FFF2-40B4-BE49-F238E27FC236}">
                <a16:creationId xmlns:a16="http://schemas.microsoft.com/office/drawing/2014/main" id="{15D68F6B-A7E5-45ED-A480-49425AD5964B}"/>
              </a:ext>
            </a:extLst>
          </p:cNvPr>
          <p:cNvSpPr/>
          <p:nvPr/>
        </p:nvSpPr>
        <p:spPr>
          <a:xfrm>
            <a:off x="1275578" y="2740256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51A64A82-6917-47E5-A725-B962DBAA3FFE}"/>
              </a:ext>
            </a:extLst>
          </p:cNvPr>
          <p:cNvSpPr/>
          <p:nvPr/>
        </p:nvSpPr>
        <p:spPr>
          <a:xfrm>
            <a:off x="4633140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2B0B6CFA-CFBA-4822-B880-2644206CAB96}"/>
              </a:ext>
            </a:extLst>
          </p:cNvPr>
          <p:cNvSpPr/>
          <p:nvPr/>
        </p:nvSpPr>
        <p:spPr>
          <a:xfrm>
            <a:off x="7990703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35EB5A1-3E6D-4BBA-9262-B1416EE9C477}"/>
              </a:ext>
            </a:extLst>
          </p:cNvPr>
          <p:cNvSpPr/>
          <p:nvPr/>
        </p:nvSpPr>
        <p:spPr>
          <a:xfrm>
            <a:off x="1275578" y="1688757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이○율직원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배설상황을 인지하지 못한 상태에서 과도한 배설 케어를 했어야 했으나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상황을 인지하고 케어를 하니 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‘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존엄케어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’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실천이 더욱 잘 되는 것 같아요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8F0E4A4-0621-4550-B039-FB4B0E113611}"/>
              </a:ext>
            </a:extLst>
          </p:cNvPr>
          <p:cNvSpPr/>
          <p:nvPr/>
        </p:nvSpPr>
        <p:spPr>
          <a:xfrm>
            <a:off x="4633140" y="1661099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김○민직원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</a:t>
            </a:r>
            <a:r>
              <a:rPr lang="en-US" altLang="ko-KR" sz="1100" b="1" dirty="0">
                <a:solidFill>
                  <a:srgbClr val="FF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스마트기저귀 도입 후 편리해진 업무로 인력 수급이 원활해 졌고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체계적인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어르신 관리에 도움이 많이 되고 있어요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95D6167-584C-43DB-8EEB-F0FF49ADD46E}"/>
              </a:ext>
            </a:extLst>
          </p:cNvPr>
          <p:cNvSpPr/>
          <p:nvPr/>
        </p:nvSpPr>
        <p:spPr>
          <a:xfrm>
            <a:off x="7990703" y="1663233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최○연직원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스마트기저귀 도입 후 수기작성을 디지털화 하면서 업무가 상당히 경감 되었고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관리의 효율성이 향상되었어요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</a:p>
        </p:txBody>
      </p:sp>
      <p:pic>
        <p:nvPicPr>
          <p:cNvPr id="14" name="그림 13" descr="바닥, 실내, 사람, 테이블이(가) 표시된 사진&#10;&#10;자동 생성된 설명">
            <a:extLst>
              <a:ext uri="{FF2B5EF4-FFF2-40B4-BE49-F238E27FC236}">
                <a16:creationId xmlns:a16="http://schemas.microsoft.com/office/drawing/2014/main" id="{8DC63DC7-58E4-459E-9450-8A8A3EFF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1" y="2899552"/>
            <a:ext cx="2644346" cy="3344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 descr="사람, 실내, 여자, 테이블이(가) 표시된 사진&#10;&#10;자동 생성된 설명">
            <a:extLst>
              <a:ext uri="{FF2B5EF4-FFF2-40B4-BE49-F238E27FC236}">
                <a16:creationId xmlns:a16="http://schemas.microsoft.com/office/drawing/2014/main" id="{6B3AB95B-92AF-4EFC-A654-07C690E3A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70" y="2965622"/>
            <a:ext cx="2652584" cy="3393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그림 17" descr="사람, 실내, 테이블, 앉아있는이(가) 표시된 사진&#10;&#10;자동 생성된 설명">
            <a:extLst>
              <a:ext uri="{FF2B5EF4-FFF2-40B4-BE49-F238E27FC236}">
                <a16:creationId xmlns:a16="http://schemas.microsoft.com/office/drawing/2014/main" id="{AECC7F10-1B2A-42B2-BDDF-46199960C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22" y="2965621"/>
            <a:ext cx="2636107" cy="3393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52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1-7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 현장 인터뷰 </a:t>
            </a:r>
            <a:r>
              <a:rPr lang="en-US" altLang="ko-KR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 기저귀</a:t>
            </a:r>
            <a:r>
              <a:rPr lang="en-US" altLang="ko-KR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51A64A82-6917-47E5-A725-B962DBAA3FFE}"/>
              </a:ext>
            </a:extLst>
          </p:cNvPr>
          <p:cNvSpPr/>
          <p:nvPr/>
        </p:nvSpPr>
        <p:spPr>
          <a:xfrm>
            <a:off x="4629665" y="2944829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2B0B6CFA-CFBA-4822-B880-2644206CAB96}"/>
              </a:ext>
            </a:extLst>
          </p:cNvPr>
          <p:cNvSpPr/>
          <p:nvPr/>
        </p:nvSpPr>
        <p:spPr>
          <a:xfrm>
            <a:off x="8231272" y="2944829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35EB5A1-3E6D-4BBA-9262-B1416EE9C477}"/>
              </a:ext>
            </a:extLst>
          </p:cNvPr>
          <p:cNvSpPr/>
          <p:nvPr/>
        </p:nvSpPr>
        <p:spPr>
          <a:xfrm>
            <a:off x="1028058" y="1779338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이○희어르신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콜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벨도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안눌렀는데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내가 소변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본걸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알고 왔더라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~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요상하제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~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처음에는 어찌 알고 왔는가 하고 깜짝 놀랐다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아니가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!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8F0E4A4-0621-4550-B039-FB4B0E113611}"/>
              </a:ext>
            </a:extLst>
          </p:cNvPr>
          <p:cNvSpPr/>
          <p:nvPr/>
        </p:nvSpPr>
        <p:spPr>
          <a:xfrm>
            <a:off x="4629665" y="1779338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05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정○화어르신</a:t>
            </a:r>
            <a:r>
              <a:rPr lang="en-US" altLang="ko-KR" sz="105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푹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~~~~~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잘 수 있어 좋다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기저귀 갈아 줄 때 마다 잠에서 깨어 났었는데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 기저귀인지 </a:t>
            </a:r>
            <a:r>
              <a:rPr lang="ko-KR" altLang="en-US" sz="105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뭔지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하고 나서는 내가 소변 안보면 일부러 기저귀 안 봐도 되니까 푹 잘 수 있어 좋다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고맙 데이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~</a:t>
            </a:r>
            <a:endPara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95D6167-584C-43DB-8EEB-F0FF49ADD46E}"/>
              </a:ext>
            </a:extLst>
          </p:cNvPr>
          <p:cNvSpPr/>
          <p:nvPr/>
        </p:nvSpPr>
        <p:spPr>
          <a:xfrm>
            <a:off x="8231272" y="1781472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백○생어르신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이제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콜벨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누를려고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했는데 어찌 알고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왔노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!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고맙다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10" name="그림 9" descr="사람, 여자, 남자, 젊은이(가) 표시된 사진&#10;&#10;자동 생성된 설명">
            <a:extLst>
              <a:ext uri="{FF2B5EF4-FFF2-40B4-BE49-F238E27FC236}">
                <a16:creationId xmlns:a16="http://schemas.microsoft.com/office/drawing/2014/main" id="{BCF48294-DF92-4C47-88EB-7906D3A54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6" y="3050908"/>
            <a:ext cx="2660823" cy="34269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 descr="사람, 실내, 남자, 쥐고있는이(가) 표시된 사진&#10;&#10;자동 생성된 설명">
            <a:extLst>
              <a:ext uri="{FF2B5EF4-FFF2-40B4-BE49-F238E27FC236}">
                <a16:creationId xmlns:a16="http://schemas.microsoft.com/office/drawing/2014/main" id="{E047A5CB-D341-47D6-96B3-56B7635BC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08" y="3050908"/>
            <a:ext cx="2611395" cy="3451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사각형: 잘린 대각선 방향 모서리 17">
            <a:extLst>
              <a:ext uri="{FF2B5EF4-FFF2-40B4-BE49-F238E27FC236}">
                <a16:creationId xmlns:a16="http://schemas.microsoft.com/office/drawing/2014/main" id="{9B84EA7A-7BF4-418D-8078-15B108B61C5F}"/>
              </a:ext>
            </a:extLst>
          </p:cNvPr>
          <p:cNvSpPr/>
          <p:nvPr/>
        </p:nvSpPr>
        <p:spPr>
          <a:xfrm>
            <a:off x="1028058" y="2886179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 descr="사람, 실내, 음식, 테이블이(가) 표시된 사진&#10;&#10;자동 생성된 설명">
            <a:extLst>
              <a:ext uri="{FF2B5EF4-FFF2-40B4-BE49-F238E27FC236}">
                <a16:creationId xmlns:a16="http://schemas.microsoft.com/office/drawing/2014/main" id="{5DF63A4B-C748-44D6-81DC-407D1802E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00" y="3014058"/>
            <a:ext cx="2674325" cy="3377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타원 3"/>
          <p:cNvSpPr/>
          <p:nvPr/>
        </p:nvSpPr>
        <p:spPr>
          <a:xfrm>
            <a:off x="1483743" y="4019909"/>
            <a:ext cx="621102" cy="603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6213870" y="4965940"/>
            <a:ext cx="621102" cy="603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10029644" y="4273103"/>
            <a:ext cx="621102" cy="603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59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32ECFB4-3EBC-4E1E-962F-D32E0A47E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 r="37704"/>
          <a:stretch/>
        </p:blipFill>
        <p:spPr>
          <a:xfrm>
            <a:off x="8608541" y="3511893"/>
            <a:ext cx="3583459" cy="286560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2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실벗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로봇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을 이용한 치매관리 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105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입소한 약 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60%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의 어르신이 치매 관련 증상을 보유하고 있다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</a:p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와상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누워있는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 포함 경증 치매 어르신들에 대한 증상 지연 관련 활동을 수행 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   중이며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실벗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로봇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을 통한 훈련 활동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5171F27-7595-451B-9C59-F92FD8DAE945}"/>
              </a:ext>
            </a:extLst>
          </p:cNvPr>
          <p:cNvGrpSpPr/>
          <p:nvPr/>
        </p:nvGrpSpPr>
        <p:grpSpPr>
          <a:xfrm>
            <a:off x="447675" y="5674180"/>
            <a:ext cx="8556282" cy="711851"/>
            <a:chOff x="-370147" y="2885471"/>
            <a:chExt cx="14838621" cy="661049"/>
          </a:xfrm>
        </p:grpSpPr>
        <p:sp>
          <p:nvSpPr>
            <p:cNvPr id="10" name="AutoShape 288">
              <a:extLst>
                <a:ext uri="{FF2B5EF4-FFF2-40B4-BE49-F238E27FC236}">
                  <a16:creationId xmlns:a16="http://schemas.microsoft.com/office/drawing/2014/main" id="{F769AD24-9CBE-48D6-9BE2-C76F73DBD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70147" y="2885471"/>
              <a:ext cx="14838621" cy="661049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72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간이 정신상태 검사 및 우울증 검사 앱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(MMSE-DS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및 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SGDS-K)</a:t>
              </a:r>
              <a:endParaRPr lang="ko-KR" altLang="en-US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  <p:sp>
          <p:nvSpPr>
            <p:cNvPr id="11" name="사각형: 둥근 위쪽 모서리 10">
              <a:extLst>
                <a:ext uri="{FF2B5EF4-FFF2-40B4-BE49-F238E27FC236}">
                  <a16:creationId xmlns:a16="http://schemas.microsoft.com/office/drawing/2014/main" id="{3BD2A940-F05B-4DCF-9C12-8AF23844AD95}"/>
                </a:ext>
              </a:extLst>
            </p:cNvPr>
            <p:cNvSpPr/>
            <p:nvPr/>
          </p:nvSpPr>
          <p:spPr bwMode="auto">
            <a:xfrm>
              <a:off x="-244482" y="2947775"/>
              <a:ext cx="14587291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2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세부 수행 절차</a:t>
              </a:r>
              <a:endParaRPr lang="en-US" altLang="ko-KR" sz="12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045E2BA-EB95-4710-B79F-BEB899B04543}"/>
              </a:ext>
            </a:extLst>
          </p:cNvPr>
          <p:cNvGrpSpPr/>
          <p:nvPr/>
        </p:nvGrpSpPr>
        <p:grpSpPr>
          <a:xfrm>
            <a:off x="447675" y="2345613"/>
            <a:ext cx="8556282" cy="3250321"/>
            <a:chOff x="263988" y="2406449"/>
            <a:chExt cx="11247363" cy="2625555"/>
          </a:xfrm>
        </p:grpSpPr>
        <p:sp>
          <p:nvSpPr>
            <p:cNvPr id="14" name="AutoShape 288">
              <a:extLst>
                <a:ext uri="{FF2B5EF4-FFF2-40B4-BE49-F238E27FC236}">
                  <a16:creationId xmlns:a16="http://schemas.microsoft.com/office/drawing/2014/main" id="{54544420-679C-433F-8992-BBDE7D205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88" y="2406449"/>
              <a:ext cx="11247363" cy="2625555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72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인지 영역별 특화 프로그램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-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두뇌의 각 인지 영역별로 특화된 두뇌 트레이닝 콘텐츠로 지속적인 학습을 통해 뇌의 기능을 유지하고 향상 시키는데 도움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. </a:t>
              </a: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 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*두뇌의 부위별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(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전두엽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두정엽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측두엽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후두엽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)·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기능별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(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기억력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시공간력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계산력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주의집중력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추론 및 판단력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언어능력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)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활성화와  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 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기능 증진에 도움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.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사회활동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-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훈련 영역별 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·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그룹별로 경쟁 및 협동 형태로 참여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참여자들의 능동적 참여를 유도하기 위하여 고안된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개인별 학습난이도 조절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-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개인별 학습 수준에 따라 콘텐츠의 난이도 및 속도 조절이 가능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개인별 수행 결과 확인     *개인별 활동 기록 저장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스마트 로봇 </a:t>
              </a:r>
              <a:r>
                <a:rPr lang="ko-KR" altLang="en-US" sz="110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테크놀러지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-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로봇의 다양한 표현과 동작 인식 등의 기능을 적용한 스마트 </a:t>
              </a:r>
              <a:r>
                <a:rPr lang="ko-KR" altLang="en-US" sz="110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테크놀러지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기술을 통해 시각적 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·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청각적 자극을 동시에 제공하여</a:t>
              </a: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eaLnBrk="0" latinLnBrk="1">
                <a:spcBef>
                  <a:spcPts val="600"/>
                </a:spcBef>
              </a:pP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  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높은 몰입도와 흥미를 유도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강사 전용의 스마트 패드로 로봇과 어르신들의 스마트패드를 동시에 제하는 기능</a:t>
              </a:r>
              <a:r>
                <a:rPr lang="en-US" altLang="ko-KR" sz="11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.</a:t>
              </a:r>
            </a:p>
            <a:p>
              <a:pPr eaLnBrk="0" latinLnBrk="1">
                <a:spcBef>
                  <a:spcPts val="600"/>
                </a:spcBef>
              </a:pPr>
              <a:endParaRPr lang="en-US" altLang="ko-KR" sz="1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  <p:sp>
          <p:nvSpPr>
            <p:cNvPr id="15" name="사각형: 둥근 위쪽 모서리 14">
              <a:extLst>
                <a:ext uri="{FF2B5EF4-FFF2-40B4-BE49-F238E27FC236}">
                  <a16:creationId xmlns:a16="http://schemas.microsoft.com/office/drawing/2014/main" id="{D3755137-649E-40FB-80FD-7D26C29A207D}"/>
                </a:ext>
              </a:extLst>
            </p:cNvPr>
            <p:cNvSpPr/>
            <p:nvPr/>
          </p:nvSpPr>
          <p:spPr bwMode="auto">
            <a:xfrm>
              <a:off x="359240" y="2469655"/>
              <a:ext cx="11056858" cy="261337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200" b="1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수행 활동</a:t>
              </a:r>
              <a:endParaRPr lang="en-US" altLang="ko-KR" sz="1200" b="1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id="{9DD46B92-AE9D-4F28-8667-1C20538678AB}"/>
              </a:ext>
            </a:extLst>
          </p:cNvPr>
          <p:cNvSpPr/>
          <p:nvPr/>
        </p:nvSpPr>
        <p:spPr>
          <a:xfrm rot="5400000">
            <a:off x="9147681" y="872619"/>
            <a:ext cx="2990335" cy="2202952"/>
          </a:xfrm>
          <a:prstGeom prst="homePlate">
            <a:avLst/>
          </a:prstGeom>
          <a:solidFill>
            <a:srgbClr val="969FA7"/>
          </a:solidFill>
          <a:ln>
            <a:solidFill>
              <a:srgbClr val="969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실내, 테이블, 장난감, 아이이(가) 표시된 사진&#10;&#10;자동 생성된 설명">
            <a:extLst>
              <a:ext uri="{FF2B5EF4-FFF2-40B4-BE49-F238E27FC236}">
                <a16:creationId xmlns:a16="http://schemas.microsoft.com/office/drawing/2014/main" id="{DFE4278D-51F4-4CA7-8129-C830B9EEF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3968" r="30027" b="1609"/>
          <a:stretch/>
        </p:blipFill>
        <p:spPr>
          <a:xfrm>
            <a:off x="9599075" y="538219"/>
            <a:ext cx="2095683" cy="178598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361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2-1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실벗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로봇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을 이용한 치매관리 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현장 인터뷰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4" name="사각형: 잘린 대각선 방향 모서리 3">
            <a:extLst>
              <a:ext uri="{FF2B5EF4-FFF2-40B4-BE49-F238E27FC236}">
                <a16:creationId xmlns:a16="http://schemas.microsoft.com/office/drawing/2014/main" id="{15D68F6B-A7E5-45ED-A480-49425AD5964B}"/>
              </a:ext>
            </a:extLst>
          </p:cNvPr>
          <p:cNvSpPr/>
          <p:nvPr/>
        </p:nvSpPr>
        <p:spPr>
          <a:xfrm>
            <a:off x="1275578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51A64A82-6917-47E5-A725-B962DBAA3FFE}"/>
              </a:ext>
            </a:extLst>
          </p:cNvPr>
          <p:cNvSpPr/>
          <p:nvPr/>
        </p:nvSpPr>
        <p:spPr>
          <a:xfrm>
            <a:off x="4633140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2B0B6CFA-CFBA-4822-B880-2644206CAB96}"/>
              </a:ext>
            </a:extLst>
          </p:cNvPr>
          <p:cNvSpPr/>
          <p:nvPr/>
        </p:nvSpPr>
        <p:spPr>
          <a:xfrm>
            <a:off x="7990703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35EB5A1-3E6D-4BBA-9262-B1416EE9C477}"/>
              </a:ext>
            </a:extLst>
          </p:cNvPr>
          <p:cNvSpPr/>
          <p:nvPr/>
        </p:nvSpPr>
        <p:spPr>
          <a:xfrm>
            <a:off x="1275578" y="1688757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이○영직원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인지훈련에 관련한 다양한 컨텐츠로 어르신들과 함께 영역별 프로그램을 진행 할 수 있고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지속적인 학습을 통해 뇌의 기능을 유지하고 향상 시키는데 도움을 받고 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8F0E4A4-0621-4550-B039-FB4B0E113611}"/>
              </a:ext>
            </a:extLst>
          </p:cNvPr>
          <p:cNvSpPr/>
          <p:nvPr/>
        </p:nvSpPr>
        <p:spPr>
          <a:xfrm>
            <a:off x="4633140" y="1661099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05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김○아직원</a:t>
            </a:r>
            <a:r>
              <a:rPr lang="en-US" altLang="ko-KR" sz="105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~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어르신들의 개인별 학습 수준에 따라 콘텐츠를 적용할 수 있어 좋으며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뻔한 프로그램이 아니라 어르신들께서 시대에 맞추어 스마트프로그램을 접할 수 있는 시간이 마련되어 더욱 좋아하십니다</a:t>
            </a:r>
            <a:r>
              <a:rPr lang="en-US" altLang="ko-KR" sz="105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05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95D6167-584C-43DB-8EEB-F0FF49ADD46E}"/>
              </a:ext>
            </a:extLst>
          </p:cNvPr>
          <p:cNvSpPr/>
          <p:nvPr/>
        </p:nvSpPr>
        <p:spPr>
          <a:xfrm>
            <a:off x="7990703" y="1663233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오○운어르신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처음에는 어색했는데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실벗이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너무 말을 재미있게 해서 즐겁게 참여하고 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</a:t>
            </a:r>
          </a:p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정○조어르신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재미있는 친구가 생겨 좋아요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11" name="그림 10" descr="실내, 천장, 테이블, 수화물이(가) 표시된 사진&#10;&#10;자동 생성된 설명">
            <a:extLst>
              <a:ext uri="{FF2B5EF4-FFF2-40B4-BE49-F238E27FC236}">
                <a16:creationId xmlns:a16="http://schemas.microsoft.com/office/drawing/2014/main" id="{51A38750-D210-43EC-94F7-1319CB823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59" y="3002529"/>
            <a:ext cx="2603158" cy="3344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 descr="실내, 건물, 작은, 앉아있는이(가) 표시된 사진&#10;&#10;자동 생성된 설명">
            <a:extLst>
              <a:ext uri="{FF2B5EF4-FFF2-40B4-BE49-F238E27FC236}">
                <a16:creationId xmlns:a16="http://schemas.microsoft.com/office/drawing/2014/main" id="{14EF31E7-B24B-4D24-8C4B-CA1D686BB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14" y="2982587"/>
            <a:ext cx="2588227" cy="3368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 descr="남자, 서있는, 작은, 테이블이(가) 표시된 사진&#10;&#10;자동 생성된 설명">
            <a:extLst>
              <a:ext uri="{FF2B5EF4-FFF2-40B4-BE49-F238E27FC236}">
                <a16:creationId xmlns:a16="http://schemas.microsoft.com/office/drawing/2014/main" id="{B3E74E35-C2DA-49D5-BFB2-9139480E9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84" y="2982587"/>
            <a:ext cx="2636108" cy="3364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15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3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요양보호사의 스마트화</a:t>
            </a: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105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요양보호사에게 다양한 지능정보 기술을 제공함으로써 효율적인 요양보호 업무를 지원하며</a:t>
            </a:r>
            <a:r>
              <a:rPr lang="en-US" altLang="ko-KR" dirty="0"/>
              <a:t>, </a:t>
            </a:r>
            <a:r>
              <a:rPr lang="ko-KR" altLang="en-US" dirty="0"/>
              <a:t>요양보호사의 근골격계 질환을 방지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203D301-2487-4ED2-99F4-E599C4985A50}"/>
              </a:ext>
            </a:extLst>
          </p:cNvPr>
          <p:cNvGrpSpPr/>
          <p:nvPr/>
        </p:nvGrpSpPr>
        <p:grpSpPr>
          <a:xfrm>
            <a:off x="361951" y="208523"/>
            <a:ext cx="9170419" cy="6495947"/>
            <a:chOff x="361951" y="208523"/>
            <a:chExt cx="9170419" cy="6495947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7B019A95-7DDF-424E-A56D-4930174FD4D9}"/>
                </a:ext>
              </a:extLst>
            </p:cNvPr>
            <p:cNvSpPr/>
            <p:nvPr/>
          </p:nvSpPr>
          <p:spPr>
            <a:xfrm>
              <a:off x="361951" y="208523"/>
              <a:ext cx="819150" cy="2772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>
                  <a:solidFill>
                    <a:schemeClr val="tx1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사업내역</a:t>
              </a:r>
              <a:endPara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  <p:pic>
          <p:nvPicPr>
            <p:cNvPr id="28" name="그래픽 27">
              <a:extLst>
                <a:ext uri="{FF2B5EF4-FFF2-40B4-BE49-F238E27FC236}">
                  <a16:creationId xmlns:a16="http://schemas.microsoft.com/office/drawing/2014/main" id="{C97AE3BB-D8AE-44C6-98EB-C8ADDC7A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249232" y="2906546"/>
              <a:ext cx="5241139" cy="3797924"/>
            </a:xfrm>
            <a:prstGeom prst="rect">
              <a:avLst/>
            </a:prstGeom>
          </p:spPr>
        </p:pic>
        <p:pic>
          <p:nvPicPr>
            <p:cNvPr id="30" name="그래픽 29">
              <a:extLst>
                <a:ext uri="{FF2B5EF4-FFF2-40B4-BE49-F238E27FC236}">
                  <a16:creationId xmlns:a16="http://schemas.microsoft.com/office/drawing/2014/main" id="{140D8334-464F-4346-BD0C-8A55E84C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2996" y="3134608"/>
              <a:ext cx="521869" cy="1649534"/>
            </a:xfrm>
            <a:prstGeom prst="rect">
              <a:avLst/>
            </a:prstGeom>
          </p:spPr>
        </p:pic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73A3AB28-7D78-44CB-9431-3CD420AD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789580" y="3246191"/>
              <a:ext cx="1426227" cy="1649534"/>
            </a:xfrm>
            <a:prstGeom prst="rect">
              <a:avLst/>
            </a:prstGeom>
          </p:spPr>
        </p:pic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E67F2131-2660-4462-951A-9D06B874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934259" y="4043772"/>
              <a:ext cx="1303591" cy="1559714"/>
            </a:xfrm>
            <a:prstGeom prst="rect">
              <a:avLst/>
            </a:prstGeom>
          </p:spPr>
        </p:pic>
        <p:pic>
          <p:nvPicPr>
            <p:cNvPr id="38" name="그래픽 37">
              <a:extLst>
                <a:ext uri="{FF2B5EF4-FFF2-40B4-BE49-F238E27FC236}">
                  <a16:creationId xmlns:a16="http://schemas.microsoft.com/office/drawing/2014/main" id="{6841CF90-25E9-4707-A8CF-7954B85A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134388" y="3515706"/>
              <a:ext cx="597703" cy="1336994"/>
            </a:xfrm>
            <a:prstGeom prst="rect">
              <a:avLst/>
            </a:prstGeom>
          </p:spPr>
        </p:pic>
        <p:pic>
          <p:nvPicPr>
            <p:cNvPr id="40" name="그래픽 39">
              <a:extLst>
                <a:ext uri="{FF2B5EF4-FFF2-40B4-BE49-F238E27FC236}">
                  <a16:creationId xmlns:a16="http://schemas.microsoft.com/office/drawing/2014/main" id="{4C0940AD-2E44-420D-BDCB-FB812275D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337438" y="5323660"/>
              <a:ext cx="933369" cy="98532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EDE13F-0882-415A-A2B8-0D2FF099016B}"/>
                </a:ext>
              </a:extLst>
            </p:cNvPr>
            <p:cNvSpPr txBox="1"/>
            <p:nvPr/>
          </p:nvSpPr>
          <p:spPr>
            <a:xfrm>
              <a:off x="1087140" y="2404381"/>
              <a:ext cx="31038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요양보호사를 위한</a:t>
              </a:r>
              <a:endPara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algn="l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근 골격 보조 장비</a:t>
              </a: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(exoskeleton)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하반신을 지탱할 수 있는 기본 장비의 도입</a:t>
              </a:r>
              <a:endPara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업무 부담을 경감하고 업무 보조 시 허리와 무릎 보호</a:t>
              </a:r>
              <a:endPara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algn="l"/>
              <a:endPara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A2476F-9EA2-4155-AAC4-6CD83DED40B4}"/>
                </a:ext>
              </a:extLst>
            </p:cNvPr>
            <p:cNvSpPr txBox="1"/>
            <p:nvPr/>
          </p:nvSpPr>
          <p:spPr>
            <a:xfrm>
              <a:off x="7270212" y="5323660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태블릿 기반 급여제공일지</a:t>
              </a:r>
              <a:endPara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태블릿을 이용하여  서비스제공 상황을 입력</a:t>
              </a:r>
              <a:endPara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태블릿 이외의 데이터에 대한 기계 감지</a:t>
              </a:r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/>
              </a:r>
              <a:b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</a:b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센서 데이터의 확인 등 업무 지원</a:t>
              </a:r>
              <a:endPara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AI </a:t>
              </a: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기반 요양지식 검색 </a:t>
              </a:r>
              <a:r>
                <a:rPr lang="ko-KR" alt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챗봇</a:t>
              </a: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기능 제공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3380E905-48A9-4FA3-8944-5D4EADD8422F}"/>
              </a:ext>
            </a:extLst>
          </p:cNvPr>
          <p:cNvGrpSpPr/>
          <p:nvPr/>
        </p:nvGrpSpPr>
        <p:grpSpPr>
          <a:xfrm>
            <a:off x="9104713" y="2340865"/>
            <a:ext cx="2330167" cy="2674751"/>
            <a:chOff x="266577" y="2406447"/>
            <a:chExt cx="2771053" cy="2659731"/>
          </a:xfrm>
        </p:grpSpPr>
        <p:sp>
          <p:nvSpPr>
            <p:cNvPr id="48" name="AutoShape 288">
              <a:extLst>
                <a:ext uri="{FF2B5EF4-FFF2-40B4-BE49-F238E27FC236}">
                  <a16:creationId xmlns:a16="http://schemas.microsoft.com/office/drawing/2014/main" id="{39258F8C-1ECB-4D55-874B-2D4CDF0E5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2771053" cy="2659731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72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요양보호사의 근골격계 질환을 예방함으로써 요양보호사의 직업적 부담감 경감 및 업무 효율성의 증대</a:t>
              </a:r>
              <a:endParaRPr lang="en-US" altLang="ko-KR" sz="105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요양보호사는 </a:t>
              </a:r>
              <a:r>
                <a:rPr lang="ko-KR" altLang="en-US" sz="105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태블릿으로</a:t>
              </a: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쉽게 급여 제공 일지를 입력함으로써 종이보다 효율적인 급여 기록 저장 가능</a:t>
              </a:r>
              <a:endParaRPr lang="en-US" altLang="ko-KR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침상 등에서 수집되는 데이터를 기계가 수집함으로써 반복 점검해야 하는 요양보호사의 업무를 경감</a:t>
              </a:r>
              <a:endParaRPr lang="en-US" altLang="ko-KR" sz="105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  <p:sp>
          <p:nvSpPr>
            <p:cNvPr id="49" name="사각형: 둥근 위쪽 모서리 48">
              <a:extLst>
                <a:ext uri="{FF2B5EF4-FFF2-40B4-BE49-F238E27FC236}">
                  <a16:creationId xmlns:a16="http://schemas.microsoft.com/office/drawing/2014/main" id="{98B89CD5-3C9E-4D83-B69C-88D4CF49AD79}"/>
                </a:ext>
              </a:extLst>
            </p:cNvPr>
            <p:cNvSpPr/>
            <p:nvPr/>
          </p:nvSpPr>
          <p:spPr bwMode="auto">
            <a:xfrm>
              <a:off x="359240" y="2469655"/>
              <a:ext cx="2569397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4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기대효과</a:t>
              </a:r>
              <a:endParaRPr lang="en-US" altLang="ko-KR" sz="14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9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3-1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581192" y="129033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웨어러블 슈트 및 낙상예방 이상 행동 감시 시스템 활용에 대한 현장 인터뷰</a:t>
            </a:r>
          </a:p>
        </p:txBody>
      </p:sp>
      <p:sp>
        <p:nvSpPr>
          <p:cNvPr id="4" name="사각형: 잘린 대각선 방향 모서리 3">
            <a:extLst>
              <a:ext uri="{FF2B5EF4-FFF2-40B4-BE49-F238E27FC236}">
                <a16:creationId xmlns:a16="http://schemas.microsoft.com/office/drawing/2014/main" id="{15D68F6B-A7E5-45ED-A480-49425AD5964B}"/>
              </a:ext>
            </a:extLst>
          </p:cNvPr>
          <p:cNvSpPr/>
          <p:nvPr/>
        </p:nvSpPr>
        <p:spPr>
          <a:xfrm>
            <a:off x="1181101" y="2109898"/>
            <a:ext cx="2762250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51A64A82-6917-47E5-A725-B962DBAA3FFE}"/>
              </a:ext>
            </a:extLst>
          </p:cNvPr>
          <p:cNvSpPr/>
          <p:nvPr/>
        </p:nvSpPr>
        <p:spPr>
          <a:xfrm>
            <a:off x="4542331" y="2109898"/>
            <a:ext cx="2762250" cy="3683481"/>
          </a:xfrm>
          <a:prstGeom prst="snip2Diag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2B0B6CFA-CFBA-4822-B880-2644206CAB96}"/>
              </a:ext>
            </a:extLst>
          </p:cNvPr>
          <p:cNvSpPr/>
          <p:nvPr/>
        </p:nvSpPr>
        <p:spPr>
          <a:xfrm>
            <a:off x="7903561" y="2109898"/>
            <a:ext cx="2762250" cy="3683481"/>
          </a:xfrm>
          <a:prstGeom prst="snip2Diag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6F96895-2475-4FA2-9C82-8335063DBAF6}"/>
              </a:ext>
            </a:extLst>
          </p:cNvPr>
          <p:cNvSpPr/>
          <p:nvPr/>
        </p:nvSpPr>
        <p:spPr>
          <a:xfrm>
            <a:off x="8172288" y="3824555"/>
            <a:ext cx="2419349" cy="17431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웨어러블 슈트 착용 후 달라진 점</a:t>
            </a:r>
            <a:endParaRPr lang="en-US" altLang="ko-KR" sz="1100" b="1" dirty="0">
              <a:solidFill>
                <a:srgbClr val="002060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b="1" dirty="0" err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김○관직원</a:t>
            </a:r>
            <a:r>
              <a:rPr lang="ko-KR" altLang="en-US" sz="11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: 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근골격계 질환예방에 상당한 도움이 될 것 같으며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편안한 착용감으로 장시간 사용하여도 무리가 없습니다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</a:p>
        </p:txBody>
      </p:sp>
      <p:pic>
        <p:nvPicPr>
          <p:cNvPr id="16" name="그림 15" descr="사람, 실내, 남자, 작은이(가) 표시된 사진&#10;&#10;자동 생성된 설명">
            <a:extLst>
              <a:ext uri="{FF2B5EF4-FFF2-40B4-BE49-F238E27FC236}">
                <a16:creationId xmlns:a16="http://schemas.microsoft.com/office/drawing/2014/main" id="{9C144CE2-4298-4773-97E9-DFE7EA63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71" y="2174788"/>
            <a:ext cx="2221641" cy="15777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79CF4DD9-5793-40BC-AF45-318149FEF782}"/>
              </a:ext>
            </a:extLst>
          </p:cNvPr>
          <p:cNvSpPr/>
          <p:nvPr/>
        </p:nvSpPr>
        <p:spPr>
          <a:xfrm>
            <a:off x="4805464" y="3822699"/>
            <a:ext cx="2415013" cy="174496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웨어러블 슈트 착용 후 달라진 점</a:t>
            </a:r>
            <a:endParaRPr lang="en-US" altLang="ko-KR" sz="1100" b="1" dirty="0">
              <a:solidFill>
                <a:srgbClr val="002060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이○규직원</a:t>
            </a:r>
            <a:r>
              <a:rPr lang="ko-KR" altLang="en-US" sz="12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2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어르신들의 이동을 도울 때 마다 허리로 가는 무리는 떨쳐 낼 수 가 없었는데 슈트 착용 후 부담이 많이 줄었습니다</a:t>
            </a:r>
            <a:r>
              <a:rPr lang="en-US" altLang="ko-KR" sz="12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. </a:t>
            </a:r>
            <a:endParaRPr lang="ko-KR" altLang="en-US" sz="1200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221C40F-AD05-46D6-B16F-88C492F232EE}"/>
              </a:ext>
            </a:extLst>
          </p:cNvPr>
          <p:cNvSpPr/>
          <p:nvPr/>
        </p:nvSpPr>
        <p:spPr>
          <a:xfrm>
            <a:off x="1400783" y="3823674"/>
            <a:ext cx="2446749" cy="174399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웨어러블 슈트 착용 후 달라진 점</a:t>
            </a:r>
            <a:endParaRPr lang="en-US" altLang="ko-KR" sz="1100" b="1" dirty="0">
              <a:solidFill>
                <a:srgbClr val="002060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err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이○희직원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: 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내 몸에 무리가 덜하니 어르신들께 편안한 케어를 제공할 수 있어 좋습니다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어르신도 편안하게 이동하고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직원도 편안하게 이동을 돕고 일석이조 인 것 같습니다</a:t>
            </a:r>
            <a:r>
              <a:rPr lang="en-US" altLang="ko-KR" sz="1100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11" name="그림 10" descr="사람, 실내, 여자, 소녀이(가) 표시된 사진&#10;&#10;자동 생성된 설명">
            <a:extLst>
              <a:ext uri="{FF2B5EF4-FFF2-40B4-BE49-F238E27FC236}">
                <a16:creationId xmlns:a16="http://schemas.microsoft.com/office/drawing/2014/main" id="{5BB207FC-2F49-4FB3-BE94-BC6CDE28E0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1" y="2174788"/>
            <a:ext cx="2224217" cy="1577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 descr="의자, 테이블, 목재의, 벤치이(가) 표시된 사진&#10;&#10;자동 생성된 설명">
            <a:extLst>
              <a:ext uri="{FF2B5EF4-FFF2-40B4-BE49-F238E27FC236}">
                <a16:creationId xmlns:a16="http://schemas.microsoft.com/office/drawing/2014/main" id="{B1C9E3E1-72B4-4F0C-97EA-661C63004C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69" y="2174788"/>
            <a:ext cx="2233273" cy="160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타원 13"/>
          <p:cNvSpPr/>
          <p:nvPr/>
        </p:nvSpPr>
        <p:spPr>
          <a:xfrm>
            <a:off x="5516423" y="2399285"/>
            <a:ext cx="621102" cy="603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4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개요</a:t>
            </a:r>
            <a:endParaRPr lang="ko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9266133-7732-4F9A-9BBB-15A6ADF158E4}"/>
              </a:ext>
            </a:extLst>
          </p:cNvPr>
          <p:cNvSpPr txBox="1">
            <a:spLocks/>
          </p:cNvSpPr>
          <p:nvPr/>
        </p:nvSpPr>
        <p:spPr>
          <a:xfrm>
            <a:off x="844550" y="1890876"/>
            <a:ext cx="5481638" cy="976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필요성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목표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7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4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</a:t>
            </a:r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스마트앱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인프라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214229" y="1290333"/>
            <a:ext cx="11763542" cy="105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보호자와 요양보호사들에게 모바일 앱</a:t>
            </a:r>
            <a:r>
              <a:rPr lang="en-US" altLang="ko-KR" dirty="0"/>
              <a:t>(</a:t>
            </a:r>
            <a:r>
              <a:rPr lang="ko-KR" altLang="en-US" dirty="0"/>
              <a:t>휴대폰</a:t>
            </a:r>
            <a:r>
              <a:rPr lang="en-US" altLang="ko-KR" dirty="0"/>
              <a:t>/</a:t>
            </a:r>
            <a:r>
              <a:rPr lang="ko-KR" altLang="en-US" dirty="0" err="1"/>
              <a:t>테블릿</a:t>
            </a:r>
            <a:r>
              <a:rPr lang="ko-KR" altLang="en-US" dirty="0"/>
              <a:t> 두 환경 모두 지원</a:t>
            </a:r>
            <a:r>
              <a:rPr lang="en-US" altLang="ko-KR" dirty="0"/>
              <a:t>)</a:t>
            </a:r>
            <a:r>
              <a:rPr lang="ko-KR" altLang="en-US" dirty="0"/>
              <a:t>을 제공함으로써 다양한 정보 서비스 제공</a:t>
            </a:r>
            <a:endParaRPr lang="en-US" altLang="ko-KR" dirty="0"/>
          </a:p>
          <a:p>
            <a:r>
              <a:rPr lang="ko-KR" altLang="en-US" dirty="0"/>
              <a:t>요양원은 요양원의 상황을 </a:t>
            </a:r>
            <a:r>
              <a:rPr lang="ko-KR" altLang="en-US" dirty="0" err="1"/>
              <a:t>모바일앱을</a:t>
            </a:r>
            <a:r>
              <a:rPr lang="ko-KR" altLang="en-US" dirty="0"/>
              <a:t> 통하여 확인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DAA06ED-A2B7-4632-81ED-939127BB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541" y="2217438"/>
            <a:ext cx="5516419" cy="426472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3C00601-5515-4DA9-AC5B-4AE77623853A}"/>
              </a:ext>
            </a:extLst>
          </p:cNvPr>
          <p:cNvGrpSpPr/>
          <p:nvPr/>
        </p:nvGrpSpPr>
        <p:grpSpPr>
          <a:xfrm>
            <a:off x="8379789" y="2415146"/>
            <a:ext cx="2346809" cy="3627227"/>
            <a:chOff x="266577" y="2406447"/>
            <a:chExt cx="2771053" cy="3097479"/>
          </a:xfrm>
        </p:grpSpPr>
        <p:sp>
          <p:nvSpPr>
            <p:cNvPr id="17" name="AutoShape 288">
              <a:extLst>
                <a:ext uri="{FF2B5EF4-FFF2-40B4-BE49-F238E27FC236}">
                  <a16:creationId xmlns:a16="http://schemas.microsoft.com/office/drawing/2014/main" id="{1F3E333E-E974-41A2-8C46-A542B2E67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2771053" cy="3097479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72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비대면접촉 시대에 적합하도록 요양원 내부에서 일어나는 환경에 대해 보호자들이 정보를 제공받아 안심할 수 있는 요양보호활동이 되도록 지원</a:t>
              </a:r>
              <a:endParaRPr lang="en-US" altLang="ko-KR" sz="105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보호자는 부모의 상태에 대한 기록을 모바일 앱을 통하여 확인하여 건강상태 등을 참조</a:t>
              </a:r>
              <a:r>
                <a:rPr lang="en-US" altLang="ko-KR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향후 대응 방안을 세울 수 있음</a:t>
              </a:r>
              <a:r>
                <a:rPr lang="en-US" altLang="ko-KR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(</a:t>
              </a: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요양병원 이송 등</a:t>
              </a:r>
              <a:r>
                <a:rPr lang="en-US" altLang="ko-KR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)</a:t>
              </a: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요양보호사는 지필로 기록하던 요양관리일지를 모두 전산화 하고</a:t>
              </a:r>
              <a:r>
                <a:rPr lang="en-US" altLang="ko-KR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불필요하게 작성해야 하는 각종 자료들은 시스템이 제공해줌으로써 요양 관련 행정업무를 경감</a:t>
              </a:r>
              <a:endParaRPr lang="en-US" altLang="ko-KR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종합된 데이터를 분석할 수 있게 됨으로써 데이터 기반 요양 환경 구축</a:t>
              </a:r>
            </a:p>
          </p:txBody>
        </p:sp>
        <p:sp>
          <p:nvSpPr>
            <p:cNvPr id="18" name="사각형: 둥근 위쪽 모서리 17">
              <a:extLst>
                <a:ext uri="{FF2B5EF4-FFF2-40B4-BE49-F238E27FC236}">
                  <a16:creationId xmlns:a16="http://schemas.microsoft.com/office/drawing/2014/main" id="{9129D676-192D-42F1-840A-1347EFEC009C}"/>
                </a:ext>
              </a:extLst>
            </p:cNvPr>
            <p:cNvSpPr/>
            <p:nvPr/>
          </p:nvSpPr>
          <p:spPr bwMode="auto">
            <a:xfrm>
              <a:off x="359240" y="2469655"/>
              <a:ext cx="2569397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4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기대효과</a:t>
              </a:r>
              <a:endParaRPr lang="en-US" altLang="ko-KR" sz="14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id="{6DC749EB-2FE4-446D-8E46-CD3197400BDF}"/>
              </a:ext>
            </a:extLst>
          </p:cNvPr>
          <p:cNvSpPr/>
          <p:nvPr/>
        </p:nvSpPr>
        <p:spPr>
          <a:xfrm>
            <a:off x="4315839" y="3053251"/>
            <a:ext cx="1498060" cy="22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Sandoll 고딕Neo1유니 TTF 06 Sb" panose="020B0600000101010101" pitchFamily="50" charset="-127"/>
              <a:ea typeface="Sandoll 고딕Neo1유니 TTF 06 Sb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7B1EE05-A1CC-44E3-B1A6-5A47549601C3}"/>
              </a:ext>
            </a:extLst>
          </p:cNvPr>
          <p:cNvSpPr/>
          <p:nvPr/>
        </p:nvSpPr>
        <p:spPr>
          <a:xfrm>
            <a:off x="4095346" y="2976446"/>
            <a:ext cx="1498060" cy="224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50" dirty="0">
                <a:solidFill>
                  <a:schemeClr val="tx1">
                    <a:lumMod val="50000"/>
                    <a:lumOff val="50000"/>
                  </a:schemeClr>
                </a:solidFill>
                <a:latin typeface="Sandoll 고딕Neo1유니 TTF 06 Sb" panose="020B0600000101010101" pitchFamily="50" charset="-127"/>
                <a:ea typeface="Sandoll 고딕Neo1유니 TTF 06 Sb" panose="020B0600000101010101" pitchFamily="50" charset="-127"/>
              </a:rPr>
              <a:t>요양보호사들의 팁 습득</a:t>
            </a:r>
          </a:p>
        </p:txBody>
      </p:sp>
    </p:spTree>
    <p:extLst>
      <p:ext uri="{BB962C8B-B14F-4D97-AF65-F5344CB8AC3E}">
        <p14:creationId xmlns:p14="http://schemas.microsoft.com/office/powerpoint/2010/main" val="3585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4-1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스마트 앱 인프라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411687" y="156702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요양보호사용 모바일 앱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87EFF40-B6D5-4D4F-8CF9-0EE9B5D202B4}"/>
              </a:ext>
            </a:extLst>
          </p:cNvPr>
          <p:cNvGrpSpPr/>
          <p:nvPr/>
        </p:nvGrpSpPr>
        <p:grpSpPr>
          <a:xfrm>
            <a:off x="581192" y="1290333"/>
            <a:ext cx="10424559" cy="5145733"/>
            <a:chOff x="581192" y="1290333"/>
            <a:chExt cx="10424559" cy="5145733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345BFB6-88E3-47E3-B48D-6D43E58D1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92" y="2040007"/>
              <a:ext cx="6470397" cy="439605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그림 11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2D38539C-2A54-468A-BBF5-C705E5356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474" y="1290333"/>
              <a:ext cx="3822277" cy="51457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5" name="직사각형 4"/>
          <p:cNvSpPr/>
          <p:nvPr/>
        </p:nvSpPr>
        <p:spPr>
          <a:xfrm>
            <a:off x="1397479" y="2286000"/>
            <a:ext cx="1017917" cy="23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827242" y="2183358"/>
            <a:ext cx="1017917" cy="40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46265" y="5845834"/>
            <a:ext cx="517584" cy="278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7674634" y="1334110"/>
            <a:ext cx="580845" cy="23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620883" y="3197036"/>
            <a:ext cx="2159479" cy="9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9900249" y="1317227"/>
            <a:ext cx="1017917" cy="23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682151" y="2700068"/>
            <a:ext cx="500332" cy="2579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7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4-2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스마트 앱 인프라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411687" y="156702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보호자용 모바일 앱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B9443D3-8999-4135-82B0-1F90F61A27B6}"/>
              </a:ext>
            </a:extLst>
          </p:cNvPr>
          <p:cNvGrpSpPr/>
          <p:nvPr/>
        </p:nvGrpSpPr>
        <p:grpSpPr>
          <a:xfrm>
            <a:off x="411687" y="2125944"/>
            <a:ext cx="11246747" cy="3165033"/>
            <a:chOff x="411687" y="2125944"/>
            <a:chExt cx="11246747" cy="3165033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CBDAAA4-D72F-4C82-99F2-72F92B37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689" y="2125944"/>
              <a:ext cx="1539745" cy="316503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67ACCA20-87CE-4357-83DF-07B7FA20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87" y="2127833"/>
              <a:ext cx="1538827" cy="316314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5B59C598-BA65-443D-A914-71D43199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439" y="2127833"/>
              <a:ext cx="1531727" cy="31631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79CCAB04-A74C-4692-BDF0-3ACD44E2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091" y="2127832"/>
              <a:ext cx="1531727" cy="31631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7" name="그림 26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491B3ACA-727F-4A34-8549-D1E24F8B8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743" y="2127832"/>
              <a:ext cx="1531726" cy="31631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4CDE844F-DED5-43AB-B636-116253E0F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393" y="2131607"/>
              <a:ext cx="1531725" cy="31593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5F252C20-0470-4EEB-8D46-08C0AFB2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041" y="2125944"/>
              <a:ext cx="1531725" cy="316503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375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4-3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스마트 앱 인프라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현장 인터뷰 </a:t>
            </a:r>
            <a:r>
              <a:rPr lang="en-US" altLang="ko-KR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</a:t>
            </a:r>
            <a:r>
              <a:rPr lang="en-US" altLang="ko-KR" b="1" dirty="0">
                <a:solidFill>
                  <a:srgbClr val="C0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 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4" name="사각형: 잘린 대각선 방향 모서리 3">
            <a:extLst>
              <a:ext uri="{FF2B5EF4-FFF2-40B4-BE49-F238E27FC236}">
                <a16:creationId xmlns:a16="http://schemas.microsoft.com/office/drawing/2014/main" id="{15D68F6B-A7E5-45ED-A480-49425AD5964B}"/>
              </a:ext>
            </a:extLst>
          </p:cNvPr>
          <p:cNvSpPr/>
          <p:nvPr/>
        </p:nvSpPr>
        <p:spPr>
          <a:xfrm>
            <a:off x="1275578" y="2740256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51A64A82-6917-47E5-A725-B962DBAA3FFE}"/>
              </a:ext>
            </a:extLst>
          </p:cNvPr>
          <p:cNvSpPr/>
          <p:nvPr/>
        </p:nvSpPr>
        <p:spPr>
          <a:xfrm>
            <a:off x="4633140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2B0B6CFA-CFBA-4822-B880-2644206CAB96}"/>
              </a:ext>
            </a:extLst>
          </p:cNvPr>
          <p:cNvSpPr/>
          <p:nvPr/>
        </p:nvSpPr>
        <p:spPr>
          <a:xfrm>
            <a:off x="7990703" y="2826590"/>
            <a:ext cx="2932669" cy="3683481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35EB5A1-3E6D-4BBA-9262-B1416EE9C477}"/>
              </a:ext>
            </a:extLst>
          </p:cNvPr>
          <p:cNvSpPr/>
          <p:nvPr/>
        </p:nvSpPr>
        <p:spPr>
          <a:xfrm>
            <a:off x="1275578" y="1684761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최○분어르신보호자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자부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어머님의 시설 생활을 남편이 많이 궁금해 했는데 실시간으로 앱을 통해 확인할 수 있어 더욱 신뢰를 가질 수 있고 믿음이 갑니다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감사합니다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8F0E4A4-0621-4550-B039-FB4B0E113611}"/>
              </a:ext>
            </a:extLst>
          </p:cNvPr>
          <p:cNvSpPr/>
          <p:nvPr/>
        </p:nvSpPr>
        <p:spPr>
          <a:xfrm>
            <a:off x="4633140" y="1661099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정○화어르신보호자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아들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코로나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19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로 인해 어머님을 찾아 뵐 수 없어 걱정이 많이 됐는데 앱으로 어머님의 상태를 확인 할 수 있어 너무 좋습니다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앞으로가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더욱 기대되는 효성인 것 같습니다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95D6167-584C-43DB-8EEB-F0FF49ADD46E}"/>
              </a:ext>
            </a:extLst>
          </p:cNvPr>
          <p:cNvSpPr/>
          <p:nvPr/>
        </p:nvSpPr>
        <p:spPr>
          <a:xfrm>
            <a:off x="7990703" y="1663233"/>
            <a:ext cx="2932669" cy="98219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옥○남르신보호자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딸</a:t>
            </a:r>
            <a:r>
              <a:rPr lang="en-US" altLang="ko-KR" sz="1100" b="1" dirty="0">
                <a:solidFill>
                  <a:srgbClr val="00206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아버님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어머님의 식사생활 및 시설안에서의 생활이 가장 궁금했는데 앱으로 바로바로 편리하게 확인되어 좋습니다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더욱 신뢰가 가고 믿음이 가는 것 같아요</a:t>
            </a:r>
            <a:r>
              <a:rPr lang="en-US" altLang="ko-KR" sz="1100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endParaRPr lang="ko-KR" altLang="en-US" sz="1100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16" name="그림 15" descr="스크린샷이(가) 표시된 사진&#10;&#10;자동 생성된 설명">
            <a:extLst>
              <a:ext uri="{FF2B5EF4-FFF2-40B4-BE49-F238E27FC236}">
                <a16:creationId xmlns:a16="http://schemas.microsoft.com/office/drawing/2014/main" id="{9CA2533D-DA95-400F-AF8E-4D2FB7961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03" y="2917369"/>
            <a:ext cx="2672217" cy="33292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그림 17" descr="스크린샷이(가) 표시된 사진&#10;&#10;자동 생성된 설명">
            <a:extLst>
              <a:ext uri="{FF2B5EF4-FFF2-40B4-BE49-F238E27FC236}">
                <a16:creationId xmlns:a16="http://schemas.microsoft.com/office/drawing/2014/main" id="{A2DB0C42-74FC-49D6-9652-A49C2A593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81" y="2986391"/>
            <a:ext cx="2645923" cy="33560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그림 19" descr="스크린샷이(가) 표시된 사진&#10;&#10;자동 생성된 설명">
            <a:extLst>
              <a:ext uri="{FF2B5EF4-FFF2-40B4-BE49-F238E27FC236}">
                <a16:creationId xmlns:a16="http://schemas.microsoft.com/office/drawing/2014/main" id="{2C19D4B2-8378-43A0-8BEB-541198A44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51" y="2986391"/>
            <a:ext cx="2644146" cy="33560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29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필요성</a:t>
            </a:r>
          </a:p>
        </p:txBody>
      </p:sp>
      <p:sp>
        <p:nvSpPr>
          <p:cNvPr id="5" name="내용 개체 틀 38">
            <a:extLst>
              <a:ext uri="{FF2B5EF4-FFF2-40B4-BE49-F238E27FC236}">
                <a16:creationId xmlns:a16="http://schemas.microsoft.com/office/drawing/2014/main" id="{27FDC993-2E74-425D-A3B0-74F4F0B2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58" y="1290333"/>
            <a:ext cx="9779080" cy="738516"/>
          </a:xfrm>
        </p:spPr>
        <p:txBody>
          <a:bodyPr>
            <a:normAutofit fontScale="85000" lnSpcReduction="10000"/>
          </a:bodyPr>
          <a:lstStyle/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융복합 기술과 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ICT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기술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지능정보기술을 복합적으로 적용하여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요양시설의 업무 효율화를 통해 노인요양원의 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    서비스 질 향상 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43CD50B-BD6B-4FCD-8F39-342A70AB2764}"/>
              </a:ext>
            </a:extLst>
          </p:cNvPr>
          <p:cNvGrpSpPr/>
          <p:nvPr/>
        </p:nvGrpSpPr>
        <p:grpSpPr>
          <a:xfrm>
            <a:off x="2019178" y="2051504"/>
            <a:ext cx="4076822" cy="2297865"/>
            <a:chOff x="266577" y="2406447"/>
            <a:chExt cx="6329486" cy="1910034"/>
          </a:xfrm>
        </p:grpSpPr>
        <p:sp>
          <p:nvSpPr>
            <p:cNvPr id="7" name="AutoShape 288">
              <a:extLst>
                <a:ext uri="{FF2B5EF4-FFF2-40B4-BE49-F238E27FC236}">
                  <a16:creationId xmlns:a16="http://schemas.microsoft.com/office/drawing/2014/main" id="{ED174921-A12A-4400-96FD-E5445AE9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6329486" cy="1910034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1836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어르신들의 수면 및 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스마트한 배변관리</a:t>
              </a:r>
              <a:r>
                <a:rPr lang="en-US" altLang="ko-KR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욕창관리로 </a:t>
              </a: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삶을 질 향상이 필요</a:t>
              </a:r>
              <a:r>
                <a:rPr lang="en-US" altLang="ko-KR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</a:t>
              </a: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en-US" altLang="ko-KR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ICT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를 통해 공기질의 자동 측정으로 요양원 내 쾌적한 생활지원필요</a:t>
              </a:r>
              <a:endParaRPr lang="en-US" altLang="ko-KR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인공지능 낙상예방 솔루션 필요 </a:t>
              </a:r>
              <a:r>
                <a:rPr lang="en-US" altLang="ko-KR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: </a:t>
              </a: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카메라를 통해 인공지능 알고리즘이 판단하여 요양보호사에게 호출 신호와 영상을 전송해 사전에 낙상을 예방하는 장치로 효율적인 케어 필요</a:t>
              </a:r>
            </a:p>
          </p:txBody>
        </p:sp>
        <p:sp>
          <p:nvSpPr>
            <p:cNvPr id="8" name="사각형: 둥근 위쪽 모서리 7">
              <a:extLst>
                <a:ext uri="{FF2B5EF4-FFF2-40B4-BE49-F238E27FC236}">
                  <a16:creationId xmlns:a16="http://schemas.microsoft.com/office/drawing/2014/main" id="{DF7BB7AC-5347-4FBC-A7FE-635E876CE47E}"/>
                </a:ext>
              </a:extLst>
            </p:cNvPr>
            <p:cNvSpPr/>
            <p:nvPr/>
          </p:nvSpPr>
          <p:spPr bwMode="auto">
            <a:xfrm>
              <a:off x="359238" y="2469655"/>
              <a:ext cx="6122037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1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노인 요양원의 어르신들 삶의 질 향상</a:t>
              </a:r>
              <a:endParaRPr lang="en-US" altLang="ko-KR" sz="11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62EF627-C489-430D-9C44-134873EE16D6}"/>
              </a:ext>
            </a:extLst>
          </p:cNvPr>
          <p:cNvGrpSpPr/>
          <p:nvPr/>
        </p:nvGrpSpPr>
        <p:grpSpPr>
          <a:xfrm>
            <a:off x="6152026" y="2051504"/>
            <a:ext cx="4076822" cy="2297865"/>
            <a:chOff x="266577" y="2406447"/>
            <a:chExt cx="6329486" cy="1910034"/>
          </a:xfrm>
        </p:grpSpPr>
        <p:sp>
          <p:nvSpPr>
            <p:cNvPr id="11" name="AutoShape 288">
              <a:extLst>
                <a:ext uri="{FF2B5EF4-FFF2-40B4-BE49-F238E27FC236}">
                  <a16:creationId xmlns:a16="http://schemas.microsoft.com/office/drawing/2014/main" id="{B0FE2276-C03A-49C7-A8DF-EB170ED2D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6329486" cy="1910034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1836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평균 연령대가 </a:t>
              </a:r>
              <a:r>
                <a:rPr lang="en-US" altLang="ko-KR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50</a:t>
              </a: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대로 </a:t>
              </a:r>
              <a:r>
                <a:rPr lang="ko-KR" altLang="en-US" sz="900" b="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준고령</a:t>
              </a: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직업</a:t>
              </a:r>
              <a:endParaRPr lang="en-US" altLang="ko-KR" sz="9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 업무는 주로 요추부에 가해지는 순간적인 힘이 문제가 되는 직업</a:t>
              </a:r>
              <a:endParaRPr lang="en-US" altLang="ko-KR" sz="9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en-US" altLang="ko-KR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2012</a:t>
              </a:r>
              <a:r>
                <a:rPr lang="ko-KR" altLang="en-US" sz="90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년 한국 산업안전보건공단의 조사에 따르면 </a:t>
              </a:r>
              <a:r>
                <a:rPr lang="ko-KR" altLang="en-US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 </a:t>
              </a:r>
              <a:r>
                <a:rPr lang="en-US" altLang="ko-KR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943</a:t>
              </a:r>
              <a:r>
                <a:rPr lang="ko-KR" altLang="en-US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명 조사중 한 부위 이상에서 직업 관련 근골격계 질환 증상을 호소한 사람은 </a:t>
              </a:r>
              <a:r>
                <a:rPr lang="en-US" altLang="ko-KR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925</a:t>
              </a:r>
              <a:r>
                <a:rPr lang="ko-KR" altLang="en-US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명으로 </a:t>
              </a:r>
              <a:r>
                <a:rPr lang="en-US" altLang="ko-KR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98.09%</a:t>
              </a:r>
              <a:r>
                <a:rPr lang="ko-KR" altLang="en-US" sz="900" b="1" u="sng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에 이름</a:t>
              </a:r>
            </a:p>
          </p:txBody>
        </p:sp>
        <p:sp>
          <p:nvSpPr>
            <p:cNvPr id="12" name="사각형: 둥근 위쪽 모서리 11">
              <a:extLst>
                <a:ext uri="{FF2B5EF4-FFF2-40B4-BE49-F238E27FC236}">
                  <a16:creationId xmlns:a16="http://schemas.microsoft.com/office/drawing/2014/main" id="{D03C5ED4-529C-4192-A786-74BDCEB45BC9}"/>
                </a:ext>
              </a:extLst>
            </p:cNvPr>
            <p:cNvSpPr/>
            <p:nvPr/>
          </p:nvSpPr>
          <p:spPr bwMode="auto">
            <a:xfrm>
              <a:off x="359238" y="2469655"/>
              <a:ext cx="6122037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1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요양보호사들의 과중한 업무와  근골격계 질환예방</a:t>
              </a:r>
              <a:endParaRPr lang="en-US" altLang="ko-KR" sz="11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70AB5E4F-4A26-4A69-B0DA-CFC652349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99" y="2459851"/>
            <a:ext cx="1817179" cy="142302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6342FBBD-2491-4FA6-8072-F2B90803F0EF}"/>
              </a:ext>
            </a:extLst>
          </p:cNvPr>
          <p:cNvGrpSpPr/>
          <p:nvPr/>
        </p:nvGrpSpPr>
        <p:grpSpPr>
          <a:xfrm>
            <a:off x="2019178" y="4107002"/>
            <a:ext cx="4076822" cy="2297865"/>
            <a:chOff x="266577" y="2406447"/>
            <a:chExt cx="6329486" cy="1910034"/>
          </a:xfrm>
        </p:grpSpPr>
        <p:sp>
          <p:nvSpPr>
            <p:cNvPr id="15" name="AutoShape 288">
              <a:extLst>
                <a:ext uri="{FF2B5EF4-FFF2-40B4-BE49-F238E27FC236}">
                  <a16:creationId xmlns:a16="http://schemas.microsoft.com/office/drawing/2014/main" id="{5226E573-39E2-4E31-98EE-6C2AFE73B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6329486" cy="1910034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1836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en-US" altLang="ko-KR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2020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년 코로나</a:t>
              </a:r>
              <a:r>
                <a:rPr lang="en-US" altLang="ko-KR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19 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등으로 보호자들의 접촉이 전면제한</a:t>
              </a:r>
              <a:endParaRPr lang="en-US" altLang="ko-KR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가족들은 어르신의 상태를 정확하게 파악할 수 없고 관리가 제대로 이루어지는지 확인할 수 없어 이에 대한 지원 필요</a:t>
              </a:r>
              <a:endParaRPr lang="en-US" altLang="ko-KR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근거리에서 보호하는 요양보호사에게 스마트 기기를 제공하여 보호자가 어르신에 대한 상태를 확인할 수 있게 지원 필요</a:t>
              </a:r>
            </a:p>
          </p:txBody>
        </p:sp>
        <p:sp>
          <p:nvSpPr>
            <p:cNvPr id="16" name="사각형: 둥근 위쪽 모서리 15">
              <a:extLst>
                <a:ext uri="{FF2B5EF4-FFF2-40B4-BE49-F238E27FC236}">
                  <a16:creationId xmlns:a16="http://schemas.microsoft.com/office/drawing/2014/main" id="{B161705A-2777-4937-B080-982770984CC1}"/>
                </a:ext>
              </a:extLst>
            </p:cNvPr>
            <p:cNvSpPr/>
            <p:nvPr/>
          </p:nvSpPr>
          <p:spPr bwMode="auto">
            <a:xfrm>
              <a:off x="359238" y="2469655"/>
              <a:ext cx="6122037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100" dirty="0" err="1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비대면</a:t>
              </a:r>
              <a:r>
                <a:rPr lang="ko-KR" altLang="en-US" sz="11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시대에 대응하는 보호자의 </a:t>
              </a:r>
              <a:r>
                <a:rPr lang="ko-KR" altLang="en-US" sz="1100" dirty="0" err="1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알권리</a:t>
              </a:r>
              <a:r>
                <a:rPr lang="ko-KR" altLang="en-US" sz="11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보장</a:t>
              </a:r>
              <a:endParaRPr lang="en-US" altLang="ko-KR" sz="11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B0FBF9D7-A11F-4402-8BA1-3598735D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06" y="4544876"/>
            <a:ext cx="749288" cy="82975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6006AF7-10AB-4F8C-938A-14AF5EA21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233" y="4869486"/>
            <a:ext cx="861668" cy="1289680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CD757437-B811-4D29-A965-14D275E5D8A1}"/>
              </a:ext>
            </a:extLst>
          </p:cNvPr>
          <p:cNvGrpSpPr/>
          <p:nvPr/>
        </p:nvGrpSpPr>
        <p:grpSpPr>
          <a:xfrm>
            <a:off x="6152026" y="4107002"/>
            <a:ext cx="4076822" cy="2297865"/>
            <a:chOff x="266577" y="2406447"/>
            <a:chExt cx="6329486" cy="1910034"/>
          </a:xfrm>
        </p:grpSpPr>
        <p:sp>
          <p:nvSpPr>
            <p:cNvPr id="20" name="AutoShape 288">
              <a:extLst>
                <a:ext uri="{FF2B5EF4-FFF2-40B4-BE49-F238E27FC236}">
                  <a16:creationId xmlns:a16="http://schemas.microsoft.com/office/drawing/2014/main" id="{4C73D194-67EE-45F2-86B4-3596F0C4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6329486" cy="1910034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1836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요양보호사들은 요양일지에 수기로 입력하는 데이터 이외에 요양급여를 위한 정보를 별도로 입력</a:t>
              </a:r>
              <a:endParaRPr lang="en-US" altLang="ko-KR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어르신의 상태를 매번 확인하기 위하여 </a:t>
              </a:r>
              <a:r>
                <a:rPr lang="ko-KR" altLang="en-US" sz="90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라운딩을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돌아야 하며</a:t>
              </a:r>
              <a:r>
                <a:rPr lang="en-US" altLang="ko-KR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각 요인이 밀접한 연관이 있으나 데이터 기반 분석이 어려움</a:t>
              </a:r>
              <a:endParaRPr lang="en-US" altLang="ko-KR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과학적인 요양보호 관련 데이터 기반 마련 필요 </a:t>
              </a:r>
            </a:p>
          </p:txBody>
        </p:sp>
        <p:sp>
          <p:nvSpPr>
            <p:cNvPr id="21" name="사각형: 둥근 위쪽 모서리 20">
              <a:extLst>
                <a:ext uri="{FF2B5EF4-FFF2-40B4-BE49-F238E27FC236}">
                  <a16:creationId xmlns:a16="http://schemas.microsoft.com/office/drawing/2014/main" id="{01CF0FEC-7C43-49CB-A2E1-45EA462AA3D2}"/>
                </a:ext>
              </a:extLst>
            </p:cNvPr>
            <p:cNvSpPr/>
            <p:nvPr/>
          </p:nvSpPr>
          <p:spPr bwMode="auto">
            <a:xfrm>
              <a:off x="359238" y="2469655"/>
              <a:ext cx="6122037" cy="281931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1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분석용 다양한 데이터의 체계적인 수집과 분석 필요</a:t>
              </a:r>
              <a:endParaRPr lang="en-US" altLang="ko-KR" sz="11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0353A4AA-E520-4568-AC95-D3A52DDA0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790" y="4544876"/>
            <a:ext cx="1428150" cy="1645556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3E6CAED-0A0E-4822-B483-6F7B66CCF201}"/>
              </a:ext>
            </a:extLst>
          </p:cNvPr>
          <p:cNvSpPr/>
          <p:nvPr/>
        </p:nvSpPr>
        <p:spPr>
          <a:xfrm>
            <a:off x="361950" y="208523"/>
            <a:ext cx="101917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개요</a:t>
            </a:r>
          </a:p>
        </p:txBody>
      </p:sp>
      <p:pic>
        <p:nvPicPr>
          <p:cNvPr id="25" name="그림 24" descr="장치이(가) 표시된 사진&#10;&#10;자동 생성된 설명">
            <a:extLst>
              <a:ext uri="{FF2B5EF4-FFF2-40B4-BE49-F238E27FC236}">
                <a16:creationId xmlns:a16="http://schemas.microsoft.com/office/drawing/2014/main" id="{15A0D481-0A05-4D3E-B742-BDECFB653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 t="4531" r="3984"/>
          <a:stretch/>
        </p:blipFill>
        <p:spPr>
          <a:xfrm>
            <a:off x="2200139" y="2557060"/>
            <a:ext cx="1520686" cy="144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2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목표</a:t>
            </a:r>
          </a:p>
        </p:txBody>
      </p:sp>
      <p:sp>
        <p:nvSpPr>
          <p:cNvPr id="47" name="내용 개체 틀 4">
            <a:extLst>
              <a:ext uri="{FF2B5EF4-FFF2-40B4-BE49-F238E27FC236}">
                <a16:creationId xmlns:a16="http://schemas.microsoft.com/office/drawing/2014/main" id="{FFD4DF13-9DA5-4CBD-AF1D-E9CA01757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58" y="1290332"/>
            <a:ext cx="10493542" cy="11194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ICT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기술과 지능정보기술을 융합하여 요양원의 업무를 효율화 하고 향후 확산지원체계를 마련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비대면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시대에 맞추어 보호자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요양원 입소자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-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요양원 관리자 사이의 효과적인 커뮤니케이션체계 지원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요양보호사와 어르신 모두에게 도움이 되는 스마트 인프라 제공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4050397D-BC7D-42B0-A460-C273BE07C043}"/>
              </a:ext>
            </a:extLst>
          </p:cNvPr>
          <p:cNvSpPr/>
          <p:nvPr/>
        </p:nvSpPr>
        <p:spPr>
          <a:xfrm>
            <a:off x="361950" y="208523"/>
            <a:ext cx="101917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사업의 개요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47A8751-C5B5-4193-949F-37161E8AC76B}"/>
              </a:ext>
            </a:extLst>
          </p:cNvPr>
          <p:cNvGrpSpPr/>
          <p:nvPr/>
        </p:nvGrpSpPr>
        <p:grpSpPr>
          <a:xfrm>
            <a:off x="2168021" y="2409825"/>
            <a:ext cx="6496490" cy="4296260"/>
            <a:chOff x="2402913" y="2124745"/>
            <a:chExt cx="6496490" cy="4296260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D83247A1-B5E2-48C9-9F69-3063E8A4D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44" r="6098" b="8169"/>
            <a:stretch/>
          </p:blipFill>
          <p:spPr>
            <a:xfrm>
              <a:off x="2402913" y="2124745"/>
              <a:ext cx="6496490" cy="4030543"/>
            </a:xfrm>
            <a:prstGeom prst="rect">
              <a:avLst/>
            </a:prstGeom>
          </p:spPr>
        </p:pic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D3D7BE06-6DF0-4FA7-B9E0-6C5D78428299}"/>
                </a:ext>
              </a:extLst>
            </p:cNvPr>
            <p:cNvSpPr/>
            <p:nvPr/>
          </p:nvSpPr>
          <p:spPr>
            <a:xfrm rot="3542078">
              <a:off x="6717932" y="5404277"/>
              <a:ext cx="1034633" cy="998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E48B1FF-6FAC-4310-BC62-2C3AD5BCD3B0}"/>
                </a:ext>
              </a:extLst>
            </p:cNvPr>
            <p:cNvSpPr/>
            <p:nvPr/>
          </p:nvSpPr>
          <p:spPr>
            <a:xfrm rot="2024987">
              <a:off x="3233082" y="3571365"/>
              <a:ext cx="419870" cy="162886"/>
            </a:xfrm>
            <a:prstGeom prst="rect">
              <a:avLst/>
            </a:prstGeom>
            <a:solidFill>
              <a:srgbClr val="E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E9FAFF"/>
                </a:solidFill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55D33F3-2331-4393-8791-C95718C10C8C}"/>
                </a:ext>
              </a:extLst>
            </p:cNvPr>
            <p:cNvSpPr/>
            <p:nvPr/>
          </p:nvSpPr>
          <p:spPr>
            <a:xfrm rot="2024987">
              <a:off x="5246088" y="5240502"/>
              <a:ext cx="536798" cy="174997"/>
            </a:xfrm>
            <a:prstGeom prst="rect">
              <a:avLst/>
            </a:prstGeom>
            <a:solidFill>
              <a:srgbClr val="E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E9FAFF"/>
                </a:solidFill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7213823D-F9B5-4D12-9B5A-2A66542C42D9}"/>
                </a:ext>
              </a:extLst>
            </p:cNvPr>
            <p:cNvSpPr/>
            <p:nvPr/>
          </p:nvSpPr>
          <p:spPr>
            <a:xfrm rot="2024987">
              <a:off x="7601373" y="3572755"/>
              <a:ext cx="419870" cy="162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E9FAFF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6F5D630-1BDD-4EAF-9F53-9B2167886C5F}"/>
                </a:ext>
              </a:extLst>
            </p:cNvPr>
            <p:cNvSpPr/>
            <p:nvPr/>
          </p:nvSpPr>
          <p:spPr>
            <a:xfrm rot="2973737" flipV="1">
              <a:off x="6766777" y="4811425"/>
              <a:ext cx="818596" cy="425004"/>
            </a:xfrm>
            <a:prstGeom prst="rect">
              <a:avLst/>
            </a:prstGeom>
            <a:solidFill>
              <a:srgbClr val="E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E9FAFF"/>
                </a:solidFill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AC08ADF-FAF7-4B11-8207-6B713D73AAC2}"/>
                </a:ext>
              </a:extLst>
            </p:cNvPr>
            <p:cNvSpPr/>
            <p:nvPr/>
          </p:nvSpPr>
          <p:spPr>
            <a:xfrm rot="2024987">
              <a:off x="3242809" y="3519733"/>
              <a:ext cx="533767" cy="232456"/>
            </a:xfrm>
            <a:prstGeom prst="rect">
              <a:avLst/>
            </a:prstGeom>
            <a:solidFill>
              <a:srgbClr val="E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미션</a:t>
              </a:r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EB780BC-D5C9-415E-9F97-D3EFDB439A29}"/>
                </a:ext>
              </a:extLst>
            </p:cNvPr>
            <p:cNvSpPr/>
            <p:nvPr/>
          </p:nvSpPr>
          <p:spPr>
            <a:xfrm rot="2024987">
              <a:off x="7662770" y="3476019"/>
              <a:ext cx="533767" cy="232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미션</a:t>
              </a:r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C91C0B9-FFAC-40E8-B29C-7F4F0324F849}"/>
                </a:ext>
              </a:extLst>
            </p:cNvPr>
            <p:cNvSpPr/>
            <p:nvPr/>
          </p:nvSpPr>
          <p:spPr>
            <a:xfrm rot="2024987">
              <a:off x="5293035" y="5152611"/>
              <a:ext cx="533767" cy="232456"/>
            </a:xfrm>
            <a:prstGeom prst="rect">
              <a:avLst/>
            </a:prstGeom>
            <a:solidFill>
              <a:srgbClr val="E6F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미션</a:t>
              </a:r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C151D07-46FD-4809-A444-ECBF6FCE3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0710" y="4378875"/>
              <a:ext cx="583642" cy="1290103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C5E8810-A5BF-429D-93CA-4F21210DD0C0}"/>
                </a:ext>
              </a:extLst>
            </p:cNvPr>
            <p:cNvSpPr/>
            <p:nvPr/>
          </p:nvSpPr>
          <p:spPr>
            <a:xfrm>
              <a:off x="7055702" y="4915554"/>
              <a:ext cx="1421543" cy="6343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미션</a:t>
              </a:r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en-US" altLang="ko-KR" sz="1100" b="1" dirty="0"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sz="1000" b="1" dirty="0" err="1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실벗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로봇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을 이용한 </a:t>
              </a:r>
              <a:r>
                <a:rPr lang="ko-KR" altLang="en-US" sz="8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치매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관리 지능화</a:t>
              </a:r>
            </a:p>
            <a:p>
              <a:pPr algn="ctr"/>
              <a:endParaRPr lang="ko-KR" altLang="en-US" sz="1000" dirty="0"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3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2.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9266133-7732-4F9A-9BBB-15A6ADF158E4}"/>
              </a:ext>
            </a:extLst>
          </p:cNvPr>
          <p:cNvSpPr txBox="1">
            <a:spLocks/>
          </p:cNvSpPr>
          <p:nvPr/>
        </p:nvSpPr>
        <p:spPr>
          <a:xfrm>
            <a:off x="844550" y="1890876"/>
            <a:ext cx="5481638" cy="286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개요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실벗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로봇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을 이용한 치매관리 지능화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요양보호사의 스마트화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스마트 앱 인프라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45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개요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7883691" cy="105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지능정보기술을 활용하여 요양 서비스를 지원하는 </a:t>
            </a:r>
            <a:r>
              <a:rPr lang="ko-KR" altLang="en-US" b="1" u="sng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 요양원 서비스 플랫폼 구축 및 실증</a:t>
            </a:r>
            <a:endParaRPr lang="en-US" altLang="ko-KR" b="1" u="sng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1"/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어르신을 위한 욕창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낙상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배변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수면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치매관리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공기 질 관련 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ICT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기반 서비스 제공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1"/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요양보호사를 지원할 수 있는 다양한 스마트 기술 제공 </a:t>
            </a:r>
            <a:endParaRPr lang="en-US" altLang="ko-KR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1"/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서비스 기술 제공</a:t>
            </a:r>
          </a:p>
        </p:txBody>
      </p:sp>
      <p:pic>
        <p:nvPicPr>
          <p:cNvPr id="31" name="그림 30" descr="그리기이(가) 표시된 사진&#10;&#10;자동 생성된 설명">
            <a:extLst>
              <a:ext uri="{FF2B5EF4-FFF2-40B4-BE49-F238E27FC236}">
                <a16:creationId xmlns:a16="http://schemas.microsoft.com/office/drawing/2014/main" id="{C02CD75A-916E-4C8D-9BE1-AFC360132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1"/>
          <a:stretch/>
        </p:blipFill>
        <p:spPr>
          <a:xfrm>
            <a:off x="1449990" y="2579119"/>
            <a:ext cx="9579455" cy="3659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D7FB1F-245E-4FE7-9535-5D930B41F65E}"/>
              </a:ext>
            </a:extLst>
          </p:cNvPr>
          <p:cNvSpPr txBox="1"/>
          <p:nvPr/>
        </p:nvSpPr>
        <p:spPr>
          <a:xfrm>
            <a:off x="6523979" y="3747641"/>
            <a:ext cx="15895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3</a:t>
            </a:r>
          </a:p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요양보호사의 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스마트화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요양보호사들을 지원하기 위한 근골격계 질환 방지용 외골격계 슈트 지원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FB4D3C-C1FA-4B18-8F8C-B48B9FAA7700}"/>
              </a:ext>
            </a:extLst>
          </p:cNvPr>
          <p:cNvSpPr txBox="1"/>
          <p:nvPr/>
        </p:nvSpPr>
        <p:spPr>
          <a:xfrm>
            <a:off x="1591684" y="3751785"/>
            <a:ext cx="1678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</a:p>
          <a:p>
            <a:pPr lvl="0" algn="ctr" fontAlgn="base" latinLnBrk="1"/>
            <a:r>
              <a:rPr lang="ko-KR" alt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스마트화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어르신들을 위하여 욕창 및 낙상 모니터링이 지원되고 배변이 지원될 수 있는 인프라 제공과 함께 공기질의 자동 측정 시스템 도입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923DD-CA0B-449D-89BF-B365021ABDCE}"/>
              </a:ext>
            </a:extLst>
          </p:cNvPr>
          <p:cNvSpPr txBox="1"/>
          <p:nvPr/>
        </p:nvSpPr>
        <p:spPr>
          <a:xfrm>
            <a:off x="4012208" y="3747641"/>
            <a:ext cx="179766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2</a:t>
            </a:r>
          </a:p>
          <a:p>
            <a:pPr lvl="0" algn="ctr" fontAlgn="base" latinLnBrk="1"/>
            <a:r>
              <a:rPr lang="ko-KR" alt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실벗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로봇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을 이용한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/>
            </a:r>
            <a:b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</a:b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치매 관리 지능화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경증 치매 혹은 치매가 진행될 확률이 높은 어르신들을 위한 인프라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C3D810-ED83-497C-BDB3-048A4F46B2EB}"/>
              </a:ext>
            </a:extLst>
          </p:cNvPr>
          <p:cNvSpPr txBox="1"/>
          <p:nvPr/>
        </p:nvSpPr>
        <p:spPr>
          <a:xfrm>
            <a:off x="8944341" y="3748406"/>
            <a:ext cx="17976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4</a:t>
            </a:r>
          </a:p>
          <a:p>
            <a:pPr lvl="0" algn="ctr" fontAlgn="base" latinLnBrk="1"/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요양원용 스마트 앱 인프라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lvl="0" algn="ctr" fontAlgn="base" latinLnBrk="1"/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보호자와 요양원을 위한 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App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서비스 및 모니터링 서비스 제공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9895AB2-DD69-4CEF-8438-1CF8153FBE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70" y="3028770"/>
            <a:ext cx="515365" cy="51536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4499B09-A32B-426E-B7FE-C6CCD5A472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00" y="3079063"/>
            <a:ext cx="463534" cy="463534"/>
          </a:xfrm>
          <a:prstGeom prst="rect">
            <a:avLst/>
          </a:prstGeom>
        </p:spPr>
      </p:pic>
      <p:pic>
        <p:nvPicPr>
          <p:cNvPr id="27" name="그림 26" descr="컴퓨터이(가) 표시된 사진&#10;&#10;자동 생성된 설명">
            <a:extLst>
              <a:ext uri="{FF2B5EF4-FFF2-40B4-BE49-F238E27FC236}">
                <a16:creationId xmlns:a16="http://schemas.microsoft.com/office/drawing/2014/main" id="{720E6988-7B26-4639-97EF-B8ECD405F8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73" y="2990161"/>
            <a:ext cx="540795" cy="54079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E5C1266-9711-4FF0-A9C4-B5A0EB501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972" y="2910587"/>
            <a:ext cx="362139" cy="8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084BB45-1F26-4972-9347-B190875E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003" y="196272"/>
            <a:ext cx="9671223" cy="283522"/>
          </a:xfrm>
        </p:spPr>
        <p:txBody>
          <a:bodyPr>
            <a:noAutofit/>
          </a:bodyPr>
          <a:lstStyle/>
          <a:p>
            <a:r>
              <a:rPr lang="ko-KR" altLang="en-US" sz="1600" b="1" smtClean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○○스마트요양원 </a:t>
            </a:r>
            <a:r>
              <a:rPr lang="ko-KR" altLang="en-US" sz="1600" b="1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서비스 구성도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F93FA3C-7AC7-4DA7-9938-52F68C91C9BC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8BFD5-2411-437E-A5A4-99F170C27609}"/>
              </a:ext>
            </a:extLst>
          </p:cNvPr>
          <p:cNvSpPr txBox="1"/>
          <p:nvPr/>
        </p:nvSpPr>
        <p:spPr>
          <a:xfrm>
            <a:off x="7019373" y="5093434"/>
            <a:ext cx="16658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요양일지</a:t>
            </a:r>
            <a:endParaRPr lang="en-US" altLang="ko-KR" sz="10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대</a:t>
            </a:r>
            <a:r>
              <a:rPr lang="en-US" altLang="ko-KR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10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소변기록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체위 변경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수분섭취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수면상태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침상 정리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옷</a:t>
            </a:r>
            <a:r>
              <a:rPr lang="en-US" altLang="ko-KR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10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침구교채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관찰일지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로봇인지훈련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10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웨어러블</a:t>
            </a:r>
            <a:r>
              <a: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rPr>
              <a:t> 슈트 사용 기록</a:t>
            </a: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endParaRPr lang="en-US" altLang="ko-KR" sz="10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BC667EF-262F-4E2B-B160-56D65D78C47B}"/>
              </a:ext>
            </a:extLst>
          </p:cNvPr>
          <p:cNvSpPr/>
          <p:nvPr/>
        </p:nvSpPr>
        <p:spPr>
          <a:xfrm>
            <a:off x="1526023" y="1731129"/>
            <a:ext cx="18381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요양원 상황실 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모니터링 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WEB)</a:t>
            </a:r>
            <a:endParaRPr lang="ko-KR" altLang="en-US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1A773C-F33F-4BCA-98C4-63752B97E7D4}"/>
              </a:ext>
            </a:extLst>
          </p:cNvPr>
          <p:cNvSpPr txBox="1"/>
          <p:nvPr/>
        </p:nvSpPr>
        <p:spPr>
          <a:xfrm>
            <a:off x="2416621" y="1967563"/>
            <a:ext cx="9709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유선</a:t>
            </a:r>
            <a:r>
              <a:rPr lang="en-US" altLang="ko-KR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무선</a:t>
            </a:r>
            <a:endParaRPr lang="en-US" altLang="ko-KR" sz="900" b="1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긴급상황전파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요양 업무 안내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3CCB2-CAF7-4D26-BEAF-DEF3D7215CBC}"/>
              </a:ext>
            </a:extLst>
          </p:cNvPr>
          <p:cNvSpPr txBox="1"/>
          <p:nvPr/>
        </p:nvSpPr>
        <p:spPr>
          <a:xfrm>
            <a:off x="3220059" y="4004330"/>
            <a:ext cx="9364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요양 업무수행</a:t>
            </a:r>
            <a:endParaRPr lang="en-US" altLang="ko-KR" sz="900" b="1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요양 업무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간호 업무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87542-736C-45FA-89F5-B5B889C848C1}"/>
              </a:ext>
            </a:extLst>
          </p:cNvPr>
          <p:cNvSpPr txBox="1"/>
          <p:nvPr/>
        </p:nvSpPr>
        <p:spPr>
          <a:xfrm>
            <a:off x="1487998" y="1968665"/>
            <a:ext cx="936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상시 모니터링</a:t>
            </a:r>
            <a:endParaRPr lang="en-US" altLang="ko-KR" sz="900" b="1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대</a:t>
            </a:r>
            <a:r>
              <a:rPr lang="en-US" altLang="ko-KR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소변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 err="1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공기질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낙상</a:t>
            </a:r>
            <a:r>
              <a:rPr lang="en-US" altLang="ko-KR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욕창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긴급상황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8B05974-085A-41DE-8E82-C2287616F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95" y="3445786"/>
            <a:ext cx="1540939" cy="81494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FB54365-791D-4D08-B66D-BE2D4B943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50" y="938854"/>
            <a:ext cx="897867" cy="77020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A3326CF-A8EC-4ECD-8C05-38A6F0E59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90" y="3445787"/>
            <a:ext cx="756806" cy="74665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A52F3D8-AE18-4069-847F-9FD47072E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52" y="3450566"/>
            <a:ext cx="727780" cy="706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67264E-4F71-439A-88C3-AEEB3B660F66}"/>
              </a:ext>
            </a:extLst>
          </p:cNvPr>
          <p:cNvSpPr txBox="1"/>
          <p:nvPr/>
        </p:nvSpPr>
        <p:spPr>
          <a:xfrm>
            <a:off x="1498148" y="4199141"/>
            <a:ext cx="784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요양보호사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7CAF09-8FF5-44FE-B70C-587E2F6BD236}"/>
              </a:ext>
            </a:extLst>
          </p:cNvPr>
          <p:cNvSpPr txBox="1"/>
          <p:nvPr/>
        </p:nvSpPr>
        <p:spPr>
          <a:xfrm>
            <a:off x="2553646" y="4187377"/>
            <a:ext cx="550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간호사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FF5B52-5364-47AA-AB5B-E31F0D9ABF66}"/>
              </a:ext>
            </a:extLst>
          </p:cNvPr>
          <p:cNvSpPr txBox="1"/>
          <p:nvPr/>
        </p:nvSpPr>
        <p:spPr>
          <a:xfrm>
            <a:off x="8242218" y="5116849"/>
            <a:ext cx="853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간호 일지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혈압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혈당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체온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물리치료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buFontTx/>
              <a:buChar char="-"/>
            </a:pP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운동치료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75415C34-189E-41A3-A3EB-4017E6501E76}"/>
              </a:ext>
            </a:extLst>
          </p:cNvPr>
          <p:cNvCxnSpPr>
            <a:cxnSpLocks/>
          </p:cNvCxnSpPr>
          <p:nvPr/>
        </p:nvCxnSpPr>
        <p:spPr>
          <a:xfrm>
            <a:off x="8442038" y="4242501"/>
            <a:ext cx="1325471" cy="923645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FCF31893-C402-4481-89AB-7A8D7D385F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915" y="5083065"/>
            <a:ext cx="1050132" cy="1018562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8494AA87-44B4-4801-BAFA-3AD46CF373C8}"/>
              </a:ext>
            </a:extLst>
          </p:cNvPr>
          <p:cNvSpPr/>
          <p:nvPr/>
        </p:nvSpPr>
        <p:spPr>
          <a:xfrm>
            <a:off x="9767509" y="5833688"/>
            <a:ext cx="82894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MAPHIS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3ADC20BE-2728-43AB-B23E-A14FFFB4C1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64" y="3349462"/>
            <a:ext cx="1088784" cy="1080510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E9F50354-61F6-4DDA-89B4-877B7B18E249}"/>
              </a:ext>
            </a:extLst>
          </p:cNvPr>
          <p:cNvSpPr/>
          <p:nvPr/>
        </p:nvSpPr>
        <p:spPr>
          <a:xfrm>
            <a:off x="9713733" y="4130117"/>
            <a:ext cx="9364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서비스 플랫폼</a:t>
            </a:r>
            <a:endParaRPr lang="en-US" altLang="ko-KR" sz="900" b="1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5ADA6431-74EF-4666-B350-4EE9B44F1CBF}"/>
              </a:ext>
            </a:extLst>
          </p:cNvPr>
          <p:cNvCxnSpPr>
            <a:cxnSpLocks/>
          </p:cNvCxnSpPr>
          <p:nvPr/>
        </p:nvCxnSpPr>
        <p:spPr>
          <a:xfrm flipV="1">
            <a:off x="10171957" y="4422521"/>
            <a:ext cx="0" cy="670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25DEF2-99EF-49CC-B978-52E9DDA7BB8A}"/>
              </a:ext>
            </a:extLst>
          </p:cNvPr>
          <p:cNvSpPr txBox="1"/>
          <p:nvPr/>
        </p:nvSpPr>
        <p:spPr>
          <a:xfrm>
            <a:off x="8906003" y="4346963"/>
            <a:ext cx="87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건강정보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스마트밴드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55DD9355-93DC-4C6C-8BBC-A813F61C9BB5}"/>
              </a:ext>
            </a:extLst>
          </p:cNvPr>
          <p:cNvCxnSpPr>
            <a:cxnSpLocks/>
          </p:cNvCxnSpPr>
          <p:nvPr/>
        </p:nvCxnSpPr>
        <p:spPr>
          <a:xfrm>
            <a:off x="3279377" y="3941306"/>
            <a:ext cx="1200243" cy="0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452ECD71-2749-4B70-89C4-E6E7E42896D8}"/>
              </a:ext>
            </a:extLst>
          </p:cNvPr>
          <p:cNvCxnSpPr>
            <a:cxnSpLocks/>
          </p:cNvCxnSpPr>
          <p:nvPr/>
        </p:nvCxnSpPr>
        <p:spPr>
          <a:xfrm>
            <a:off x="2431284" y="1977153"/>
            <a:ext cx="0" cy="1390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DCCE161-2A28-4DF3-A959-5CF89C60B864}"/>
              </a:ext>
            </a:extLst>
          </p:cNvPr>
          <p:cNvSpPr txBox="1"/>
          <p:nvPr/>
        </p:nvSpPr>
        <p:spPr>
          <a:xfrm>
            <a:off x="3185396" y="3696753"/>
            <a:ext cx="995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요양실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이동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00544077-3C6C-4806-ACCE-4D7EBF57C049}"/>
              </a:ext>
            </a:extLst>
          </p:cNvPr>
          <p:cNvCxnSpPr>
            <a:cxnSpLocks/>
          </p:cNvCxnSpPr>
          <p:nvPr/>
        </p:nvCxnSpPr>
        <p:spPr>
          <a:xfrm>
            <a:off x="5602718" y="3965934"/>
            <a:ext cx="766580" cy="1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F805D48-957D-46E7-B703-7374EC3C5384}"/>
              </a:ext>
            </a:extLst>
          </p:cNvPr>
          <p:cNvSpPr txBox="1"/>
          <p:nvPr/>
        </p:nvSpPr>
        <p:spPr>
          <a:xfrm>
            <a:off x="5664588" y="3748106"/>
            <a:ext cx="815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업무 완료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32" name="모서리가 둥근 직사각형 89">
            <a:extLst>
              <a:ext uri="{FF2B5EF4-FFF2-40B4-BE49-F238E27FC236}">
                <a16:creationId xmlns:a16="http://schemas.microsoft.com/office/drawing/2014/main" id="{BC7F2C78-743A-49B2-901B-AB0B3147B877}"/>
              </a:ext>
            </a:extLst>
          </p:cNvPr>
          <p:cNvSpPr/>
          <p:nvPr/>
        </p:nvSpPr>
        <p:spPr>
          <a:xfrm>
            <a:off x="6926134" y="4989975"/>
            <a:ext cx="2268730" cy="178295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>
              <a:highlight>
                <a:srgbClr val="0000FF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AFD4A7-5EA2-4022-BF13-49BEC615BF99}"/>
              </a:ext>
            </a:extLst>
          </p:cNvPr>
          <p:cNvSpPr txBox="1"/>
          <p:nvPr/>
        </p:nvSpPr>
        <p:spPr>
          <a:xfrm>
            <a:off x="8724559" y="3712738"/>
            <a:ext cx="702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요양 정보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2BBC4AE-15C2-4135-A974-D0A4729AEE0A}"/>
              </a:ext>
            </a:extLst>
          </p:cNvPr>
          <p:cNvSpPr/>
          <p:nvPr/>
        </p:nvSpPr>
        <p:spPr>
          <a:xfrm>
            <a:off x="6773370" y="1677107"/>
            <a:ext cx="8518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보호자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BC3ADEF9-B678-4341-A380-269AA3BB7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32" y="960364"/>
            <a:ext cx="782013" cy="72711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AE47456-0799-46A0-87A3-24D26F3A1C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7" y="947563"/>
            <a:ext cx="782013" cy="72711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B3F36618-1636-4B87-859D-EE89445DD0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96" y="963581"/>
            <a:ext cx="1307930" cy="829168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EAFC0E1E-2770-44B2-A163-05B65FBFDE8C}"/>
              </a:ext>
            </a:extLst>
          </p:cNvPr>
          <p:cNvSpPr/>
          <p:nvPr/>
        </p:nvSpPr>
        <p:spPr>
          <a:xfrm>
            <a:off x="9459791" y="1918095"/>
            <a:ext cx="12472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보호자 전용 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APP</a:t>
            </a:r>
            <a:endParaRPr lang="ko-KR" altLang="en-US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F0896E22-E8F6-4F2B-A0E2-D57BDB4BA8E6}"/>
              </a:ext>
            </a:extLst>
          </p:cNvPr>
          <p:cNvCxnSpPr>
            <a:cxnSpLocks/>
          </p:cNvCxnSpPr>
          <p:nvPr/>
        </p:nvCxnSpPr>
        <p:spPr>
          <a:xfrm>
            <a:off x="7912747" y="1408683"/>
            <a:ext cx="1889807" cy="0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735BE447-E333-46AE-BF43-976E6809B66D}"/>
              </a:ext>
            </a:extLst>
          </p:cNvPr>
          <p:cNvSpPr/>
          <p:nvPr/>
        </p:nvSpPr>
        <p:spPr>
          <a:xfrm>
            <a:off x="7875683" y="1147790"/>
            <a:ext cx="1319179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보호자 인증 및 접속</a:t>
            </a:r>
          </a:p>
        </p:txBody>
      </p: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620CE6B1-BF56-44B3-B7D4-3C06BEA91F7C}"/>
              </a:ext>
            </a:extLst>
          </p:cNvPr>
          <p:cNvCxnSpPr>
            <a:cxnSpLocks/>
          </p:cNvCxnSpPr>
          <p:nvPr/>
        </p:nvCxnSpPr>
        <p:spPr>
          <a:xfrm flipV="1">
            <a:off x="10160616" y="2141106"/>
            <a:ext cx="0" cy="108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7387963-25AB-4758-BA35-6EA5ACA58481}"/>
              </a:ext>
            </a:extLst>
          </p:cNvPr>
          <p:cNvSpPr/>
          <p:nvPr/>
        </p:nvSpPr>
        <p:spPr>
          <a:xfrm>
            <a:off x="7969992" y="1435388"/>
            <a:ext cx="1715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요양 정보 확인</a:t>
            </a:r>
            <a:endParaRPr lang="en-US" altLang="ko-KR" sz="900" b="1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식사 정보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입소자 사진</a:t>
            </a:r>
            <a:r>
              <a:rPr lang="en-US" altLang="ko-KR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전송</a:t>
            </a:r>
            <a:r>
              <a:rPr lang="en-US" altLang="ko-KR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 err="1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동의시</a:t>
            </a:r>
            <a:r>
              <a:rPr lang="en-US" altLang="ko-KR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물리 치료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운동 치료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인지 훈련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900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공지사항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방문 예약</a:t>
            </a:r>
            <a:endParaRPr lang="en-US" altLang="ko-KR" sz="900" b="1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3986F41-58B2-4CAA-BFE2-CC2912564B7A}"/>
              </a:ext>
            </a:extLst>
          </p:cNvPr>
          <p:cNvSpPr/>
          <p:nvPr/>
        </p:nvSpPr>
        <p:spPr>
          <a:xfrm>
            <a:off x="7569874" y="3057352"/>
            <a:ext cx="1550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게이트웨이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en-US" altLang="ko-KR" sz="900" dirty="0" err="1">
                <a:solidFill>
                  <a:srgbClr val="FF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Wifi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ko-KR" altLang="en-US" sz="900" dirty="0" err="1">
                <a:solidFill>
                  <a:srgbClr val="FF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공기질</a:t>
            </a:r>
            <a:r>
              <a:rPr lang="ko-KR" altLang="en-US" sz="900" dirty="0">
                <a:solidFill>
                  <a:srgbClr val="FF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모듈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 장착 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  <a:endParaRPr lang="ko-KR" altLang="en-US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BD3DB847-9DEF-4F38-8B27-2E1F6313B7ED}"/>
              </a:ext>
            </a:extLst>
          </p:cNvPr>
          <p:cNvCxnSpPr>
            <a:cxnSpLocks/>
          </p:cNvCxnSpPr>
          <p:nvPr/>
        </p:nvCxnSpPr>
        <p:spPr>
          <a:xfrm>
            <a:off x="8558510" y="3941305"/>
            <a:ext cx="1020319" cy="1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5" name="그림 44">
            <a:extLst>
              <a:ext uri="{FF2B5EF4-FFF2-40B4-BE49-F238E27FC236}">
                <a16:creationId xmlns:a16="http://schemas.microsoft.com/office/drawing/2014/main" id="{5444EEED-CBAA-484C-8102-2A5DB6CC19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9414" y="3426655"/>
            <a:ext cx="859401" cy="753238"/>
          </a:xfrm>
          <a:prstGeom prst="rect">
            <a:avLst/>
          </a:prstGeom>
        </p:spPr>
      </p:pic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5A72791D-ECC4-4BF2-83A8-50EA9E1A3740}"/>
              </a:ext>
            </a:extLst>
          </p:cNvPr>
          <p:cNvCxnSpPr>
            <a:cxnSpLocks/>
          </p:cNvCxnSpPr>
          <p:nvPr/>
        </p:nvCxnSpPr>
        <p:spPr>
          <a:xfrm>
            <a:off x="7092697" y="3931660"/>
            <a:ext cx="523584" cy="1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670A9AA1-2B81-4FD6-906C-A3057F28D575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5551477" y="2220677"/>
            <a:ext cx="2294269" cy="1486282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모서리가 둥근 직사각형 126">
            <a:extLst>
              <a:ext uri="{FF2B5EF4-FFF2-40B4-BE49-F238E27FC236}">
                <a16:creationId xmlns:a16="http://schemas.microsoft.com/office/drawing/2014/main" id="{E2317D98-48C1-45A1-B30F-9697132AB429}"/>
              </a:ext>
            </a:extLst>
          </p:cNvPr>
          <p:cNvSpPr/>
          <p:nvPr/>
        </p:nvSpPr>
        <p:spPr>
          <a:xfrm>
            <a:off x="4239093" y="806821"/>
            <a:ext cx="1369591" cy="47945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41FF460B-73E3-4C86-B726-3A6F8E869F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99" y="5910655"/>
            <a:ext cx="369648" cy="47892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FDA1CD2-23EC-481D-A7F7-B2192863A184}"/>
              </a:ext>
            </a:extLst>
          </p:cNvPr>
          <p:cNvSpPr txBox="1"/>
          <p:nvPr/>
        </p:nvSpPr>
        <p:spPr>
          <a:xfrm>
            <a:off x="1343259" y="6358239"/>
            <a:ext cx="11226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긴급 호출 및 녹화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4E0CEB-77BC-42E7-803C-952A39285616}"/>
              </a:ext>
            </a:extLst>
          </p:cNvPr>
          <p:cNvSpPr txBox="1"/>
          <p:nvPr/>
        </p:nvSpPr>
        <p:spPr>
          <a:xfrm>
            <a:off x="4653292" y="576391"/>
            <a:ext cx="550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 err="1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요양실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6DDAFEDB-6C99-4E82-BA50-9F6CD40765A5}"/>
              </a:ext>
            </a:extLst>
          </p:cNvPr>
          <p:cNvGrpSpPr/>
          <p:nvPr/>
        </p:nvGrpSpPr>
        <p:grpSpPr>
          <a:xfrm>
            <a:off x="4444510" y="3618967"/>
            <a:ext cx="936494" cy="913211"/>
            <a:chOff x="3340223" y="3157694"/>
            <a:chExt cx="944263" cy="988109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EAE7B88C-E67B-4D6C-8C1D-C877550E797F}"/>
                </a:ext>
              </a:extLst>
            </p:cNvPr>
            <p:cNvSpPr/>
            <p:nvPr/>
          </p:nvSpPr>
          <p:spPr>
            <a:xfrm>
              <a:off x="3340223" y="3896039"/>
              <a:ext cx="944263" cy="249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b="1" dirty="0">
                  <a:latin typeface="NanumGothic" panose="020D0604000000000000" pitchFamily="34" charset="-127"/>
                  <a:ea typeface="NanumGothic" panose="020D0604000000000000" pitchFamily="34" charset="-127"/>
                </a:rPr>
                <a:t>요양원 입소자</a:t>
              </a:r>
              <a:endPara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189255BA-511F-4FED-89CE-19E6A90EE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119" y="3157694"/>
              <a:ext cx="866365" cy="781147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3FF8619-0025-4129-BA51-E11C9F948D93}"/>
              </a:ext>
            </a:extLst>
          </p:cNvPr>
          <p:cNvSpPr txBox="1"/>
          <p:nvPr/>
        </p:nvSpPr>
        <p:spPr>
          <a:xfrm>
            <a:off x="6368853" y="2634609"/>
            <a:ext cx="970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FF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자동 정보 수집</a:t>
            </a:r>
            <a:endParaRPr lang="en-US" altLang="ko-KR" sz="900" dirty="0">
              <a:solidFill>
                <a:srgbClr val="FF000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6" name="모서리가 둥근 직사각형 141">
            <a:extLst>
              <a:ext uri="{FF2B5EF4-FFF2-40B4-BE49-F238E27FC236}">
                <a16:creationId xmlns:a16="http://schemas.microsoft.com/office/drawing/2014/main" id="{05F9E80D-B57E-442A-9110-DD52A9E2F6B5}"/>
              </a:ext>
            </a:extLst>
          </p:cNvPr>
          <p:cNvSpPr/>
          <p:nvPr/>
        </p:nvSpPr>
        <p:spPr>
          <a:xfrm>
            <a:off x="4301520" y="4558483"/>
            <a:ext cx="1255662" cy="96462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cxnSp>
        <p:nvCxnSpPr>
          <p:cNvPr id="57" name="꺾인 연결선[E] 154">
            <a:extLst>
              <a:ext uri="{FF2B5EF4-FFF2-40B4-BE49-F238E27FC236}">
                <a16:creationId xmlns:a16="http://schemas.microsoft.com/office/drawing/2014/main" id="{C7CE7CEC-411A-4FAF-88C3-CA1CE80E68C0}"/>
              </a:ext>
            </a:extLst>
          </p:cNvPr>
          <p:cNvCxnSpPr>
            <a:cxnSpLocks/>
            <a:endCxn id="32" idx="1"/>
          </p:cNvCxnSpPr>
          <p:nvPr/>
        </p:nvCxnSpPr>
        <p:spPr>
          <a:xfrm rot="16200000" flipH="1">
            <a:off x="5956070" y="4911389"/>
            <a:ext cx="1642758" cy="2973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57">
            <a:extLst>
              <a:ext uri="{FF2B5EF4-FFF2-40B4-BE49-F238E27FC236}">
                <a16:creationId xmlns:a16="http://schemas.microsoft.com/office/drawing/2014/main" id="{5A661EED-914C-4BC9-A10E-B8A1EFA75C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6" y="850289"/>
            <a:ext cx="516788" cy="48050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A8B6D22-C197-4477-B8DF-12F651729A78}"/>
              </a:ext>
            </a:extLst>
          </p:cNvPr>
          <p:cNvSpPr txBox="1"/>
          <p:nvPr/>
        </p:nvSpPr>
        <p:spPr>
          <a:xfrm>
            <a:off x="4177211" y="1266050"/>
            <a:ext cx="150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이상행동 감지 카메라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낙상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A0C7B954-4146-4C47-8FDE-16C9028696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43" y="1637050"/>
            <a:ext cx="507371" cy="47175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F0C8EAA-C6B9-41B4-9E6C-4F8603007549}"/>
              </a:ext>
            </a:extLst>
          </p:cNvPr>
          <p:cNvSpPr txBox="1"/>
          <p:nvPr/>
        </p:nvSpPr>
        <p:spPr>
          <a:xfrm>
            <a:off x="4321651" y="2090028"/>
            <a:ext cx="1229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스마트 </a:t>
            </a:r>
            <a:r>
              <a:rPr lang="ko-KR" altLang="en-US" sz="9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워치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수면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62" name="모서리가 둥근 직사각형 137">
            <a:extLst>
              <a:ext uri="{FF2B5EF4-FFF2-40B4-BE49-F238E27FC236}">
                <a16:creationId xmlns:a16="http://schemas.microsoft.com/office/drawing/2014/main" id="{29387B30-0FB4-4C70-8017-EEDFF5C805C7}"/>
              </a:ext>
            </a:extLst>
          </p:cNvPr>
          <p:cNvSpPr/>
          <p:nvPr/>
        </p:nvSpPr>
        <p:spPr>
          <a:xfrm>
            <a:off x="4306395" y="856067"/>
            <a:ext cx="1245082" cy="2729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D08A1B87-30F5-4EF3-BA2F-3F051D29EF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7775" y="2426982"/>
            <a:ext cx="362804" cy="33553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68C5557-C14F-4BF3-86FF-4DE5E665C01C}"/>
              </a:ext>
            </a:extLst>
          </p:cNvPr>
          <p:cNvSpPr txBox="1"/>
          <p:nvPr/>
        </p:nvSpPr>
        <p:spPr>
          <a:xfrm>
            <a:off x="4263680" y="2774370"/>
            <a:ext cx="1363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스마트 기저귀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배변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B7ADBF-E828-406B-A0AC-685BAD4A78D5}"/>
              </a:ext>
            </a:extLst>
          </p:cNvPr>
          <p:cNvSpPr txBox="1"/>
          <p:nvPr/>
        </p:nvSpPr>
        <p:spPr>
          <a:xfrm>
            <a:off x="6993925" y="3693343"/>
            <a:ext cx="702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정보 전송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31578F-EF00-4807-8829-E8F9C6D74623}"/>
              </a:ext>
            </a:extLst>
          </p:cNvPr>
          <p:cNvSpPr txBox="1"/>
          <p:nvPr/>
        </p:nvSpPr>
        <p:spPr>
          <a:xfrm>
            <a:off x="6709000" y="4502589"/>
            <a:ext cx="702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B05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긴급 호출</a:t>
            </a:r>
            <a:endParaRPr lang="en-US" altLang="ko-KR" sz="900" dirty="0">
              <a:solidFill>
                <a:srgbClr val="00B05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F478EC7-8455-4A40-931D-617B1C4EE54B}"/>
              </a:ext>
            </a:extLst>
          </p:cNvPr>
          <p:cNvSpPr txBox="1"/>
          <p:nvPr/>
        </p:nvSpPr>
        <p:spPr>
          <a:xfrm>
            <a:off x="7454738" y="4790802"/>
            <a:ext cx="1239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요양 정보 기록 내용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4C53DFA2-33E5-4B99-BB84-5CC5F76D38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38" y="4661386"/>
            <a:ext cx="509529" cy="70677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918F035-CAEB-4E1A-8367-AC872DABFE4B}"/>
              </a:ext>
            </a:extLst>
          </p:cNvPr>
          <p:cNvSpPr txBox="1"/>
          <p:nvPr/>
        </p:nvSpPr>
        <p:spPr>
          <a:xfrm>
            <a:off x="1458632" y="5413404"/>
            <a:ext cx="93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웨어러블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슈트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근골격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 보호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97AEC4DC-1223-4F95-97AC-5743E9A5A5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2718" y="5506858"/>
            <a:ext cx="362139" cy="80048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29F3474-7037-4540-9A19-D8652D2E7860}"/>
              </a:ext>
            </a:extLst>
          </p:cNvPr>
          <p:cNvSpPr txBox="1"/>
          <p:nvPr/>
        </p:nvSpPr>
        <p:spPr>
          <a:xfrm>
            <a:off x="2445782" y="6288989"/>
            <a:ext cx="129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로봇인지훈련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치매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8FD56BA-E78F-45D5-B228-67E11C55658D}"/>
              </a:ext>
            </a:extLst>
          </p:cNvPr>
          <p:cNvSpPr txBox="1"/>
          <p:nvPr/>
        </p:nvSpPr>
        <p:spPr>
          <a:xfrm>
            <a:off x="2842522" y="5230303"/>
            <a:ext cx="819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대상자 훈련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39F785AB-EA56-4B0F-A82D-D00E5BB8646A}"/>
              </a:ext>
            </a:extLst>
          </p:cNvPr>
          <p:cNvCxnSpPr>
            <a:cxnSpLocks/>
            <a:stCxn id="70" idx="3"/>
            <a:endCxn id="54" idx="1"/>
          </p:cNvCxnSpPr>
          <p:nvPr/>
        </p:nvCxnSpPr>
        <p:spPr>
          <a:xfrm flipV="1">
            <a:off x="3294857" y="3979936"/>
            <a:ext cx="1186246" cy="1927165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모서리가 둥근 직사각형 83">
            <a:extLst>
              <a:ext uri="{FF2B5EF4-FFF2-40B4-BE49-F238E27FC236}">
                <a16:creationId xmlns:a16="http://schemas.microsoft.com/office/drawing/2014/main" id="{9F1E99F7-BEFF-4BC9-8B0E-AB1548C9EE13}"/>
              </a:ext>
            </a:extLst>
          </p:cNvPr>
          <p:cNvSpPr/>
          <p:nvPr/>
        </p:nvSpPr>
        <p:spPr>
          <a:xfrm>
            <a:off x="1381334" y="3445786"/>
            <a:ext cx="1027503" cy="3231824"/>
          </a:xfrm>
          <a:prstGeom prst="roundRect">
            <a:avLst/>
          </a:prstGeom>
          <a:noFill/>
          <a:ln w="31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5D028FE-A584-49B1-8D9F-0BCBF96CE7D0}"/>
              </a:ext>
            </a:extLst>
          </p:cNvPr>
          <p:cNvSpPr txBox="1"/>
          <p:nvPr/>
        </p:nvSpPr>
        <p:spPr>
          <a:xfrm>
            <a:off x="4229935" y="3318940"/>
            <a:ext cx="1502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틸팅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매트리스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욕창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1368F7B-016A-47F0-ABDB-68C89D7B1C10}"/>
              </a:ext>
            </a:extLst>
          </p:cNvPr>
          <p:cNvSpPr txBox="1"/>
          <p:nvPr/>
        </p:nvSpPr>
        <p:spPr>
          <a:xfrm>
            <a:off x="4210334" y="5229384"/>
            <a:ext cx="1502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입소자 사진</a:t>
            </a:r>
            <a:r>
              <a:rPr lang="en-US" altLang="ko-KR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영상 전송</a:t>
            </a:r>
            <a:endParaRPr lang="en-US" altLang="ko-KR" sz="9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5F351EE9-6091-47EB-975F-966AF8A8C79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28" y="4702499"/>
            <a:ext cx="403567" cy="522872"/>
          </a:xfrm>
          <a:prstGeom prst="rect">
            <a:avLst/>
          </a:prstGeom>
        </p:spPr>
      </p:pic>
      <p:sp>
        <p:nvSpPr>
          <p:cNvPr id="78" name="모서리가 둥근 직사각형 98">
            <a:extLst>
              <a:ext uri="{FF2B5EF4-FFF2-40B4-BE49-F238E27FC236}">
                <a16:creationId xmlns:a16="http://schemas.microsoft.com/office/drawing/2014/main" id="{9B114E10-D80A-4C23-813E-F1C833B77B18}"/>
              </a:ext>
            </a:extLst>
          </p:cNvPr>
          <p:cNvSpPr/>
          <p:nvPr/>
        </p:nvSpPr>
        <p:spPr>
          <a:xfrm>
            <a:off x="1327178" y="3392116"/>
            <a:ext cx="1957030" cy="1073951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A57B9AF8-92FD-4C52-99BE-C2C65DBDB059}"/>
              </a:ext>
            </a:extLst>
          </p:cNvPr>
          <p:cNvSpPr/>
          <p:nvPr/>
        </p:nvSpPr>
        <p:spPr>
          <a:xfrm>
            <a:off x="6104269" y="3005202"/>
            <a:ext cx="10744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요양일지 작성</a:t>
            </a:r>
            <a:endParaRPr lang="en-US" altLang="ko-KR" sz="9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테블릿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APP)</a:t>
            </a:r>
            <a:b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#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 각 룸 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1</a:t>
            </a:r>
            <a:r>
              <a:rPr lang="ko-KR" altLang="en-US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대 배치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6A195492-0545-4413-8CAB-7DFDBAC99AD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19" y="5646465"/>
            <a:ext cx="881152" cy="69281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D7DBC9B-9914-420D-8E5F-17BF64308E8F}"/>
              </a:ext>
            </a:extLst>
          </p:cNvPr>
          <p:cNvSpPr txBox="1"/>
          <p:nvPr/>
        </p:nvSpPr>
        <p:spPr>
          <a:xfrm>
            <a:off x="4120826" y="6273209"/>
            <a:ext cx="1671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인바디</a:t>
            </a:r>
            <a:r>
              <a:rPr lang="ko-KR" altLang="en-US" sz="9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 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900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기초건강</a:t>
            </a:r>
            <a:r>
              <a:rPr lang="en-US" altLang="ko-KR" sz="900" dirty="0">
                <a:latin typeface="NanumGothic" panose="020D0604000000000000" pitchFamily="34" charset="-127"/>
                <a:ea typeface="NanumGothic" panose="020D0604000000000000" pitchFamily="34" charset="-127"/>
              </a:rPr>
              <a:t>)</a:t>
            </a:r>
          </a:p>
        </p:txBody>
      </p: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E21DB821-E5DD-4D6D-B91F-EA2DF0C9A289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5360771" y="4287304"/>
            <a:ext cx="1134023" cy="1705568"/>
          </a:xfrm>
          <a:prstGeom prst="straightConnector1">
            <a:avLst/>
          </a:prstGeom>
          <a:ln w="3175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꺾인 연결선[E] 31">
            <a:extLst>
              <a:ext uri="{FF2B5EF4-FFF2-40B4-BE49-F238E27FC236}">
                <a16:creationId xmlns:a16="http://schemas.microsoft.com/office/drawing/2014/main" id="{5AF46411-1395-48A5-B9B7-29AFA42964D1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5551477" y="4179893"/>
            <a:ext cx="2667638" cy="522007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E800D77-BD12-43AC-8509-836BDFE7F1B9}"/>
              </a:ext>
            </a:extLst>
          </p:cNvPr>
          <p:cNvSpPr txBox="1"/>
          <p:nvPr/>
        </p:nvSpPr>
        <p:spPr>
          <a:xfrm>
            <a:off x="5573454" y="5613589"/>
            <a:ext cx="652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1" dirty="0">
                <a:solidFill>
                  <a:srgbClr val="0070C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정기 검진</a:t>
            </a:r>
            <a:endParaRPr lang="en-US" altLang="ko-KR" sz="900" dirty="0">
              <a:solidFill>
                <a:srgbClr val="0070C0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7FB16110-4563-4BBB-83AE-4FC6808DDB4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63" y="3037547"/>
            <a:ext cx="546695" cy="3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105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err="1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와상어르신을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중심으로 요양실의 센싱 기능을 강화하여 욕창 방지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배변 모니터링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수면 모니터링 기능을 제공하고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공기 질 측정을 통하여 쾌적한 환경관리가 가능하도록 지원 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71E1496-7A9C-4C2A-BA69-64E64FAE66AC}"/>
              </a:ext>
            </a:extLst>
          </p:cNvPr>
          <p:cNvGrpSpPr/>
          <p:nvPr/>
        </p:nvGrpSpPr>
        <p:grpSpPr>
          <a:xfrm>
            <a:off x="9238029" y="1978983"/>
            <a:ext cx="2372779" cy="4400873"/>
            <a:chOff x="266577" y="2406447"/>
            <a:chExt cx="2771053" cy="2834189"/>
          </a:xfrm>
        </p:grpSpPr>
        <p:sp>
          <p:nvSpPr>
            <p:cNvPr id="19" name="AutoShape 288">
              <a:extLst>
                <a:ext uri="{FF2B5EF4-FFF2-40B4-BE49-F238E27FC236}">
                  <a16:creationId xmlns:a16="http://schemas.microsoft.com/office/drawing/2014/main" id="{12671895-4B51-4172-B22A-4AAD93DE1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77" y="2406447"/>
              <a:ext cx="2771053" cy="2834189"/>
            </a:xfrm>
            <a:prstGeom prst="roundRect">
              <a:avLst>
                <a:gd name="adj" fmla="val 4741"/>
              </a:avLst>
            </a:prstGeom>
            <a:solidFill>
              <a:schemeClr val="bg1"/>
            </a:solidFill>
            <a:ln w="12700" algn="ctr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square" lIns="72000" tIns="468000" anchor="t" anchorCtr="0">
              <a:noAutofit/>
            </a:bodyPr>
            <a:lstStyle/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욕창과 배변은 요양보호사들을 가장 어렵게 하는 미션으로써 신속한 대응과 모니터링을 통하여 요양보호사들의 업무를 경감시켜줄 뿐만 아니라 환자들의 쾌적도도 향상시켜주게 됨</a:t>
              </a:r>
              <a:endParaRPr lang="en-US" altLang="ko-KR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실시간으로 욕창</a:t>
              </a:r>
              <a:r>
                <a:rPr lang="en-US" altLang="ko-KR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배변 관련 체크를 센서가 수행하게 함으로써 요양보호사들이 배변확인으로 어르신 수면을 방해하지 않고</a:t>
              </a:r>
              <a:r>
                <a:rPr lang="en-US" altLang="ko-KR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, </a:t>
              </a: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일일이 기재해야 하는 요양보호 관련 일지 작성에 들이는 업무를 줄일 수 있음</a:t>
              </a:r>
              <a:endParaRPr lang="en-US" altLang="ko-KR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어르신의 욕창 방지를 위한 위치 변경 등의 업무를 침상이 보조해줌으로써 요양보호사의 육체적 부담을 줄여 줌</a:t>
              </a:r>
              <a:endParaRPr lang="en-US" altLang="ko-KR" sz="105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업무 시 긴급 상황을 </a:t>
              </a:r>
              <a:r>
                <a:rPr lang="en-US" altLang="ko-KR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‘</a:t>
              </a: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낙상 </a:t>
              </a:r>
              <a:r>
                <a:rPr lang="ko-KR" altLang="en-US" sz="1050" b="0" kern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위험알림</a:t>
              </a:r>
              <a:r>
                <a:rPr lang="en-US" altLang="ko-KR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‘ (</a:t>
              </a: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카메라</a:t>
              </a:r>
              <a:r>
                <a:rPr lang="en-US" altLang="ko-KR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)</a:t>
              </a:r>
              <a:r>
                <a:rPr lang="ko-KR" alt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로</a:t>
              </a:r>
              <a:r>
                <a:rPr lang="ko-KR" altLang="en-US" sz="1050" b="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 간소화하고 축적함으로써 안전하고 효율적인 업무 관리 가능</a:t>
              </a:r>
              <a:endParaRPr lang="en-US" altLang="ko-KR" sz="105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  <a:p>
              <a:pPr marL="171450" indent="-171450" eaLnBrk="0" latinLnBrk="1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endParaRPr lang="ko-KR" altLang="en-US" sz="105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  <p:sp>
          <p:nvSpPr>
            <p:cNvPr id="20" name="사각형: 둥근 위쪽 모서리 19">
              <a:extLst>
                <a:ext uri="{FF2B5EF4-FFF2-40B4-BE49-F238E27FC236}">
                  <a16:creationId xmlns:a16="http://schemas.microsoft.com/office/drawing/2014/main" id="{F46CBDE3-5842-46DD-B277-D8AEE179B75F}"/>
                </a:ext>
              </a:extLst>
            </p:cNvPr>
            <p:cNvSpPr/>
            <p:nvPr/>
          </p:nvSpPr>
          <p:spPr bwMode="auto">
            <a:xfrm>
              <a:off x="359240" y="2469655"/>
              <a:ext cx="2569397" cy="216743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1400" dirty="0">
                  <a:effectLst>
                    <a:glow rad="76200">
                      <a:schemeClr val="bg1">
                        <a:alpha val="49000"/>
                      </a:schemeClr>
                    </a:glow>
                  </a:effectLst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</a:rPr>
                <a:t>기대효과</a:t>
              </a:r>
              <a:endParaRPr lang="en-US" altLang="ko-KR" sz="1400" dirty="0">
                <a:effectLst>
                  <a:glow rad="76200">
                    <a:schemeClr val="bg1">
                      <a:alpha val="49000"/>
                    </a:schemeClr>
                  </a:glo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CDA4199-A573-4FCF-B939-F3A2F3FE8178}"/>
              </a:ext>
            </a:extLst>
          </p:cNvPr>
          <p:cNvGrpSpPr/>
          <p:nvPr/>
        </p:nvGrpSpPr>
        <p:grpSpPr>
          <a:xfrm>
            <a:off x="2714037" y="3299128"/>
            <a:ext cx="3938023" cy="2551437"/>
            <a:chOff x="2168529" y="3629179"/>
            <a:chExt cx="6661044" cy="4315677"/>
          </a:xfrm>
        </p:grpSpPr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3B796B13-5EED-4FA3-96DB-68DEDEDD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68529" y="3629179"/>
              <a:ext cx="6661044" cy="4315677"/>
            </a:xfrm>
            <a:prstGeom prst="rect">
              <a:avLst/>
            </a:prstGeom>
          </p:spPr>
        </p:pic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8062ABB7-D7C4-4FBB-AA1A-7CF9A39C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289751" y="3685273"/>
              <a:ext cx="1659138" cy="1432892"/>
            </a:xfrm>
            <a:prstGeom prst="rect">
              <a:avLst/>
            </a:prstGeom>
          </p:spPr>
        </p:pic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37A76C37-297A-4E0F-B3F8-9368FBBBE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275166" y="4740191"/>
              <a:ext cx="1659138" cy="1432892"/>
            </a:xfrm>
            <a:prstGeom prst="rect">
              <a:avLst/>
            </a:prstGeom>
          </p:spPr>
        </p:pic>
        <p:pic>
          <p:nvPicPr>
            <p:cNvPr id="26" name="그래픽 25">
              <a:extLst>
                <a:ext uri="{FF2B5EF4-FFF2-40B4-BE49-F238E27FC236}">
                  <a16:creationId xmlns:a16="http://schemas.microsoft.com/office/drawing/2014/main" id="{7B61F198-5BBC-4256-A557-F5FDBC76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254410" y="4212060"/>
              <a:ext cx="1659138" cy="1432892"/>
            </a:xfrm>
            <a:prstGeom prst="rect">
              <a:avLst/>
            </a:prstGeom>
          </p:spPr>
        </p:pic>
        <p:pic>
          <p:nvPicPr>
            <p:cNvPr id="27" name="그래픽 26">
              <a:extLst>
                <a:ext uri="{FF2B5EF4-FFF2-40B4-BE49-F238E27FC236}">
                  <a16:creationId xmlns:a16="http://schemas.microsoft.com/office/drawing/2014/main" id="{4DD47420-883A-4D35-B832-A7E8DD23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506691" y="4558292"/>
              <a:ext cx="685800" cy="1228725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02FBFDF-1743-45E2-BBBA-280145B484F4}"/>
              </a:ext>
            </a:extLst>
          </p:cNvPr>
          <p:cNvSpPr txBox="1"/>
          <p:nvPr/>
        </p:nvSpPr>
        <p:spPr>
          <a:xfrm>
            <a:off x="1339790" y="2558923"/>
            <a:ext cx="3283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공기 질 관리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실시간으로 데이터를 수집한 뒤 서버에 데이터를 전송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쾌적한 환경을 만들고 실시간으로 공기 상태를 전송함으로써 요양보호사들이 일일이 상태 일지를 기록하지 않도록 지원함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4AB2CC-D7E7-4CC2-A68F-FF6CEBD0B220}"/>
              </a:ext>
            </a:extLst>
          </p:cNvPr>
          <p:cNvSpPr txBox="1"/>
          <p:nvPr/>
        </p:nvSpPr>
        <p:spPr>
          <a:xfrm>
            <a:off x="5389705" y="2561196"/>
            <a:ext cx="341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욕창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배변 모니터링 스마트 침상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실시간으로 각 부위별 압력을 감지하여 수치를 서버로 전송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특정 수치 혹은 압력이 상승할 경우 요양보호사에게 알림으로써 관련 증상을 신속하게 인지 지원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욕창 방지를 위한 롤링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기울이기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기능 등 제공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0043AF48-3C1F-4618-8D87-ED702370C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106" y="5569838"/>
            <a:ext cx="930738" cy="5436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557B1DF-F220-4791-BF93-5B021BD78688}"/>
              </a:ext>
            </a:extLst>
          </p:cNvPr>
          <p:cNvSpPr txBox="1"/>
          <p:nvPr/>
        </p:nvSpPr>
        <p:spPr>
          <a:xfrm>
            <a:off x="6226953" y="5559516"/>
            <a:ext cx="29511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배변감지 기저귀 센서 도입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수분과 암모니아를 측정할 수 있는 센서를 도입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어르신이 배변 혹은 배뇨 시 이를 센서가 감지하여 요양보호사들에게 신속하게 알려줄 수 있도록 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003AA-2BAD-42A5-8C46-C3045BF99A1A}"/>
              </a:ext>
            </a:extLst>
          </p:cNvPr>
          <p:cNvSpPr txBox="1"/>
          <p:nvPr/>
        </p:nvSpPr>
        <p:spPr>
          <a:xfrm>
            <a:off x="1129144" y="5072646"/>
            <a:ext cx="3086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 업무 지원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/>
            </a:r>
            <a:b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</a:b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‘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낙상예방 이상 행동 감지 시스템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어르신 침상을 가상의 선으로 영역을 정하여 그 영역 내에서 움직임이 감지되면 알람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모니터링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지정 영역 밖으로 나가면 알람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모니터링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카메라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대로 병실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개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침상 수 제한 없음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감지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3404BC0-FC0D-4622-BF78-2F039B4E6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519" y="4969272"/>
            <a:ext cx="8096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34E5E-DFFC-4441-AC69-E48DB146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8177"/>
          </a:xfrm>
        </p:spPr>
        <p:txBody>
          <a:bodyPr/>
          <a:lstStyle/>
          <a:p>
            <a:r>
              <a:rPr lang="ko-KR" altLang="en-US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미션</a:t>
            </a:r>
            <a:r>
              <a:rPr lang="en-US" altLang="ko-KR" b="1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1-1</a:t>
            </a:r>
            <a:r>
              <a:rPr lang="en-US" altLang="ko-KR" dirty="0">
                <a:solidFill>
                  <a:srgbClr val="7030A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. 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요양실의 스마트화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B019A95-7DDF-424E-A56D-4930174FD4D9}"/>
              </a:ext>
            </a:extLst>
          </p:cNvPr>
          <p:cNvSpPr/>
          <p:nvPr/>
        </p:nvSpPr>
        <p:spPr>
          <a:xfrm>
            <a:off x="361951" y="208523"/>
            <a:ext cx="819150" cy="27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tx1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사업내역</a:t>
            </a:r>
            <a:endParaRPr lang="ko-KR" altLang="en-US" sz="1200" b="1" dirty="0">
              <a:solidFill>
                <a:schemeClr val="tx1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9" name="내용 개체 틀 4">
            <a:extLst>
              <a:ext uri="{FF2B5EF4-FFF2-40B4-BE49-F238E27FC236}">
                <a16:creationId xmlns:a16="http://schemas.microsoft.com/office/drawing/2014/main" id="{D1016979-F9BF-4179-80D6-30C05AB18656}"/>
              </a:ext>
            </a:extLst>
          </p:cNvPr>
          <p:cNvSpPr txBox="1">
            <a:spLocks/>
          </p:cNvSpPr>
          <p:nvPr/>
        </p:nvSpPr>
        <p:spPr>
          <a:xfrm>
            <a:off x="631658" y="1290333"/>
            <a:ext cx="11112667" cy="33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스마트 모니터링 화면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(</a:t>
            </a:r>
            <a:r>
              <a:rPr lang="ko-KR" altLang="en-US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요양보호사들이 실시간 확인 가능</a:t>
            </a:r>
            <a:r>
              <a:rPr lang="en-US" altLang="ko-KR" dirty="0"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)</a:t>
            </a:r>
            <a:endParaRPr lang="ko-KR" altLang="en-US" dirty="0"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pic>
        <p:nvPicPr>
          <p:cNvPr id="11" name="그림 10" descr="스크린샷이(가) 표시된 사진&#10;&#10;자동 생성된 설명">
            <a:extLst>
              <a:ext uri="{FF2B5EF4-FFF2-40B4-BE49-F238E27FC236}">
                <a16:creationId xmlns:a16="http://schemas.microsoft.com/office/drawing/2014/main" id="{44F1F418-936B-4865-9201-B850908EAE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29" y="1706808"/>
            <a:ext cx="8740942" cy="4815235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375C2E-5567-4B7F-817A-2FC8F3934D6F}"/>
              </a:ext>
            </a:extLst>
          </p:cNvPr>
          <p:cNvSpPr/>
          <p:nvPr/>
        </p:nvSpPr>
        <p:spPr>
          <a:xfrm>
            <a:off x="2619375" y="2981325"/>
            <a:ext cx="66675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2D34BC-7B91-406B-8D05-AF2790E2247B}"/>
              </a:ext>
            </a:extLst>
          </p:cNvPr>
          <p:cNvSpPr/>
          <p:nvPr/>
        </p:nvSpPr>
        <p:spPr>
          <a:xfrm>
            <a:off x="5248275" y="2981325"/>
            <a:ext cx="66675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7BC0A81-507A-4105-A051-2B6B4AD60CBC}"/>
              </a:ext>
            </a:extLst>
          </p:cNvPr>
          <p:cNvSpPr/>
          <p:nvPr/>
        </p:nvSpPr>
        <p:spPr>
          <a:xfrm>
            <a:off x="2428875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A1B935-1F61-4ACF-AC68-AD5AEAEE2147}"/>
              </a:ext>
            </a:extLst>
          </p:cNvPr>
          <p:cNvSpPr/>
          <p:nvPr/>
        </p:nvSpPr>
        <p:spPr>
          <a:xfrm>
            <a:off x="4057650" y="6009220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62A834C-70F4-438E-A914-9AB82627F3E9}"/>
              </a:ext>
            </a:extLst>
          </p:cNvPr>
          <p:cNvSpPr/>
          <p:nvPr/>
        </p:nvSpPr>
        <p:spPr>
          <a:xfrm>
            <a:off x="5709286" y="60092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295E1A-EAF7-4B9F-B421-C956CE409B3D}"/>
              </a:ext>
            </a:extLst>
          </p:cNvPr>
          <p:cNvSpPr/>
          <p:nvPr/>
        </p:nvSpPr>
        <p:spPr>
          <a:xfrm>
            <a:off x="5861686" y="6161620"/>
            <a:ext cx="4571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7EA540B-3DFA-4424-A2A8-E1F5CA3C9668}"/>
              </a:ext>
            </a:extLst>
          </p:cNvPr>
          <p:cNvSpPr/>
          <p:nvPr/>
        </p:nvSpPr>
        <p:spPr>
          <a:xfrm>
            <a:off x="7338061" y="6009219"/>
            <a:ext cx="76199" cy="14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E6A9472-31F8-4651-AA20-4D99A5DA2E60}"/>
              </a:ext>
            </a:extLst>
          </p:cNvPr>
          <p:cNvSpPr/>
          <p:nvPr/>
        </p:nvSpPr>
        <p:spPr>
          <a:xfrm>
            <a:off x="4279685" y="2461952"/>
            <a:ext cx="1475320" cy="20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0C28F44-6CC5-4899-A885-4035D83DD91E}"/>
              </a:ext>
            </a:extLst>
          </p:cNvPr>
          <p:cNvSpPr/>
          <p:nvPr/>
        </p:nvSpPr>
        <p:spPr>
          <a:xfrm>
            <a:off x="4272361" y="2211162"/>
            <a:ext cx="2021089" cy="200793"/>
          </a:xfrm>
          <a:prstGeom prst="rect">
            <a:avLst/>
          </a:prstGeom>
          <a:solidFill>
            <a:srgbClr val="EFEFE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▼</a:t>
            </a:r>
            <a:r>
              <a:rPr lang="en-US" altLang="ko-KR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’</a:t>
            </a:r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체위변경 후 </a:t>
            </a:r>
            <a:r>
              <a:rPr lang="en-US" altLang="ko-KR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1:30 </a:t>
            </a:r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경과 후 부터 표시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F6BBE21-2B92-4E5D-A862-F0C20242C73F}"/>
              </a:ext>
            </a:extLst>
          </p:cNvPr>
          <p:cNvSpPr/>
          <p:nvPr/>
        </p:nvSpPr>
        <p:spPr>
          <a:xfrm>
            <a:off x="1993685" y="2450293"/>
            <a:ext cx="1475320" cy="20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DEE5742-E4AA-4D01-81DB-E212AC9301B1}"/>
              </a:ext>
            </a:extLst>
          </p:cNvPr>
          <p:cNvSpPr/>
          <p:nvPr/>
        </p:nvSpPr>
        <p:spPr>
          <a:xfrm>
            <a:off x="1993684" y="2193959"/>
            <a:ext cx="2021089" cy="200793"/>
          </a:xfrm>
          <a:prstGeom prst="rect">
            <a:avLst/>
          </a:prstGeom>
          <a:solidFill>
            <a:srgbClr val="EFEFE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▼기저귀 교체가 필요한 어르신만 표시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12FE28A-4A12-4039-A18C-AC0DFE7B4DE5}"/>
              </a:ext>
            </a:extLst>
          </p:cNvPr>
          <p:cNvSpPr/>
          <p:nvPr/>
        </p:nvSpPr>
        <p:spPr>
          <a:xfrm>
            <a:off x="6577627" y="2450293"/>
            <a:ext cx="1475320" cy="20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0F83E6E-1134-4A7B-A9A3-80B44BB3EE9B}"/>
              </a:ext>
            </a:extLst>
          </p:cNvPr>
          <p:cNvSpPr/>
          <p:nvPr/>
        </p:nvSpPr>
        <p:spPr>
          <a:xfrm>
            <a:off x="6577627" y="2211161"/>
            <a:ext cx="2021089" cy="200793"/>
          </a:xfrm>
          <a:prstGeom prst="rect">
            <a:avLst/>
          </a:prstGeom>
          <a:solidFill>
            <a:srgbClr val="EFEFE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▼공기질이 </a:t>
            </a:r>
            <a:r>
              <a:rPr lang="ko-KR" altLang="en-US" sz="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매우나쁨</a:t>
            </a:r>
            <a:r>
              <a:rPr lang="en-US" altLang="ko-KR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/</a:t>
            </a:r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나쁨 </a:t>
            </a:r>
            <a:r>
              <a:rPr lang="ko-KR" altLang="en-US" sz="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일때만</a:t>
            </a:r>
            <a:r>
              <a:rPr lang="ko-KR" altLang="en-US" sz="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 표시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78545AA-430D-4F2D-8486-2A354E7361CF}"/>
              </a:ext>
            </a:extLst>
          </p:cNvPr>
          <p:cNvSpPr/>
          <p:nvPr/>
        </p:nvSpPr>
        <p:spPr>
          <a:xfrm>
            <a:off x="1993685" y="4684083"/>
            <a:ext cx="1475320" cy="20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BDC1D7A-333F-467C-B294-BCD66ED01A59}"/>
              </a:ext>
            </a:extLst>
          </p:cNvPr>
          <p:cNvSpPr/>
          <p:nvPr/>
        </p:nvSpPr>
        <p:spPr>
          <a:xfrm>
            <a:off x="1993684" y="4356872"/>
            <a:ext cx="1951827" cy="288873"/>
          </a:xfrm>
          <a:prstGeom prst="rect">
            <a:avLst/>
          </a:prstGeom>
          <a:solidFill>
            <a:srgbClr val="EFEFE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8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▼</a:t>
            </a:r>
            <a:r>
              <a:rPr lang="ko-KR" altLang="en-US" sz="8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</a:rPr>
              <a:t>낙상위험이 감지되었을 때 표시</a:t>
            </a:r>
            <a:endParaRPr lang="ko-KR" altLang="en-US" sz="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에스코어 드림 2 ExtraLight" panose="020B0203030302020204" pitchFamily="34" charset="-127"/>
              <a:ea typeface="에스코어 드림 2 ExtraLight" panose="020B0203030302020204" pitchFamily="34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997351" y="2450293"/>
            <a:ext cx="655607" cy="120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88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93_TF33552983" id="{F7E6EDE5-4D39-4CA7-9A7F-B210D5351F6C}" vid="{24018303-16E8-468E-9E09-DF107F743767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{F8619F7C-22ED-47D3-948F-9F28C94F41FE}tf33552983_win32</Template>
  <TotalTime>1236</TotalTime>
  <Words>2157</Words>
  <Application>Microsoft Office PowerPoint</Application>
  <PresentationFormat>와이드스크린</PresentationFormat>
  <Paragraphs>297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40" baseType="lpstr">
      <vt:lpstr>Helvetica Neue Medium</vt:lpstr>
      <vt:lpstr>NanumGothic</vt:lpstr>
      <vt:lpstr>Sandoll 고딕Neo1유니 TTF 06 Sb</vt:lpstr>
      <vt:lpstr>Sandoll 네모니2 03 Basic Rg</vt:lpstr>
      <vt:lpstr>나눔고딕 ExtraBold</vt:lpstr>
      <vt:lpstr>나눔바른고딕</vt:lpstr>
      <vt:lpstr>맑은 고딕</vt:lpstr>
      <vt:lpstr>맑은 고딕</vt:lpstr>
      <vt:lpstr>에스코어 드림 2 ExtraLight</vt:lpstr>
      <vt:lpstr>휴먼매직체</vt:lpstr>
      <vt:lpstr>Arial</vt:lpstr>
      <vt:lpstr>Broadway</vt:lpstr>
      <vt:lpstr>Calibri</vt:lpstr>
      <vt:lpstr>Franklin Gothic Book</vt:lpstr>
      <vt:lpstr>Wingdings</vt:lpstr>
      <vt:lpstr>Wingdings 2</vt:lpstr>
      <vt:lpstr>DividendVTI</vt:lpstr>
      <vt:lpstr>  스마트요양원 시스템 (스마트, 잇다)</vt:lpstr>
      <vt:lpstr>1. 사업의 개요</vt:lpstr>
      <vt:lpstr>사업의 필요성</vt:lpstr>
      <vt:lpstr>사업의 목표</vt:lpstr>
      <vt:lpstr>2. 사업내역</vt:lpstr>
      <vt:lpstr>개요</vt:lpstr>
      <vt:lpstr>○○스마트요양원 서비스 구성도</vt:lpstr>
      <vt:lpstr>미션1. 요양실의 스마트화</vt:lpstr>
      <vt:lpstr>미션1-1. 요양실의 스마트화</vt:lpstr>
      <vt:lpstr>미션1-2. 요양실의 스마트화</vt:lpstr>
      <vt:lpstr>미션1-3. 요양실의 스마트화</vt:lpstr>
      <vt:lpstr>미션1-4. 요양실의 스마트화</vt:lpstr>
      <vt:lpstr>미션1-5. 요양실의 스마트화</vt:lpstr>
      <vt:lpstr>미션1-6. 요양보호사의 스마트화</vt:lpstr>
      <vt:lpstr>미션1-7. 요양보호사의 스마트화</vt:lpstr>
      <vt:lpstr>미션2. 실벗(로봇)을 이용한 치매관리 </vt:lpstr>
      <vt:lpstr>미션2-1. 실벗(로봇)을 이용한 치매관리 </vt:lpstr>
      <vt:lpstr>미션3. 요양보호사의 스마트화</vt:lpstr>
      <vt:lpstr>미션3-1. 요양보호사의 스마트화</vt:lpstr>
      <vt:lpstr>미션4. 보호자와 요양원을 위한 스마트앱 인프라</vt:lpstr>
      <vt:lpstr>미션4-1. 보호자와 요양원을 위한 스마트 앱 인프라</vt:lpstr>
      <vt:lpstr>미션4-2. 보호자와 요양원을 위한 스마트 앱 인프라</vt:lpstr>
      <vt:lpstr>미션4-3. 보호자와 요양원을 위한 스마트 앱 인프라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김 은숙</dc:creator>
  <cp:lastModifiedBy>USER</cp:lastModifiedBy>
  <cp:revision>80</cp:revision>
  <cp:lastPrinted>2020-09-18T01:25:27Z</cp:lastPrinted>
  <dcterms:created xsi:type="dcterms:W3CDTF">2020-09-15T05:41:13Z</dcterms:created>
  <dcterms:modified xsi:type="dcterms:W3CDTF">2020-11-02T00:32:22Z</dcterms:modified>
</cp:coreProperties>
</file>