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7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6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282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0D2-25A0-494D-9E90-A29B46273909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9E9A-50FD-4DF9-BEE2-2F3A95F61F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36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0D2-25A0-494D-9E90-A29B46273909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9E9A-50FD-4DF9-BEE2-2F3A95F61F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207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0D2-25A0-494D-9E90-A29B46273909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9E9A-50FD-4DF9-BEE2-2F3A95F61F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780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0D2-25A0-494D-9E90-A29B46273909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9E9A-50FD-4DF9-BEE2-2F3A95F61F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449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0D2-25A0-494D-9E90-A29B46273909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9E9A-50FD-4DF9-BEE2-2F3A95F61F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9090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0D2-25A0-494D-9E90-A29B46273909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9E9A-50FD-4DF9-BEE2-2F3A95F61F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477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0D2-25A0-494D-9E90-A29B46273909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9E9A-50FD-4DF9-BEE2-2F3A95F61F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13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0D2-25A0-494D-9E90-A29B46273909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9E9A-50FD-4DF9-BEE2-2F3A95F61F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733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0D2-25A0-494D-9E90-A29B46273909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9E9A-50FD-4DF9-BEE2-2F3A95F61F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070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0D2-25A0-494D-9E90-A29B46273909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9E9A-50FD-4DF9-BEE2-2F3A95F61F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352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7D0D2-25A0-494D-9E90-A29B46273909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79E9A-50FD-4DF9-BEE2-2F3A95F61F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733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7D0D2-25A0-494D-9E90-A29B46273909}" type="datetimeFigureOut">
              <a:rPr lang="ko-KR" altLang="en-US" smtClean="0"/>
              <a:pPr/>
              <a:t>2020-09-22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79E9A-50FD-4DF9-BEE2-2F3A95F61F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674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0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3568" y="2955213"/>
            <a:ext cx="61838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ko-KR" altLang="en-US" sz="54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내 인생은 나의 것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21272744">
            <a:off x="5340711" y="315311"/>
            <a:ext cx="6851289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1226560">
            <a:off x="7126171" y="5111927"/>
            <a:ext cx="3706464" cy="695086"/>
          </a:xfrm>
          <a:prstGeom prst="rect">
            <a:avLst/>
          </a:prstGeom>
          <a:noFill/>
        </p:spPr>
        <p:txBody>
          <a:bodyPr wrap="none">
            <a:prstTxWarp prst="textArchDown">
              <a:avLst>
                <a:gd name="adj" fmla="val 102102"/>
              </a:avLst>
            </a:prstTxWarp>
            <a:noAutofit/>
          </a:bodyPr>
          <a:lstStyle/>
          <a:p>
            <a:pPr algn="ctr">
              <a:defRPr/>
            </a:pP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강서시니어스주야간보호센터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660905" y="2695495"/>
            <a:ext cx="5057775" cy="0"/>
          </a:xfrm>
          <a:prstGeom prst="line">
            <a:avLst/>
          </a:prstGeom>
          <a:ln w="92075" cmpd="dbl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646391" y="4096124"/>
            <a:ext cx="5057775" cy="0"/>
          </a:xfrm>
          <a:prstGeom prst="line">
            <a:avLst/>
          </a:prstGeom>
          <a:ln w="92075" cmpd="dbl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80963" y="4250764"/>
            <a:ext cx="3146985" cy="625662"/>
          </a:xfrm>
          <a:prstGeom prst="rect">
            <a:avLst/>
          </a:prstGeom>
        </p:spPr>
        <p:txBody>
          <a:bodyPr wrap="square"/>
          <a:lstStyle/>
          <a:p>
            <a:pPr>
              <a:defRPr/>
            </a:pPr>
            <a:endParaRPr lang="ko-KR" altLang="en-US"/>
          </a:p>
        </p:txBody>
      </p:sp>
      <p:sp>
        <p:nvSpPr>
          <p:cNvPr id="26" name="TextBox 10"/>
          <p:cNvSpPr txBox="1"/>
          <p:nvPr/>
        </p:nvSpPr>
        <p:spPr>
          <a:xfrm>
            <a:off x="826923" y="4564377"/>
            <a:ext cx="44753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dist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4400" b="1" i="0" u="none" strike="noStrike" kern="1200" cap="none" spc="0" normalizeH="0" baseline="0" dirty="0">
                <a:solidFill>
                  <a:srgbClr val="FFFFFF"/>
                </a:solidFill>
                <a:latin typeface="HY수평선B" pitchFamily="18" charset="-127"/>
                <a:ea typeface="HY수평선B" pitchFamily="18" charset="-127"/>
              </a:rPr>
              <a:t>CHOICE</a:t>
            </a:r>
          </a:p>
        </p:txBody>
      </p:sp>
      <p:cxnSp>
        <p:nvCxnSpPr>
          <p:cNvPr id="27" name="직선 연결선 22"/>
          <p:cNvCxnSpPr/>
          <p:nvPr/>
        </p:nvCxnSpPr>
        <p:spPr>
          <a:xfrm>
            <a:off x="649379" y="5537200"/>
            <a:ext cx="5057775" cy="0"/>
          </a:xfrm>
          <a:prstGeom prst="line">
            <a:avLst/>
          </a:prstGeom>
          <a:noFill/>
          <a:ln w="92075" cap="flat" cmpd="dbl" algn="ctr">
            <a:solidFill>
              <a:srgbClr val="FFFFFF">
                <a:alpha val="100000"/>
              </a:srgbClr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TextBox 142"/>
          <p:cNvSpPr txBox="1"/>
          <p:nvPr/>
        </p:nvSpPr>
        <p:spPr>
          <a:xfrm>
            <a:off x="163556" y="484969"/>
            <a:ext cx="6618243" cy="46166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dirty="0">
                <a:latin typeface="HY수평선B" pitchFamily="18" charset="-127"/>
                <a:ea typeface="HY수평선B" pitchFamily="18" charset="-127"/>
              </a:rPr>
              <a:t>B.</a:t>
            </a:r>
            <a:r>
              <a:rPr lang="ko-KR" altLang="en-US" sz="2400" dirty="0" err="1">
                <a:latin typeface="HY수평선B" pitchFamily="18" charset="-127"/>
                <a:ea typeface="HY수평선B" pitchFamily="18" charset="-127"/>
              </a:rPr>
              <a:t>운동처방사와</a:t>
            </a:r>
            <a:r>
              <a:rPr lang="ko-KR" altLang="en-US" sz="2400" dirty="0">
                <a:latin typeface="HY수평선B" pitchFamily="18" charset="-127"/>
                <a:ea typeface="HY수평선B" pitchFamily="18" charset="-127"/>
              </a:rPr>
              <a:t> 함께하는 </a:t>
            </a:r>
            <a:r>
              <a:rPr lang="en-US" altLang="ko-KR" sz="2400" dirty="0"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2400" dirty="0">
                <a:latin typeface="HY수평선B" pitchFamily="18" charset="-127"/>
                <a:ea typeface="HY수평선B" pitchFamily="18" charset="-127"/>
              </a:rPr>
              <a:t>재활운동</a:t>
            </a:r>
            <a:r>
              <a:rPr lang="en-US" altLang="ko-KR" sz="2400" dirty="0">
                <a:latin typeface="HY수평선B" pitchFamily="18" charset="-127"/>
                <a:ea typeface="HY수평선B" pitchFamily="18" charset="-127"/>
              </a:rPr>
              <a:t>’</a:t>
            </a:r>
            <a:r>
              <a:rPr lang="ko-KR" altLang="en-US" sz="2400" dirty="0">
                <a:latin typeface="HY수평선B" pitchFamily="18" charset="-127"/>
                <a:ea typeface="HY수평선B" pitchFamily="18" charset="-127"/>
              </a:rPr>
              <a:t>의 효과</a:t>
            </a:r>
          </a:p>
        </p:txBody>
      </p:sp>
      <p:sp>
        <p:nvSpPr>
          <p:cNvPr id="36" name="자유형 14"/>
          <p:cNvSpPr/>
          <p:nvPr/>
        </p:nvSpPr>
        <p:spPr>
          <a:xfrm>
            <a:off x="0" y="1249745"/>
            <a:ext cx="12029117" cy="2531680"/>
          </a:xfrm>
          <a:custGeom>
            <a:avLst/>
            <a:gdLst>
              <a:gd name="connsiteX0" fmla="*/ 0 w 3771957"/>
              <a:gd name="connsiteY0" fmla="*/ 0 h 4718816"/>
              <a:gd name="connsiteX1" fmla="*/ 3499583 w 3771957"/>
              <a:gd name="connsiteY1" fmla="*/ 0 h 4718816"/>
              <a:gd name="connsiteX2" fmla="*/ 3771957 w 3771957"/>
              <a:gd name="connsiteY2" fmla="*/ 2359408 h 4718816"/>
              <a:gd name="connsiteX3" fmla="*/ 3499583 w 3771957"/>
              <a:gd name="connsiteY3" fmla="*/ 4718816 h 4718816"/>
              <a:gd name="connsiteX4" fmla="*/ 0 w 3771957"/>
              <a:gd name="connsiteY4" fmla="*/ 4718816 h 471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57" h="4718816">
                <a:moveTo>
                  <a:pt x="0" y="0"/>
                </a:moveTo>
                <a:lnTo>
                  <a:pt x="3499583" y="0"/>
                </a:lnTo>
                <a:lnTo>
                  <a:pt x="3771957" y="2359408"/>
                </a:lnTo>
                <a:lnTo>
                  <a:pt x="3499583" y="4718816"/>
                </a:lnTo>
                <a:lnTo>
                  <a:pt x="0" y="4718816"/>
                </a:lnTo>
                <a:close/>
              </a:path>
            </a:pathLst>
          </a:custGeom>
          <a:solidFill>
            <a:srgbClr val="F0FAF9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불편한 다리로 인해 자신감을 잃은 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4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등급 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박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OO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님의 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CASE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kumimoji="0" lang="ko-KR" altLang="en-US" sz="1800" b="1" i="0" u="none" strike="noStrike" kern="1200" cap="none" spc="0" normalizeH="0" baseline="0" dirty="0" err="1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하지정맥으로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인해 다리가 불편하게 된 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박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OO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님은 불편한 다리로 인해 보호가 필요하게 되었고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주야간보호센터</a:t>
            </a:r>
            <a:endParaRPr kumimoji="0" lang="ko-KR" altLang="en-US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이용을 하게 되었습니다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건강에 대해 자신감을 잃고 우울증까지 생기면서 정신적인 고통도 생겼지만 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알맞는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재활운동을 찾고 나서부터 자신감이 생겼습니다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매일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운동처방사에게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알맞는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운동법을 배우고 실행하였더니 보행에 자신감이 생겼습니다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보행에 자신감이 생기니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우울감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또한 줄어들기 시작하였고 정신적으로도 한결 건강해지셨습니다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altLang="ko-KR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" name="자유형 14"/>
          <p:cNvSpPr/>
          <p:nvPr/>
        </p:nvSpPr>
        <p:spPr>
          <a:xfrm>
            <a:off x="0" y="3888170"/>
            <a:ext cx="12192000" cy="2531680"/>
          </a:xfrm>
          <a:custGeom>
            <a:avLst/>
            <a:gdLst>
              <a:gd name="connsiteX0" fmla="*/ 0 w 3771957"/>
              <a:gd name="connsiteY0" fmla="*/ 0 h 4718816"/>
              <a:gd name="connsiteX1" fmla="*/ 3499583 w 3771957"/>
              <a:gd name="connsiteY1" fmla="*/ 0 h 4718816"/>
              <a:gd name="connsiteX2" fmla="*/ 3771957 w 3771957"/>
              <a:gd name="connsiteY2" fmla="*/ 2359408 h 4718816"/>
              <a:gd name="connsiteX3" fmla="*/ 3499583 w 3771957"/>
              <a:gd name="connsiteY3" fmla="*/ 4718816 h 4718816"/>
              <a:gd name="connsiteX4" fmla="*/ 0 w 3771957"/>
              <a:gd name="connsiteY4" fmla="*/ 4718816 h 471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57" h="4718816">
                <a:moveTo>
                  <a:pt x="0" y="0"/>
                </a:moveTo>
                <a:lnTo>
                  <a:pt x="3499583" y="0"/>
                </a:lnTo>
                <a:lnTo>
                  <a:pt x="3771957" y="2359408"/>
                </a:lnTo>
                <a:lnTo>
                  <a:pt x="3499583" y="4718816"/>
                </a:lnTo>
                <a:lnTo>
                  <a:pt x="0" y="4718816"/>
                </a:lnTo>
                <a:close/>
              </a:path>
            </a:pathLst>
          </a:custGeom>
          <a:solidFill>
            <a:srgbClr val="F0FAF9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altLang="ko-KR" sz="1800" b="1" i="0" u="none" strike="noStrike" kern="1200" cap="none" spc="0" normalizeH="0" baseline="0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ko-KR" b="1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24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시간 간병인까지 고려했던 김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OO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님의 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CASE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ko-KR" b="1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김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OO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님은 즐거운 노후 생활을 위하여 </a:t>
            </a:r>
            <a:r>
              <a:rPr kumimoji="0" lang="ko-KR" altLang="en-US" sz="1800" b="1" i="0" u="none" strike="noStrike" kern="1200" cap="none" spc="0" normalizeH="0" baseline="0" dirty="0" err="1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실버타운에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입주 하셨지만 소극적인 성격과 갑작스런 건강 악화로 인해 </a:t>
            </a:r>
            <a:r>
              <a:rPr kumimoji="0" lang="ko-KR" altLang="en-US" sz="1800" b="1" i="0" u="none" strike="noStrike" kern="1200" cap="none" spc="0" normalizeH="0" baseline="0" dirty="0" err="1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어울</a:t>
            </a:r>
            <a:endParaRPr kumimoji="0" lang="en-US" altLang="ko-KR" sz="1800" b="1" i="0" u="none" strike="noStrike" kern="1200" cap="none" spc="0" normalizeH="0" baseline="0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리지 못하시고 집에서만 시간을 보내셨습니다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kumimoji="0" lang="ko-KR" altLang="en-US" sz="1800" b="1" i="0" u="none" strike="noStrike" kern="1200" cap="none" spc="0" normalizeH="0" baseline="0" dirty="0" err="1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파킨슨과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치매가 점점 심해져 혼자 생활이 힘들어 따님께서 휴가까지   </a:t>
            </a:r>
            <a:endParaRPr kumimoji="0" lang="en-US" altLang="ko-KR" sz="1800" b="1" i="0" u="none" strike="noStrike" kern="1200" cap="none" spc="0" normalizeH="0" baseline="0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내서 어르신을 모시는 상황에 이르렀습니다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이대로는 힘들 것 같아 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24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시간 간병인 이야기까지 나왔지만 이렇게 될  </a:t>
            </a:r>
            <a:endParaRPr kumimoji="0" lang="en-US" altLang="ko-KR" sz="1800" b="1" i="0" u="none" strike="noStrike" kern="1200" cap="none" spc="0" normalizeH="0" baseline="0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경우 사회와 너무 단절된 생활을 하게 되어 마지막 보류로 </a:t>
            </a:r>
            <a:r>
              <a:rPr kumimoji="0" lang="ko-KR" altLang="en-US" sz="1800" b="1" i="0" u="none" strike="noStrike" kern="1200" cap="none" spc="0" normalizeH="0" baseline="0" dirty="0" err="1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주야간보호센터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이용을 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시작하셨습니다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처음에는 </a:t>
            </a:r>
            <a:r>
              <a:rPr lang="ko-KR" altLang="en-US" b="1" dirty="0" err="1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적응하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</a:t>
            </a:r>
            <a:endParaRPr lang="en-US" altLang="ko-KR" b="1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시지 못하였지만 지속된 재활운동으로 인해 자신감을 찾으셨습니다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건강한 신체에서 나오는 자신감으로 인해 어르신 </a:t>
            </a:r>
            <a:r>
              <a:rPr lang="ko-KR" altLang="en-US" b="1" dirty="0" err="1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께서는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다른 활동에도 열심히 참여하셨고 현재는 혼자서도 외출하시며 즐거운 노후 생활을 보내고 계십니다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kumimoji="0" lang="ko-KR" altLang="en-US" sz="1800" b="1" i="0" u="none" strike="noStrike" kern="1200" cap="none" spc="0" normalizeH="0" baseline="0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altLang="ko-KR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AD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AD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53124" y="2427289"/>
            <a:ext cx="3526517" cy="3269551"/>
          </a:xfrm>
          <a:prstGeom prst="rect">
            <a:avLst/>
          </a:prstGeom>
          <a:solidFill>
            <a:srgbClr val="F5DC7E"/>
          </a:solidFill>
          <a:ln w="127000">
            <a:solidFill>
              <a:srgbClr val="ADE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752726" y="635246"/>
            <a:ext cx="7038974" cy="707886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4000" b="1" dirty="0">
                <a:latin typeface="HY수평선B" pitchFamily="18" charset="-127"/>
                <a:ea typeface="HY수평선B" pitchFamily="18" charset="-127"/>
              </a:rPr>
              <a:t>내가 </a:t>
            </a:r>
            <a:r>
              <a:rPr lang="ko-KR" altLang="en-US" sz="4000" b="1" dirty="0" smtClean="0">
                <a:latin typeface="HY수평선B" pitchFamily="18" charset="-127"/>
                <a:ea typeface="HY수평선B" pitchFamily="18" charset="-127"/>
              </a:rPr>
              <a:t>선택하는</a:t>
            </a:r>
            <a:r>
              <a:rPr lang="en-US" altLang="ko-KR" sz="4000" b="1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4000" b="1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낭만의 시간</a:t>
            </a:r>
            <a:r>
              <a:rPr lang="en-US" altLang="ko-KR" sz="4000" b="1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’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868252" y="3429000"/>
            <a:ext cx="5533070" cy="693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4000">
                <a:latin typeface="나눔스퀘어 ExtraBold"/>
                <a:ea typeface="나눔스퀘어 ExtraBold"/>
              </a:rPr>
              <a:t>IMAGE</a:t>
            </a:r>
            <a:endParaRPr lang="ko-KR" altLang="en-US" sz="4000">
              <a:latin typeface="나눔스퀘어 ExtraBold"/>
              <a:ea typeface="나눔스퀘어 ExtraBold"/>
            </a:endParaRPr>
          </a:p>
        </p:txBody>
      </p:sp>
      <p:sp>
        <p:nvSpPr>
          <p:cNvPr id="27" name="직사각형 15"/>
          <p:cNvSpPr/>
          <p:nvPr/>
        </p:nvSpPr>
        <p:spPr>
          <a:xfrm>
            <a:off x="4332741" y="2439617"/>
            <a:ext cx="3526517" cy="3269551"/>
          </a:xfrm>
          <a:prstGeom prst="rect">
            <a:avLst/>
          </a:prstGeom>
          <a:solidFill>
            <a:srgbClr val="F5DC7E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28" name="직사각형 15"/>
          <p:cNvSpPr/>
          <p:nvPr/>
        </p:nvSpPr>
        <p:spPr>
          <a:xfrm>
            <a:off x="8073394" y="2420939"/>
            <a:ext cx="3526517" cy="3269551"/>
          </a:xfrm>
          <a:prstGeom prst="rect">
            <a:avLst/>
          </a:prstGeom>
          <a:solidFill>
            <a:srgbClr val="F5DC7E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7292" t="3519" r="11771" b="11296"/>
          <a:stretch>
            <a:fillRect/>
          </a:stretch>
        </p:blipFill>
        <p:spPr bwMode="auto">
          <a:xfrm>
            <a:off x="619125" y="2505074"/>
            <a:ext cx="34004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982" t="8407" r="7411"/>
          <a:stretch>
            <a:fillRect/>
          </a:stretch>
        </p:blipFill>
        <p:spPr bwMode="auto">
          <a:xfrm>
            <a:off x="4400550" y="2505075"/>
            <a:ext cx="3409949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17708" t="17222" r="19479" b="29306"/>
          <a:stretch>
            <a:fillRect/>
          </a:stretch>
        </p:blipFill>
        <p:spPr bwMode="auto">
          <a:xfrm>
            <a:off x="8134350" y="2476500"/>
            <a:ext cx="33909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TextBox 142"/>
          <p:cNvSpPr txBox="1"/>
          <p:nvPr/>
        </p:nvSpPr>
        <p:spPr>
          <a:xfrm>
            <a:off x="401682" y="684994"/>
            <a:ext cx="5008372" cy="46166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C. 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내가 선택하는 낭만의 시간이란</a:t>
            </a:r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?</a:t>
            </a:r>
          </a:p>
        </p:txBody>
      </p:sp>
      <p:sp>
        <p:nvSpPr>
          <p:cNvPr id="17" name="TextBox 153"/>
          <p:cNvSpPr txBox="1"/>
          <p:nvPr/>
        </p:nvSpPr>
        <p:spPr>
          <a:xfrm>
            <a:off x="-649451" y="1511452"/>
            <a:ext cx="12841451" cy="1517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marR="38100" lvl="1" algn="just">
              <a:lnSpc>
                <a:spcPct val="146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/>
                <a:ea typeface="나눔바른고딕"/>
              </a:rPr>
              <a:t>       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나눔바른고딕"/>
                <a:ea typeface="나눔바른고딕"/>
              </a:rPr>
              <a:t>   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(1)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AA81E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000" b="1" i="0" u="none" strike="noStrike" dirty="0" smtClean="0">
                <a:latin typeface="HY수평선B" pitchFamily="18" charset="-127"/>
                <a:ea typeface="HY수평선B" pitchFamily="18" charset="-127"/>
              </a:rPr>
              <a:t>이용자들의 </a:t>
            </a:r>
            <a:r>
              <a:rPr sz="2000" b="1" i="0" u="none" strike="noStrike" smtClean="0">
                <a:latin typeface="HY수평선B" pitchFamily="18" charset="-127"/>
                <a:ea typeface="HY수평선B" pitchFamily="18" charset="-127"/>
              </a:rPr>
              <a:t>개별적인 </a:t>
            </a:r>
            <a:r>
              <a:rPr sz="2000" b="1" i="0" u="none" strike="noStrike"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독자성에 대한 배려</a:t>
            </a:r>
            <a:r>
              <a:rPr sz="2000" b="1" i="0" u="none" strike="noStrike">
                <a:latin typeface="HY수평선B" pitchFamily="18" charset="-127"/>
                <a:ea typeface="HY수평선B" pitchFamily="18" charset="-127"/>
              </a:rPr>
              <a:t>가 부족하고</a:t>
            </a:r>
            <a:r>
              <a:rPr lang="en-US" sz="2000" b="1" i="0" u="none" strike="noStrike" dirty="0">
                <a:latin typeface="HY수평선B" pitchFamily="18" charset="-127"/>
                <a:ea typeface="HY수평선B" pitchFamily="18" charset="-127"/>
              </a:rPr>
              <a:t>, </a:t>
            </a:r>
            <a:r>
              <a:rPr sz="2000" b="1" i="0" u="none" strike="noStrike">
                <a:latin typeface="HY수평선B" pitchFamily="18" charset="-127"/>
                <a:ea typeface="HY수평선B" pitchFamily="18" charset="-127"/>
              </a:rPr>
              <a:t>운영상의 이유로 개인별로 다양한 </a:t>
            </a:r>
            <a:r>
              <a:rPr sz="2000" b="1" i="0" u="none" strike="noStrike" smtClean="0">
                <a:latin typeface="HY수평선B" pitchFamily="18" charset="-127"/>
                <a:ea typeface="HY수평선B" pitchFamily="18" charset="-127"/>
              </a:rPr>
              <a:t>프로그램</a:t>
            </a:r>
            <a:endParaRPr lang="en-US" sz="2000" b="1" i="0" u="none" strike="noStrike" dirty="0" smtClean="0">
              <a:latin typeface="HY수평선B" pitchFamily="18" charset="-127"/>
              <a:ea typeface="HY수평선B" pitchFamily="18" charset="-127"/>
            </a:endParaRPr>
          </a:p>
          <a:p>
            <a:pPr marL="38100" marR="38100" lvl="1" algn="just">
              <a:lnSpc>
                <a:spcPct val="146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000" b="1" dirty="0" smtClean="0">
                <a:latin typeface="HY수평선B" pitchFamily="18" charset="-127"/>
                <a:ea typeface="HY수평선B" pitchFamily="18" charset="-127"/>
              </a:rPr>
              <a:t>               </a:t>
            </a:r>
            <a:r>
              <a:rPr sz="2000" b="1" i="0" u="none" strike="noStrike" smtClean="0">
                <a:latin typeface="HY수평선B" pitchFamily="18" charset="-127"/>
                <a:ea typeface="HY수평선B" pitchFamily="18" charset="-127"/>
              </a:rPr>
              <a:t>이 제공되지 못하며 집단케어가 이루어지고 있는 것이 현실</a:t>
            </a:r>
            <a:r>
              <a:rPr lang="ko-KR" altLang="en-US" sz="2000" b="1" i="0" u="none" strike="noStrike" dirty="0" smtClean="0">
                <a:latin typeface="HY수평선B" pitchFamily="18" charset="-127"/>
                <a:ea typeface="HY수평선B" pitchFamily="18" charset="-127"/>
              </a:rPr>
              <a:t>이지만 이것을 타파하고 이용자 특성</a:t>
            </a:r>
            <a:endParaRPr lang="en-US" altLang="ko-KR" sz="2000" b="1" i="0" u="none" strike="noStrike" dirty="0" smtClean="0">
              <a:latin typeface="HY수평선B" pitchFamily="18" charset="-127"/>
              <a:ea typeface="HY수평선B" pitchFamily="18" charset="-127"/>
            </a:endParaRPr>
          </a:p>
          <a:p>
            <a:pPr marL="38100" marR="38100" lvl="1" algn="just">
              <a:lnSpc>
                <a:spcPct val="146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ko-KR" sz="2000" b="1" dirty="0" smtClean="0">
                <a:latin typeface="HY수평선B" pitchFamily="18" charset="-127"/>
                <a:ea typeface="HY수평선B" pitchFamily="18" charset="-127"/>
              </a:rPr>
              <a:t>               </a:t>
            </a:r>
            <a:r>
              <a:rPr lang="ko-KR" altLang="en-US" sz="2000" b="1" i="0" u="none" strike="noStrike" dirty="0" smtClean="0">
                <a:latin typeface="HY수평선B" pitchFamily="18" charset="-127"/>
                <a:ea typeface="HY수평선B" pitchFamily="18" charset="-127"/>
              </a:rPr>
              <a:t>에 맞는 </a:t>
            </a:r>
            <a:r>
              <a:rPr lang="ko-KR" altLang="en-US" sz="2000" b="1" i="0" u="none" strike="noStrike" dirty="0"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다양한 프로그램</a:t>
            </a:r>
            <a:r>
              <a:rPr lang="ko-KR" altLang="en-US" sz="2000" b="1" i="0" u="none" strike="noStrike" dirty="0">
                <a:latin typeface="HY수평선B" pitchFamily="18" charset="-127"/>
                <a:ea typeface="HY수평선B" pitchFamily="18" charset="-127"/>
              </a:rPr>
              <a:t>을 </a:t>
            </a:r>
            <a:r>
              <a:rPr lang="ko-KR" altLang="en-US" sz="2000" b="1" i="0" u="none" strike="noStrike" dirty="0"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소그룹</a:t>
            </a:r>
            <a:r>
              <a:rPr lang="ko-KR" altLang="en-US" sz="2000" b="1" i="0" u="none" strike="noStrike" dirty="0">
                <a:latin typeface="HY수평선B" pitchFamily="18" charset="-127"/>
                <a:ea typeface="HY수평선B" pitchFamily="18" charset="-127"/>
              </a:rPr>
              <a:t>으로 제공</a:t>
            </a:r>
          </a:p>
        </p:txBody>
      </p:sp>
      <p:sp>
        <p:nvSpPr>
          <p:cNvPr id="27" name="TextBox 23"/>
          <p:cNvSpPr txBox="1"/>
          <p:nvPr/>
        </p:nvSpPr>
        <p:spPr>
          <a:xfrm>
            <a:off x="272025" y="3144894"/>
            <a:ext cx="11647950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(2)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신체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,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여가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,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인지 등 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다양한 활동영역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의 프로그램을 제공하여 어르신 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스스로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자신이 원하는 활동을 </a:t>
            </a:r>
            <a:endParaRPr lang="en-US" altLang="ko-KR" sz="2000" b="1" dirty="0" smtClean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endParaRPr lang="en-US" altLang="ko-KR" sz="700" b="1" dirty="0" smtClean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r>
              <a:rPr lang="ko-KR" altLang="en-US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    선택하고 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하루 일과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를 정해 볼 수 있도록 유도</a:t>
            </a:r>
          </a:p>
        </p:txBody>
      </p:sp>
      <p:sp>
        <p:nvSpPr>
          <p:cNvPr id="29" name="타원 15"/>
          <p:cNvSpPr/>
          <p:nvPr/>
        </p:nvSpPr>
        <p:spPr>
          <a:xfrm>
            <a:off x="3552825" y="4358533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b="0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수동적인 태도 탈피</a:t>
            </a:r>
          </a:p>
        </p:txBody>
      </p:sp>
      <p:sp>
        <p:nvSpPr>
          <p:cNvPr id="30" name="타원 15"/>
          <p:cNvSpPr/>
          <p:nvPr/>
        </p:nvSpPr>
        <p:spPr>
          <a:xfrm>
            <a:off x="6406403" y="4396628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6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자기주도적인 삶 개척</a:t>
            </a:r>
          </a:p>
        </p:txBody>
      </p:sp>
      <p:sp>
        <p:nvSpPr>
          <p:cNvPr id="31" name="타원 15"/>
          <p:cNvSpPr/>
          <p:nvPr/>
        </p:nvSpPr>
        <p:spPr>
          <a:xfrm>
            <a:off x="1019175" y="4434733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6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스스로 하루 일과를 결정</a:t>
            </a:r>
          </a:p>
        </p:txBody>
      </p:sp>
      <p:sp>
        <p:nvSpPr>
          <p:cNvPr id="33" name="타원 15"/>
          <p:cNvSpPr/>
          <p:nvPr/>
        </p:nvSpPr>
        <p:spPr>
          <a:xfrm>
            <a:off x="9168650" y="4368053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6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프로그램 참여도 및 만족도 증가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TextBox 142"/>
          <p:cNvSpPr txBox="1"/>
          <p:nvPr/>
        </p:nvSpPr>
        <p:spPr>
          <a:xfrm>
            <a:off x="161924" y="561169"/>
            <a:ext cx="5934076" cy="46166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한컴 윤고딕 240"/>
                <a:ea typeface="한컴 윤고딕 240"/>
              </a:rPr>
              <a:t> </a:t>
            </a:r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C.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내가 선택하는 </a:t>
            </a:r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낭만의 시간</a:t>
            </a:r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’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의 효과</a:t>
            </a:r>
          </a:p>
        </p:txBody>
      </p:sp>
      <p:sp>
        <p:nvSpPr>
          <p:cNvPr id="34" name="자유형 14"/>
          <p:cNvSpPr/>
          <p:nvPr/>
        </p:nvSpPr>
        <p:spPr>
          <a:xfrm>
            <a:off x="81441" y="1335470"/>
            <a:ext cx="12029117" cy="2484055"/>
          </a:xfrm>
          <a:custGeom>
            <a:avLst/>
            <a:gdLst>
              <a:gd name="connsiteX0" fmla="*/ 0 w 3771957"/>
              <a:gd name="connsiteY0" fmla="*/ 0 h 4718816"/>
              <a:gd name="connsiteX1" fmla="*/ 3499583 w 3771957"/>
              <a:gd name="connsiteY1" fmla="*/ 0 h 4718816"/>
              <a:gd name="connsiteX2" fmla="*/ 3771957 w 3771957"/>
              <a:gd name="connsiteY2" fmla="*/ 2359408 h 4718816"/>
              <a:gd name="connsiteX3" fmla="*/ 3499583 w 3771957"/>
              <a:gd name="connsiteY3" fmla="*/ 4718816 h 4718816"/>
              <a:gd name="connsiteX4" fmla="*/ 0 w 3771957"/>
              <a:gd name="connsiteY4" fmla="*/ 4718816 h 471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57" h="4718816">
                <a:moveTo>
                  <a:pt x="0" y="0"/>
                </a:moveTo>
                <a:lnTo>
                  <a:pt x="3499583" y="0"/>
                </a:lnTo>
                <a:lnTo>
                  <a:pt x="3771957" y="2359408"/>
                </a:lnTo>
                <a:lnTo>
                  <a:pt x="3499583" y="4718816"/>
                </a:lnTo>
                <a:lnTo>
                  <a:pt x="0" y="4718816"/>
                </a:lnTo>
                <a:close/>
              </a:path>
            </a:pathLst>
          </a:custGeom>
          <a:solidFill>
            <a:srgbClr val="F0FAF9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시력저하로 인해 특정 프로그램에만 참여했던 이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OO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님의 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CASE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 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chemeClr val="dk1"/>
              </a:solidFill>
              <a:latin typeface="맑은 고딕"/>
              <a:ea typeface="맑은 고딕"/>
              <a:cs typeface="맑은 고딕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chemeClr val="dk1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이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OO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님은 시력저하로 인해 다양한 프로그램에 참여하지 못하였습니다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 신체를 이용한 운동 및 여가 활동 시간</a:t>
            </a: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에는 즐겁게 참여하였지만 미술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,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 인지 활동 시간에는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누워있는것이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일상이였습니다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 그러나 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‘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낭만의 시간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’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 도입</a:t>
            </a: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후 어르신의 일상은 달라졌습니다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 매일 다양한 영역의 프로그램이 제공되기 때문에 어르신께서도 매일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프</a:t>
            </a:r>
            <a:endParaRPr kumimoji="0" lang="ko-KR" altLang="en-US" sz="1800" b="1" i="0" u="none" strike="noStrike" kern="1200" cap="none" spc="0" normalizeH="0" baseline="0" dirty="0">
              <a:solidFill>
                <a:schemeClr val="dk1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 err="1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로그램에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 참여 하실 수 있게 되었습니다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 무기력하게 누워있는 시간이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줄어들다보니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 자신감이 생기셨고 정</a:t>
            </a: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신적으로도 건강해지셨습니다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 배변 실수도 잦아지고 밝은 미소로 더 즐거운 센터 생활을 하고 계십니다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  <a:latin typeface="맑은 고딕"/>
                <a:ea typeface="맑은 고딕"/>
                <a:cs typeface="맑은 고딕"/>
              </a:rPr>
              <a:t>.</a:t>
            </a:r>
          </a:p>
        </p:txBody>
      </p:sp>
      <p:sp>
        <p:nvSpPr>
          <p:cNvPr id="35" name="자유형 14"/>
          <p:cNvSpPr/>
          <p:nvPr/>
        </p:nvSpPr>
        <p:spPr>
          <a:xfrm>
            <a:off x="81441" y="3935795"/>
            <a:ext cx="12029117" cy="2484055"/>
          </a:xfrm>
          <a:custGeom>
            <a:avLst/>
            <a:gdLst>
              <a:gd name="connsiteX0" fmla="*/ 0 w 3771957"/>
              <a:gd name="connsiteY0" fmla="*/ 0 h 4718816"/>
              <a:gd name="connsiteX1" fmla="*/ 3499583 w 3771957"/>
              <a:gd name="connsiteY1" fmla="*/ 0 h 4718816"/>
              <a:gd name="connsiteX2" fmla="*/ 3771957 w 3771957"/>
              <a:gd name="connsiteY2" fmla="*/ 2359408 h 4718816"/>
              <a:gd name="connsiteX3" fmla="*/ 3499583 w 3771957"/>
              <a:gd name="connsiteY3" fmla="*/ 4718816 h 4718816"/>
              <a:gd name="connsiteX4" fmla="*/ 0 w 3771957"/>
              <a:gd name="connsiteY4" fmla="*/ 4718816 h 471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57" h="4718816">
                <a:moveTo>
                  <a:pt x="0" y="0"/>
                </a:moveTo>
                <a:lnTo>
                  <a:pt x="3499583" y="0"/>
                </a:lnTo>
                <a:lnTo>
                  <a:pt x="3771957" y="2359408"/>
                </a:lnTo>
                <a:lnTo>
                  <a:pt x="3499583" y="4718816"/>
                </a:lnTo>
                <a:lnTo>
                  <a:pt x="0" y="4718816"/>
                </a:lnTo>
                <a:close/>
              </a:path>
            </a:pathLst>
          </a:custGeom>
          <a:solidFill>
            <a:srgbClr val="F0FAF9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멍하게 하루를 기다렸던 김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OO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님의 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CASE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김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OO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님은 삶에 대한 의욕이 없으셨습니다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아침이되면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센터에 나오고 해당 시간이 되면 어떤 활동을 하고 의욕 없이 하루를 멍하게 보내는 수동적인 태도가 매우 강하셨습니다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그러나 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‘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낭만의 시간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’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을 통하여 하루 일과를 스스로 선택하기 시작하니 삶이 변화되기 시작하였습니다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수동적인 태도는 사라지기 시작하였고 하루를 스스로 개척 해나가는 자기주도적인 삶으로 바뀌었습니다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본인이 선택한 프로그램을 진행하니 참여도도 높아지고 만족도 또한 높아져 더욱더 즐거운 센터 생활을 이어나가고 계십니다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AD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AD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53124" y="2455864"/>
            <a:ext cx="3526517" cy="3269551"/>
          </a:xfrm>
          <a:prstGeom prst="rect">
            <a:avLst/>
          </a:prstGeom>
          <a:solidFill>
            <a:srgbClr val="F5DC7E"/>
          </a:solidFill>
          <a:ln w="127000">
            <a:solidFill>
              <a:srgbClr val="ADE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497086" y="749546"/>
            <a:ext cx="7313664" cy="707886"/>
          </a:xfrm>
          <a:prstGeom prst="rect">
            <a:avLst/>
          </a:prstGeom>
          <a:solidFill>
            <a:schemeClr val="lt1"/>
          </a:solidFill>
          <a:ln>
            <a:solidFill>
              <a:schemeClr val="lt1"/>
            </a:solidFill>
          </a:ln>
          <a:effectLst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4000" b="1" dirty="0" err="1">
                <a:latin typeface="HY수평선B" pitchFamily="18" charset="-127"/>
                <a:ea typeface="HY수평선B" pitchFamily="18" charset="-127"/>
              </a:rPr>
              <a:t>우리함께</a:t>
            </a:r>
            <a:r>
              <a:rPr lang="ko-KR" altLang="en-US" sz="4000" b="1" dirty="0"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4000" b="1" dirty="0" err="1">
                <a:latin typeface="HY수평선B" pitchFamily="18" charset="-127"/>
                <a:ea typeface="HY수평선B" pitchFamily="18" charset="-127"/>
              </a:rPr>
              <a:t>힐링해요</a:t>
            </a:r>
            <a:r>
              <a:rPr lang="en-US" altLang="ko-KR" sz="4000" b="1" dirty="0" smtClean="0">
                <a:latin typeface="HY수평선B" pitchFamily="18" charset="-127"/>
                <a:ea typeface="HY수평선B" pitchFamily="18" charset="-127"/>
              </a:rPr>
              <a:t>.</a:t>
            </a:r>
            <a:r>
              <a:rPr lang="en-US" altLang="ko-KR" sz="4000" b="1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4000" b="1" dirty="0" err="1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싱싱텃밭</a:t>
            </a:r>
            <a:r>
              <a:rPr lang="en-US" altLang="ko-KR" sz="4000" b="1" dirty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’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448032" y="3429000"/>
            <a:ext cx="5533070" cy="693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4000">
                <a:latin typeface="나눔스퀘어 ExtraBold"/>
                <a:ea typeface="나눔스퀘어 ExtraBold"/>
              </a:rPr>
              <a:t>IMAGE</a:t>
            </a:r>
            <a:endParaRPr lang="ko-KR" altLang="en-US" sz="4000">
              <a:latin typeface="나눔스퀘어 ExtraBold"/>
              <a:ea typeface="나눔스퀘어 ExtraBold"/>
            </a:endParaRPr>
          </a:p>
        </p:txBody>
      </p:sp>
      <p:sp>
        <p:nvSpPr>
          <p:cNvPr id="27" name="직사각형 15"/>
          <p:cNvSpPr/>
          <p:nvPr/>
        </p:nvSpPr>
        <p:spPr>
          <a:xfrm>
            <a:off x="4332741" y="2468192"/>
            <a:ext cx="3526517" cy="3269551"/>
          </a:xfrm>
          <a:prstGeom prst="rect">
            <a:avLst/>
          </a:prstGeom>
          <a:solidFill>
            <a:srgbClr val="F5DC7E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28" name="직사각형 15"/>
          <p:cNvSpPr/>
          <p:nvPr/>
        </p:nvSpPr>
        <p:spPr>
          <a:xfrm>
            <a:off x="8073394" y="2449514"/>
            <a:ext cx="3526517" cy="3269551"/>
          </a:xfrm>
          <a:prstGeom prst="rect">
            <a:avLst/>
          </a:prstGeom>
          <a:solidFill>
            <a:srgbClr val="F5DC7E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 l="14147" b="14987"/>
          <a:stretch>
            <a:fillRect/>
          </a:stretch>
        </p:blipFill>
        <p:spPr bwMode="auto">
          <a:xfrm>
            <a:off x="600075" y="2514599"/>
            <a:ext cx="3428999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14167" r="2604" b="7361"/>
          <a:stretch>
            <a:fillRect/>
          </a:stretch>
        </p:blipFill>
        <p:spPr bwMode="auto">
          <a:xfrm>
            <a:off x="4400550" y="2533650"/>
            <a:ext cx="3400425" cy="3143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4825" y="2514600"/>
            <a:ext cx="34194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TextBox 142"/>
          <p:cNvSpPr txBox="1"/>
          <p:nvPr/>
        </p:nvSpPr>
        <p:spPr>
          <a:xfrm>
            <a:off x="373251" y="646893"/>
            <a:ext cx="6018023" cy="46166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D. </a:t>
            </a:r>
            <a:r>
              <a:rPr lang="ko-KR" altLang="en-US" sz="2400" b="1" dirty="0" err="1">
                <a:latin typeface="HY수평선B" pitchFamily="18" charset="-127"/>
                <a:ea typeface="HY수평선B" pitchFamily="18" charset="-127"/>
              </a:rPr>
              <a:t>우리함께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400" b="1" dirty="0" err="1">
                <a:latin typeface="HY수평선B" pitchFamily="18" charset="-127"/>
                <a:ea typeface="HY수평선B" pitchFamily="18" charset="-127"/>
              </a:rPr>
              <a:t>힐랭해요</a:t>
            </a:r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.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 </a:t>
            </a:r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2400" b="1" dirty="0" err="1">
                <a:latin typeface="HY수평선B" pitchFamily="18" charset="-127"/>
                <a:ea typeface="HY수평선B" pitchFamily="18" charset="-127"/>
              </a:rPr>
              <a:t>싱싱텃밭</a:t>
            </a:r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’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이란</a:t>
            </a:r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?</a:t>
            </a:r>
          </a:p>
        </p:txBody>
      </p:sp>
      <p:sp>
        <p:nvSpPr>
          <p:cNvPr id="17" name="TextBox 153"/>
          <p:cNvSpPr txBox="1"/>
          <p:nvPr/>
        </p:nvSpPr>
        <p:spPr>
          <a:xfrm>
            <a:off x="0" y="1663853"/>
            <a:ext cx="12030075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수평선B" pitchFamily="18" charset="-127"/>
                <a:ea typeface="HY수평선B" pitchFamily="18" charset="-127"/>
              </a:rPr>
              <a:t>       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</a:t>
            </a:r>
            <a:r>
              <a:rPr lang="en-US" altLang="ko-KR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(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1)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AA81E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지친 도시생활 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속에서 텃밭 활동은 새로운 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활력소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역할을 하게 됩니다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과거 시골에서의 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농사 </a:t>
            </a:r>
            <a:endParaRPr lang="en-US" altLang="ko-KR" sz="2000" b="1" dirty="0" smtClean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lt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r>
              <a:rPr lang="en-US" altLang="ko-KR" sz="6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      </a:t>
            </a:r>
            <a:r>
              <a:rPr lang="en-US" altLang="ko-KR" sz="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        </a:t>
            </a:r>
            <a:endParaRPr lang="en-US" altLang="ko-KR" sz="600" b="1" dirty="0" smtClean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lt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r>
              <a:rPr lang="en-US" altLang="ko-KR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       </a:t>
            </a:r>
            <a:r>
              <a:rPr lang="ko-KR" altLang="en-US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경험</a:t>
            </a:r>
            <a:r>
              <a:rPr lang="ko-KR" altLang="en-US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을 일깨 우기도하며 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생명이 탄생하고 자라는 현상을 보며 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인생에 </a:t>
            </a:r>
            <a:r>
              <a:rPr lang="ko-KR" altLang="en-US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대한 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의욕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을 되찾게 하기도 </a:t>
            </a:r>
            <a:r>
              <a:rPr lang="ko-KR" altLang="en-US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           </a:t>
            </a:r>
            <a:endParaRPr lang="en-US" altLang="ko-KR" sz="2000" b="1" dirty="0" smtClean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r>
              <a:rPr lang="en-US" altLang="ko-KR" sz="5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        </a:t>
            </a:r>
          </a:p>
          <a:p>
            <a:pPr lvl="0">
              <a:defRPr/>
            </a:pPr>
            <a:r>
              <a:rPr lang="en-US" altLang="ko-KR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       </a:t>
            </a:r>
            <a:r>
              <a:rPr lang="ko-KR" altLang="en-US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합니다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.</a:t>
            </a:r>
          </a:p>
          <a:p>
            <a:pPr lvl="0">
              <a:defRPr/>
            </a:pP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    </a:t>
            </a:r>
          </a:p>
          <a:p>
            <a:pPr lvl="0">
              <a:defRPr/>
            </a:pP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      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(2)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000" b="1" dirty="0" err="1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주야간보호센터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특성상 많은 시간을 실내에서 보내게 됩니다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그러나 텃밭 활동을 통하여 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야외 </a:t>
            </a:r>
            <a:r>
              <a:rPr lang="ko-KR" altLang="en-US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             </a:t>
            </a:r>
            <a:endParaRPr lang="en-US" altLang="ko-KR" sz="2000" b="1" dirty="0" smtClean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lt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r>
              <a:rPr lang="en-US" altLang="ko-KR" sz="105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       </a:t>
            </a:r>
          </a:p>
          <a:p>
            <a:pPr lvl="0">
              <a:defRPr/>
            </a:pPr>
            <a:r>
              <a:rPr lang="en-US" altLang="ko-KR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       </a:t>
            </a:r>
            <a:r>
              <a:rPr lang="ko-KR" altLang="en-US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활동</a:t>
            </a:r>
            <a:r>
              <a:rPr lang="ko-KR" altLang="en-US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이 늘어나 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신체적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으로도 건강해질 수 있으며 따뜻한 햇빛 속에서 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마음이 치유</a:t>
            </a:r>
            <a:r>
              <a:rPr lang="ko-KR" altLang="en-US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되기도 합니다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dk1"/>
              </a:solidFill>
              <a:latin typeface="한컴 윤고딕 230"/>
              <a:ea typeface="한컴 윤고딕 230"/>
            </a:endParaRPr>
          </a:p>
        </p:txBody>
      </p:sp>
      <p:sp>
        <p:nvSpPr>
          <p:cNvPr id="52" name="타원 15"/>
          <p:cNvSpPr/>
          <p:nvPr/>
        </p:nvSpPr>
        <p:spPr>
          <a:xfrm>
            <a:off x="3261471" y="4453783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비료 주기</a:t>
            </a:r>
          </a:p>
        </p:txBody>
      </p:sp>
      <p:sp>
        <p:nvSpPr>
          <p:cNvPr id="53" name="타원 15"/>
          <p:cNvSpPr/>
          <p:nvPr/>
        </p:nvSpPr>
        <p:spPr>
          <a:xfrm>
            <a:off x="6115050" y="4491878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땅 고르기</a:t>
            </a:r>
          </a:p>
        </p:txBody>
      </p:sp>
      <p:sp>
        <p:nvSpPr>
          <p:cNvPr id="54" name="타원 15"/>
          <p:cNvSpPr/>
          <p:nvPr/>
        </p:nvSpPr>
        <p:spPr>
          <a:xfrm>
            <a:off x="727821" y="4529983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4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땅 파기</a:t>
            </a:r>
          </a:p>
        </p:txBody>
      </p:sp>
      <p:sp>
        <p:nvSpPr>
          <p:cNvPr id="55" name="타원 15"/>
          <p:cNvSpPr/>
          <p:nvPr/>
        </p:nvSpPr>
        <p:spPr>
          <a:xfrm>
            <a:off x="8877296" y="4463303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모종 심기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4" name="타원 15"/>
          <p:cNvSpPr/>
          <p:nvPr/>
        </p:nvSpPr>
        <p:spPr>
          <a:xfrm>
            <a:off x="4291854" y="860051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200" b="1" i="0" u="none" strike="noStrike" kern="1200" cap="none" spc="0" normalizeH="0" baseline="0" dirty="0" err="1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근명성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 증가</a:t>
            </a:r>
          </a:p>
        </p:txBody>
      </p:sp>
      <p:sp>
        <p:nvSpPr>
          <p:cNvPr id="56" name="직사각형 15"/>
          <p:cNvSpPr/>
          <p:nvPr/>
        </p:nvSpPr>
        <p:spPr>
          <a:xfrm>
            <a:off x="1009065" y="936092"/>
            <a:ext cx="2955017" cy="1155000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400" b="1" i="0" u="none" strike="noStrike" kern="1200" cap="none" spc="0" normalizeH="0" baseline="0" dirty="0"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사회적 효과</a:t>
            </a:r>
          </a:p>
        </p:txBody>
      </p:sp>
      <p:sp>
        <p:nvSpPr>
          <p:cNvPr id="57" name="타원 15"/>
          <p:cNvSpPr/>
          <p:nvPr/>
        </p:nvSpPr>
        <p:spPr>
          <a:xfrm>
            <a:off x="6387354" y="879101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책임감 증가</a:t>
            </a:r>
          </a:p>
        </p:txBody>
      </p:sp>
      <p:sp>
        <p:nvSpPr>
          <p:cNvPr id="58" name="타원 15"/>
          <p:cNvSpPr/>
          <p:nvPr/>
        </p:nvSpPr>
        <p:spPr>
          <a:xfrm>
            <a:off x="8454278" y="888626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200" b="1" i="0" u="none" strike="noStrike" kern="1200" cap="none" spc="0" normalizeH="0" baseline="0" dirty="0" err="1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준법성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 향상</a:t>
            </a:r>
          </a:p>
        </p:txBody>
      </p:sp>
      <p:sp>
        <p:nvSpPr>
          <p:cNvPr id="59" name="타원 15"/>
          <p:cNvSpPr/>
          <p:nvPr/>
        </p:nvSpPr>
        <p:spPr>
          <a:xfrm>
            <a:off x="4282329" y="2622176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자신감 향상</a:t>
            </a:r>
          </a:p>
        </p:txBody>
      </p:sp>
      <p:sp>
        <p:nvSpPr>
          <p:cNvPr id="60" name="직사각형 15"/>
          <p:cNvSpPr/>
          <p:nvPr/>
        </p:nvSpPr>
        <p:spPr>
          <a:xfrm>
            <a:off x="999541" y="2698217"/>
            <a:ext cx="2955017" cy="1155000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4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정서적 효과</a:t>
            </a:r>
          </a:p>
        </p:txBody>
      </p:sp>
      <p:sp>
        <p:nvSpPr>
          <p:cNvPr id="61" name="타원 15"/>
          <p:cNvSpPr/>
          <p:nvPr/>
        </p:nvSpPr>
        <p:spPr>
          <a:xfrm>
            <a:off x="6377829" y="2641226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200" b="1" i="0" u="none" strike="noStrike" kern="1200" cap="none" spc="0" normalizeH="0" baseline="0" dirty="0" err="1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자아존중감</a:t>
            </a:r>
            <a:r>
              <a:rPr kumimoji="0" lang="ko-KR" altLang="en-US" sz="22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 향상</a:t>
            </a:r>
          </a:p>
        </p:txBody>
      </p:sp>
      <p:sp>
        <p:nvSpPr>
          <p:cNvPr id="62" name="타원 15"/>
          <p:cNvSpPr/>
          <p:nvPr/>
        </p:nvSpPr>
        <p:spPr>
          <a:xfrm>
            <a:off x="8444754" y="2650751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심리적 안정</a:t>
            </a:r>
          </a:p>
        </p:txBody>
      </p:sp>
      <p:sp>
        <p:nvSpPr>
          <p:cNvPr id="63" name="타원 15"/>
          <p:cNvSpPr/>
          <p:nvPr/>
        </p:nvSpPr>
        <p:spPr>
          <a:xfrm>
            <a:off x="4291854" y="4593852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야외활동 증가</a:t>
            </a:r>
          </a:p>
        </p:txBody>
      </p:sp>
      <p:sp>
        <p:nvSpPr>
          <p:cNvPr id="64" name="직사각형 15"/>
          <p:cNvSpPr/>
          <p:nvPr/>
        </p:nvSpPr>
        <p:spPr>
          <a:xfrm>
            <a:off x="1009066" y="4669893"/>
            <a:ext cx="2955017" cy="1155000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34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신체적 효과</a:t>
            </a:r>
          </a:p>
        </p:txBody>
      </p:sp>
      <p:sp>
        <p:nvSpPr>
          <p:cNvPr id="65" name="타원 15"/>
          <p:cNvSpPr/>
          <p:nvPr/>
        </p:nvSpPr>
        <p:spPr>
          <a:xfrm>
            <a:off x="6387354" y="4612902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운동량 증가</a:t>
            </a:r>
          </a:p>
        </p:txBody>
      </p:sp>
      <p:sp>
        <p:nvSpPr>
          <p:cNvPr id="66" name="타원 15"/>
          <p:cNvSpPr/>
          <p:nvPr/>
        </p:nvSpPr>
        <p:spPr>
          <a:xfrm>
            <a:off x="8454279" y="4622427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근육기능 발달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209550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686550"/>
            <a:ext cx="12192000" cy="171450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TextBox 142"/>
          <p:cNvSpPr txBox="1"/>
          <p:nvPr/>
        </p:nvSpPr>
        <p:spPr>
          <a:xfrm>
            <a:off x="287380" y="294469"/>
            <a:ext cx="6122945" cy="46166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D.</a:t>
            </a:r>
            <a:r>
              <a:rPr lang="ko-KR" altLang="en-US" sz="2400" b="1" dirty="0" err="1">
                <a:latin typeface="HY수평선B" pitchFamily="18" charset="-127"/>
                <a:ea typeface="HY수평선B" pitchFamily="18" charset="-127"/>
              </a:rPr>
              <a:t>우리함께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400" b="1" dirty="0" err="1">
                <a:latin typeface="HY수평선B" pitchFamily="18" charset="-127"/>
                <a:ea typeface="HY수평선B" pitchFamily="18" charset="-127"/>
              </a:rPr>
              <a:t>힐링해요</a:t>
            </a:r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.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 </a:t>
            </a:r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2400" b="1" dirty="0" err="1">
                <a:latin typeface="HY수평선B" pitchFamily="18" charset="-127"/>
                <a:ea typeface="HY수평선B" pitchFamily="18" charset="-127"/>
              </a:rPr>
              <a:t>싱싱텃밭</a:t>
            </a:r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’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의 효과 </a:t>
            </a:r>
          </a:p>
        </p:txBody>
      </p:sp>
      <p:sp>
        <p:nvSpPr>
          <p:cNvPr id="36" name="자유형 14"/>
          <p:cNvSpPr/>
          <p:nvPr/>
        </p:nvSpPr>
        <p:spPr>
          <a:xfrm>
            <a:off x="0" y="879091"/>
            <a:ext cx="12029117" cy="2749934"/>
          </a:xfrm>
          <a:custGeom>
            <a:avLst/>
            <a:gdLst>
              <a:gd name="connsiteX0" fmla="*/ 0 w 3771957"/>
              <a:gd name="connsiteY0" fmla="*/ 0 h 4718816"/>
              <a:gd name="connsiteX1" fmla="*/ 3499583 w 3771957"/>
              <a:gd name="connsiteY1" fmla="*/ 0 h 4718816"/>
              <a:gd name="connsiteX2" fmla="*/ 3771957 w 3771957"/>
              <a:gd name="connsiteY2" fmla="*/ 2359408 h 4718816"/>
              <a:gd name="connsiteX3" fmla="*/ 3499583 w 3771957"/>
              <a:gd name="connsiteY3" fmla="*/ 4718816 h 4718816"/>
              <a:gd name="connsiteX4" fmla="*/ 0 w 3771957"/>
              <a:gd name="connsiteY4" fmla="*/ 4718816 h 471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57" h="4718816">
                <a:moveTo>
                  <a:pt x="0" y="0"/>
                </a:moveTo>
                <a:lnTo>
                  <a:pt x="3499583" y="0"/>
                </a:lnTo>
                <a:lnTo>
                  <a:pt x="3771957" y="2359408"/>
                </a:lnTo>
                <a:lnTo>
                  <a:pt x="3499583" y="4718816"/>
                </a:lnTo>
                <a:lnTo>
                  <a:pt x="0" y="4718816"/>
                </a:lnTo>
                <a:close/>
              </a:path>
            </a:pathLst>
          </a:custGeom>
          <a:solidFill>
            <a:srgbClr val="F0FAF9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무기력감에 사로잡힌 김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OO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님의 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CASE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배우자의 사망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자식들 간의 다툼으로 인해 무기력하게 살아가던 김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OO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님은 자식들의 권유로 인해 억지로 센터에 나오고 계시지만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죽어야된다는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소리를 반복하고 삶에 의욕이 없는 모습을 자주 보이십니다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그러나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싱싱텃밭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활동이후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죽고 싶다는 말의 횟수가 현저히 줄어들었습니다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생명이 탄생하고 자라는 과정을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보다보니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삶에 의욕이 생긴 것 입니다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오후 시간이 되면 항상 선생님에게 배추를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보러가자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하시며 적극적인 모습을 보여주시는데요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하루하루 배추가 자라는 모습을 보는 낙에 산다며 웃으시던 모습이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아릅답습니다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altLang="ko-KR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" name="자유형 14"/>
          <p:cNvSpPr/>
          <p:nvPr/>
        </p:nvSpPr>
        <p:spPr>
          <a:xfrm>
            <a:off x="1" y="3774691"/>
            <a:ext cx="12192000" cy="2749934"/>
          </a:xfrm>
          <a:custGeom>
            <a:avLst/>
            <a:gdLst>
              <a:gd name="connsiteX0" fmla="*/ 0 w 3771957"/>
              <a:gd name="connsiteY0" fmla="*/ 0 h 4718816"/>
              <a:gd name="connsiteX1" fmla="*/ 3499583 w 3771957"/>
              <a:gd name="connsiteY1" fmla="*/ 0 h 4718816"/>
              <a:gd name="connsiteX2" fmla="*/ 3771957 w 3771957"/>
              <a:gd name="connsiteY2" fmla="*/ 2359408 h 4718816"/>
              <a:gd name="connsiteX3" fmla="*/ 3499583 w 3771957"/>
              <a:gd name="connsiteY3" fmla="*/ 4718816 h 4718816"/>
              <a:gd name="connsiteX4" fmla="*/ 0 w 3771957"/>
              <a:gd name="connsiteY4" fmla="*/ 4718816 h 471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57" h="4718816">
                <a:moveTo>
                  <a:pt x="0" y="0"/>
                </a:moveTo>
                <a:lnTo>
                  <a:pt x="3499583" y="0"/>
                </a:lnTo>
                <a:lnTo>
                  <a:pt x="3771957" y="2359408"/>
                </a:lnTo>
                <a:lnTo>
                  <a:pt x="3499583" y="4718816"/>
                </a:lnTo>
                <a:lnTo>
                  <a:pt x="0" y="4718816"/>
                </a:lnTo>
                <a:close/>
              </a:path>
            </a:pathLst>
          </a:custGeom>
          <a:solidFill>
            <a:srgbClr val="F0FAF9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ko-KR" b="1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ko-KR" b="1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ko-KR" b="1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잦은 배회 활동으로 고생하는 이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OO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님의 </a:t>
            </a:r>
            <a:r>
              <a:rPr kumimoji="0" lang="en-US" altLang="ko-KR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CASE</a:t>
            </a:r>
            <a:r>
              <a:rPr kumimoji="0" lang="ko-KR" altLang="en-US" sz="1800" b="1" i="0" u="none" strike="noStrike" kern="1200" cap="none" spc="0" normalizeH="0" baseline="0" dirty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타워에 거주하시며 </a:t>
            </a:r>
            <a:r>
              <a:rPr lang="ko-KR" altLang="en-US" b="1" dirty="0" err="1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루이소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치매 질환자인 이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OO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님은 최근 지병이 더 악화되어 환시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망각 등이 더 심해졌습니다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이로 인해 일상생활에 어려움을 겪어 오전에만 이용하던 주간보호센터를 오전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오후 모두 이용하기로 하셨습니다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그러나 갑작스런 변화 때문인지 센터 생활에 적응 하지 못하시고 불안한 마음에 배회 활동을 멈추지 못하였습니다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이런 상황 속에서 </a:t>
            </a:r>
            <a:r>
              <a:rPr lang="ko-KR" altLang="en-US" b="1" dirty="0" err="1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싱싱텃밭을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같이 나가 보았습니다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처음에는 여전히 불안한 마음을 숨기지 못하고 집으로 가자는 말만 반복 하셨지만 식물이 점점 자라면서 어르신의 마음에도 긍정의 새싹이 자라나기 시작하였습니다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자연의 바람을 느끼며 식물의 성장을 보며 긍정의 에너지가 불안한 마음을 억누르기 시작했습니다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최근에는 오전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오후 모두</a:t>
            </a:r>
            <a:endParaRPr lang="en-US" altLang="ko-KR" b="1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ko-KR" altLang="en-US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센터에서 시간을 보내시고 즐거운 표정으로 센터 생활을 이어 나가고 계십니다</a:t>
            </a: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en-US" altLang="ko-KR" b="1" dirty="0" smtClean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b="1" dirty="0" smtClean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endParaRPr kumimoji="0" lang="en-US" altLang="ko-KR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en-US" altLang="ko-KR" sz="1800" b="1" i="0" u="none" strike="noStrike" kern="1200" cap="none" spc="0" normalizeH="0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133350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686550"/>
            <a:ext cx="12192000" cy="171450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5" name="ch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725" y="1062812"/>
            <a:ext cx="5305425" cy="2166163"/>
          </a:xfrm>
          <a:prstGeom prst="rect">
            <a:avLst/>
          </a:prstGeom>
        </p:spPr>
      </p:pic>
      <p:pic>
        <p:nvPicPr>
          <p:cNvPr id="17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925" y="4095749"/>
            <a:ext cx="5305425" cy="2495551"/>
          </a:xfrm>
          <a:prstGeom prst="rect">
            <a:avLst/>
          </a:prstGeom>
        </p:spPr>
      </p:pic>
      <p:sp>
        <p:nvSpPr>
          <p:cNvPr id="19" name="TextBox 142"/>
          <p:cNvSpPr txBox="1"/>
          <p:nvPr/>
        </p:nvSpPr>
        <p:spPr>
          <a:xfrm>
            <a:off x="182604" y="370669"/>
            <a:ext cx="10933071" cy="46166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질문</a:t>
            </a:r>
            <a:r>
              <a:rPr lang="en-US" altLang="ko-KR" sz="2400" b="1" dirty="0" smtClean="0">
                <a:latin typeface="HY수평선B" pitchFamily="18" charset="-127"/>
                <a:ea typeface="HY수평선B" pitchFamily="18" charset="-127"/>
              </a:rPr>
              <a:t> : </a:t>
            </a:r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본인의 선택으로 활동을 결정하게 되니 프로그램의 </a:t>
            </a:r>
            <a:r>
              <a:rPr lang="ko-KR" altLang="en-US" sz="2400" b="1" dirty="0" smtClean="0">
                <a:solidFill>
                  <a:srgbClr val="FF0000"/>
                </a:solidFill>
                <a:latin typeface="HY수평선B" pitchFamily="18" charset="-127"/>
                <a:ea typeface="HY수평선B" pitchFamily="18" charset="-127"/>
              </a:rPr>
              <a:t>참여도</a:t>
            </a:r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가 높아졌다</a:t>
            </a:r>
            <a:r>
              <a:rPr lang="en-US" altLang="ko-KR" sz="2400" b="1" dirty="0" smtClean="0">
                <a:latin typeface="HY수평선B" pitchFamily="18" charset="-127"/>
                <a:ea typeface="HY수평선B" pitchFamily="18" charset="-127"/>
              </a:rPr>
              <a:t>.</a:t>
            </a:r>
            <a:endParaRPr lang="ko-KR" altLang="en-US" sz="2400" b="1" dirty="0"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0" name="TextBox 142"/>
          <p:cNvSpPr txBox="1"/>
          <p:nvPr/>
        </p:nvSpPr>
        <p:spPr>
          <a:xfrm>
            <a:off x="182605" y="3409144"/>
            <a:ext cx="11504570" cy="46166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질문</a:t>
            </a:r>
            <a:r>
              <a:rPr lang="en-US" altLang="ko-KR" sz="2400" b="1" dirty="0" smtClean="0">
                <a:latin typeface="HY수평선B" pitchFamily="18" charset="-127"/>
                <a:ea typeface="HY수평선B" pitchFamily="18" charset="-127"/>
              </a:rPr>
              <a:t> : </a:t>
            </a:r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본인의 선택으로 활동을 결정하게 되니 프로그램의 </a:t>
            </a:r>
            <a:r>
              <a:rPr lang="ko-KR" altLang="en-US" sz="2400" b="1" dirty="0" smtClean="0">
                <a:solidFill>
                  <a:srgbClr val="FF0000"/>
                </a:solidFill>
                <a:latin typeface="HY수평선B" pitchFamily="18" charset="-127"/>
                <a:ea typeface="HY수평선B" pitchFamily="18" charset="-127"/>
              </a:rPr>
              <a:t>만족도</a:t>
            </a:r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가 높아졌다</a:t>
            </a:r>
            <a:r>
              <a:rPr lang="en-US" altLang="ko-KR" sz="2400" b="1" dirty="0" smtClean="0">
                <a:latin typeface="HY수평선B" pitchFamily="18" charset="-127"/>
                <a:ea typeface="HY수평선B" pitchFamily="18" charset="-127"/>
              </a:rPr>
              <a:t>.</a:t>
            </a:r>
            <a:endParaRPr lang="ko-KR" altLang="en-US" sz="2400" b="1" dirty="0">
              <a:latin typeface="HY수평선B" pitchFamily="18" charset="-127"/>
              <a:ea typeface="HY수평선B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E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142290" y="155041"/>
            <a:ext cx="2781885" cy="3140609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152190" y="155041"/>
            <a:ext cx="2781885" cy="3140609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190665" y="155041"/>
            <a:ext cx="2781885" cy="3140609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9210090" y="164566"/>
            <a:ext cx="2781885" cy="3140609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51815" y="3545941"/>
            <a:ext cx="2781885" cy="3169184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161715" y="3545941"/>
            <a:ext cx="2781885" cy="3169184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200190" y="3545941"/>
            <a:ext cx="2781885" cy="3169184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9219615" y="3555466"/>
            <a:ext cx="2781885" cy="3169184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4792" t="7222" r="14583"/>
          <a:stretch>
            <a:fillRect/>
          </a:stretch>
        </p:blipFill>
        <p:spPr bwMode="auto">
          <a:xfrm>
            <a:off x="200025" y="219075"/>
            <a:ext cx="26479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20938" t="12083" r="13333" b="18056"/>
          <a:stretch>
            <a:fillRect/>
          </a:stretch>
        </p:blipFill>
        <p:spPr bwMode="auto">
          <a:xfrm>
            <a:off x="3200400" y="219075"/>
            <a:ext cx="2686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 l="14287" r="13217"/>
          <a:stretch>
            <a:fillRect/>
          </a:stretch>
        </p:blipFill>
        <p:spPr bwMode="auto">
          <a:xfrm>
            <a:off x="9277350" y="219075"/>
            <a:ext cx="26479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/>
          <a:srcRect l="11146" t="27778" r="4271" b="19167"/>
          <a:stretch>
            <a:fillRect/>
          </a:stretch>
        </p:blipFill>
        <p:spPr bwMode="auto">
          <a:xfrm>
            <a:off x="9305925" y="3609974"/>
            <a:ext cx="26670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/>
          <a:srcRect l="3229" t="4583" b="3472"/>
          <a:stretch>
            <a:fillRect/>
          </a:stretch>
        </p:blipFill>
        <p:spPr bwMode="auto">
          <a:xfrm>
            <a:off x="9139035" y="238125"/>
            <a:ext cx="2662439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7"/>
          <a:srcRect t="10894" b="8380"/>
          <a:stretch>
            <a:fillRect/>
          </a:stretch>
        </p:blipFill>
        <p:spPr bwMode="auto">
          <a:xfrm>
            <a:off x="209551" y="3600450"/>
            <a:ext cx="2676524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3209925" y="3590924"/>
            <a:ext cx="2676524" cy="308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9"/>
          <a:srcRect l="16875" t="7639" r="26875"/>
          <a:stretch>
            <a:fillRect/>
          </a:stretch>
        </p:blipFill>
        <p:spPr bwMode="auto">
          <a:xfrm>
            <a:off x="6257925" y="3609975"/>
            <a:ext cx="26574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4" y="219074"/>
            <a:ext cx="2657475" cy="30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자유형 17"/>
          <p:cNvSpPr/>
          <p:nvPr/>
        </p:nvSpPr>
        <p:spPr>
          <a:xfrm>
            <a:off x="434520" y="-20360"/>
            <a:ext cx="10294374" cy="7049810"/>
          </a:xfrm>
          <a:custGeom>
            <a:avLst/>
            <a:gdLst>
              <a:gd name="connsiteX0" fmla="*/ 0 w 10028903"/>
              <a:gd name="connsiteY0" fmla="*/ 0 h 6858000"/>
              <a:gd name="connsiteX1" fmla="*/ 4251223 w 10028903"/>
              <a:gd name="connsiteY1" fmla="*/ 0 h 6858000"/>
              <a:gd name="connsiteX2" fmla="*/ 8170606 w 10028903"/>
              <a:gd name="connsiteY2" fmla="*/ 0 h 6858000"/>
              <a:gd name="connsiteX3" fmla="*/ 10028903 w 10028903"/>
              <a:gd name="connsiteY3" fmla="*/ 0 h 6858000"/>
              <a:gd name="connsiteX4" fmla="*/ 8314403 w 10028903"/>
              <a:gd name="connsiteY4" fmla="*/ 6858000 h 6858000"/>
              <a:gd name="connsiteX5" fmla="*/ 8170606 w 10028903"/>
              <a:gd name="connsiteY5" fmla="*/ 6858000 h 6858000"/>
              <a:gd name="connsiteX6" fmla="*/ 2536723 w 10028903"/>
              <a:gd name="connsiteY6" fmla="*/ 6858000 h 6858000"/>
              <a:gd name="connsiteX7" fmla="*/ 0 w 10028903"/>
              <a:gd name="connsiteY7" fmla="*/ 6858000 h 6858000"/>
              <a:gd name="connsiteX0" fmla="*/ 0 w 10028903"/>
              <a:gd name="connsiteY0" fmla="*/ 0 h 6972300"/>
              <a:gd name="connsiteX1" fmla="*/ 4251223 w 10028903"/>
              <a:gd name="connsiteY1" fmla="*/ 0 h 6972300"/>
              <a:gd name="connsiteX2" fmla="*/ 8170606 w 10028903"/>
              <a:gd name="connsiteY2" fmla="*/ 0 h 6972300"/>
              <a:gd name="connsiteX3" fmla="*/ 10028903 w 10028903"/>
              <a:gd name="connsiteY3" fmla="*/ 0 h 6972300"/>
              <a:gd name="connsiteX4" fmla="*/ 8722695 w 10028903"/>
              <a:gd name="connsiteY4" fmla="*/ 6972300 h 6972300"/>
              <a:gd name="connsiteX5" fmla="*/ 8170606 w 10028903"/>
              <a:gd name="connsiteY5" fmla="*/ 6858000 h 6972300"/>
              <a:gd name="connsiteX6" fmla="*/ 2536723 w 10028903"/>
              <a:gd name="connsiteY6" fmla="*/ 6858000 h 6972300"/>
              <a:gd name="connsiteX7" fmla="*/ 0 w 10028903"/>
              <a:gd name="connsiteY7" fmla="*/ 6858000 h 6972300"/>
              <a:gd name="connsiteX8" fmla="*/ 0 w 10028903"/>
              <a:gd name="connsiteY8" fmla="*/ 0 h 697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8903" h="6972300">
                <a:moveTo>
                  <a:pt x="0" y="0"/>
                </a:moveTo>
                <a:lnTo>
                  <a:pt x="4251223" y="0"/>
                </a:lnTo>
                <a:lnTo>
                  <a:pt x="8170606" y="0"/>
                </a:lnTo>
                <a:lnTo>
                  <a:pt x="10028903" y="0"/>
                </a:lnTo>
                <a:lnTo>
                  <a:pt x="8722695" y="6972300"/>
                </a:lnTo>
                <a:lnTo>
                  <a:pt x="8170606" y="6858000"/>
                </a:lnTo>
                <a:lnTo>
                  <a:pt x="253672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AC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자유형 15"/>
          <p:cNvSpPr/>
          <p:nvPr/>
        </p:nvSpPr>
        <p:spPr>
          <a:xfrm>
            <a:off x="0" y="0"/>
            <a:ext cx="10294374" cy="6858000"/>
          </a:xfrm>
          <a:custGeom>
            <a:avLst/>
            <a:gdLst>
              <a:gd name="connsiteX0" fmla="*/ 0 w 10028903"/>
              <a:gd name="connsiteY0" fmla="*/ 0 h 6858000"/>
              <a:gd name="connsiteX1" fmla="*/ 4251223 w 10028903"/>
              <a:gd name="connsiteY1" fmla="*/ 0 h 6858000"/>
              <a:gd name="connsiteX2" fmla="*/ 8170606 w 10028903"/>
              <a:gd name="connsiteY2" fmla="*/ 0 h 6858000"/>
              <a:gd name="connsiteX3" fmla="*/ 10028903 w 10028903"/>
              <a:gd name="connsiteY3" fmla="*/ 0 h 6858000"/>
              <a:gd name="connsiteX4" fmla="*/ 8314403 w 10028903"/>
              <a:gd name="connsiteY4" fmla="*/ 6858000 h 6858000"/>
              <a:gd name="connsiteX5" fmla="*/ 8170606 w 10028903"/>
              <a:gd name="connsiteY5" fmla="*/ 6858000 h 6858000"/>
              <a:gd name="connsiteX6" fmla="*/ 2536723 w 10028903"/>
              <a:gd name="connsiteY6" fmla="*/ 6858000 h 6858000"/>
              <a:gd name="connsiteX7" fmla="*/ 0 w 10028903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28903" h="6858000">
                <a:moveTo>
                  <a:pt x="0" y="0"/>
                </a:moveTo>
                <a:lnTo>
                  <a:pt x="4251223" y="0"/>
                </a:lnTo>
                <a:lnTo>
                  <a:pt x="8170606" y="0"/>
                </a:lnTo>
                <a:lnTo>
                  <a:pt x="10028903" y="0"/>
                </a:lnTo>
                <a:lnTo>
                  <a:pt x="8314403" y="6858000"/>
                </a:lnTo>
                <a:lnTo>
                  <a:pt x="8170606" y="6858000"/>
                </a:lnTo>
                <a:lnTo>
                  <a:pt x="253672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D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4331" y="374690"/>
            <a:ext cx="4812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ko-KR" sz="5400" dirty="0" smtClean="0">
                <a:latin typeface="HY수평선B" pitchFamily="18" charset="-127"/>
                <a:ea typeface="HY수평선B" pitchFamily="18" charset="-127"/>
              </a:rPr>
              <a:t>CONTENTS</a:t>
            </a:r>
            <a:endParaRPr lang="ko-KR" altLang="en-US" sz="5400" dirty="0"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077" y="2790170"/>
            <a:ext cx="4602879" cy="4608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4258" y="1925434"/>
            <a:ext cx="5322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latin typeface="HY수평선B" pitchFamily="18" charset="-127"/>
                <a:ea typeface="HY수평선B" pitchFamily="18" charset="-127"/>
              </a:rPr>
              <a:t>내가 왔다</a:t>
            </a:r>
            <a:r>
              <a:rPr lang="en-US" altLang="ko-KR" sz="2800" dirty="0" smtClean="0">
                <a:latin typeface="HY수평선B" pitchFamily="18" charset="-127"/>
                <a:ea typeface="HY수평선B" pitchFamily="18" charset="-127"/>
              </a:rPr>
              <a:t>. </a:t>
            </a:r>
            <a:r>
              <a:rPr lang="en-US" altLang="ko-KR" sz="2800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2800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오늘의 등장인물</a:t>
            </a:r>
            <a:r>
              <a:rPr lang="en-US" altLang="ko-KR" sz="2800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’</a:t>
            </a:r>
            <a:endParaRPr lang="ko-KR" altLang="en-US" sz="2800" dirty="0">
              <a:solidFill>
                <a:srgbClr val="0000FF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184662" y="1307465"/>
            <a:ext cx="5057775" cy="0"/>
          </a:xfrm>
          <a:prstGeom prst="line">
            <a:avLst/>
          </a:prstGeom>
          <a:ln w="92075" cmpd="dbl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다이아몬드 19"/>
          <p:cNvSpPr/>
          <p:nvPr/>
        </p:nvSpPr>
        <p:spPr>
          <a:xfrm>
            <a:off x="690177" y="1974032"/>
            <a:ext cx="224223" cy="426024"/>
          </a:xfrm>
          <a:prstGeom prst="diamond">
            <a:avLst/>
          </a:prstGeom>
          <a:solidFill>
            <a:schemeClr val="bg1"/>
          </a:solidFill>
          <a:ln w="152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164258" y="2805012"/>
            <a:ext cx="6170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err="1" smtClean="0">
                <a:latin typeface="HY수평선B" pitchFamily="18" charset="-127"/>
                <a:ea typeface="HY수평선B" pitchFamily="18" charset="-127"/>
              </a:rPr>
              <a:t>운동처방사와</a:t>
            </a:r>
            <a:r>
              <a:rPr lang="ko-KR" altLang="en-US" sz="2800" dirty="0" smtClean="0">
                <a:latin typeface="HY수평선B" pitchFamily="18" charset="-127"/>
                <a:ea typeface="HY수평선B" pitchFamily="18" charset="-127"/>
              </a:rPr>
              <a:t> 함께하는 </a:t>
            </a:r>
            <a:r>
              <a:rPr lang="en-US" altLang="ko-KR" sz="2800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2800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재활운동</a:t>
            </a:r>
            <a:r>
              <a:rPr lang="en-US" altLang="ko-KR" sz="2800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’</a:t>
            </a:r>
            <a:endParaRPr lang="ko-KR" altLang="en-US" sz="2800" dirty="0">
              <a:solidFill>
                <a:srgbClr val="0000FF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4" name="다이아몬드 23"/>
          <p:cNvSpPr/>
          <p:nvPr/>
        </p:nvSpPr>
        <p:spPr>
          <a:xfrm>
            <a:off x="690177" y="2853610"/>
            <a:ext cx="224223" cy="426024"/>
          </a:xfrm>
          <a:prstGeom prst="diamond">
            <a:avLst/>
          </a:prstGeom>
          <a:solidFill>
            <a:schemeClr val="bg1"/>
          </a:solidFill>
          <a:ln w="152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1164258" y="3684590"/>
            <a:ext cx="5213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latin typeface="HY수평선B" pitchFamily="18" charset="-127"/>
                <a:ea typeface="HY수평선B" pitchFamily="18" charset="-127"/>
              </a:rPr>
              <a:t>내가 선택하는</a:t>
            </a:r>
            <a:r>
              <a:rPr lang="en-US" altLang="ko-KR" sz="2800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2800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낭만의 시간</a:t>
            </a:r>
            <a:r>
              <a:rPr lang="en-US" altLang="ko-KR" sz="2800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’</a:t>
            </a:r>
            <a:endParaRPr lang="ko-KR" altLang="en-US" sz="2800" dirty="0">
              <a:solidFill>
                <a:srgbClr val="0000FF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6" name="다이아몬드 25"/>
          <p:cNvSpPr/>
          <p:nvPr/>
        </p:nvSpPr>
        <p:spPr>
          <a:xfrm>
            <a:off x="690177" y="3733188"/>
            <a:ext cx="224223" cy="426024"/>
          </a:xfrm>
          <a:prstGeom prst="diamond">
            <a:avLst/>
          </a:prstGeom>
          <a:solidFill>
            <a:schemeClr val="bg1"/>
          </a:solidFill>
          <a:ln w="152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1164258" y="4564168"/>
            <a:ext cx="5681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latin typeface="HY수평선B" pitchFamily="18" charset="-127"/>
                <a:ea typeface="HY수평선B" pitchFamily="18" charset="-127"/>
              </a:rPr>
              <a:t>우리 함께 </a:t>
            </a:r>
            <a:r>
              <a:rPr lang="ko-KR" altLang="en-US" sz="2800" dirty="0" err="1" smtClean="0">
                <a:latin typeface="HY수평선B" pitchFamily="18" charset="-127"/>
                <a:ea typeface="HY수평선B" pitchFamily="18" charset="-127"/>
              </a:rPr>
              <a:t>힐링해요</a:t>
            </a:r>
            <a:r>
              <a:rPr lang="en-US" altLang="ko-KR" sz="2800" dirty="0" smtClean="0">
                <a:latin typeface="HY수평선B" pitchFamily="18" charset="-127"/>
                <a:ea typeface="HY수평선B" pitchFamily="18" charset="-127"/>
              </a:rPr>
              <a:t>.</a:t>
            </a:r>
            <a:r>
              <a:rPr lang="en-US" altLang="ko-KR" sz="2800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2800" dirty="0" err="1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싱싱텃밭</a:t>
            </a:r>
            <a:r>
              <a:rPr lang="en-US" altLang="ko-KR" sz="2800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’</a:t>
            </a:r>
            <a:endParaRPr lang="ko-KR" altLang="en-US" sz="2800" dirty="0">
              <a:solidFill>
                <a:srgbClr val="0000FF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8" name="다이아몬드 27"/>
          <p:cNvSpPr/>
          <p:nvPr/>
        </p:nvSpPr>
        <p:spPr>
          <a:xfrm>
            <a:off x="690177" y="4612766"/>
            <a:ext cx="224223" cy="426024"/>
          </a:xfrm>
          <a:prstGeom prst="diamond">
            <a:avLst/>
          </a:prstGeom>
          <a:solidFill>
            <a:schemeClr val="bg1"/>
          </a:solidFill>
          <a:ln w="152400" cap="rnd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077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E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142290" y="155041"/>
            <a:ext cx="2781885" cy="3140609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152190" y="155041"/>
            <a:ext cx="2781885" cy="3140609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6190665" y="155041"/>
            <a:ext cx="2781885" cy="3140609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9210090" y="164566"/>
            <a:ext cx="2781885" cy="3140609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51815" y="3545941"/>
            <a:ext cx="2781885" cy="3169184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3161715" y="3545941"/>
            <a:ext cx="2781885" cy="3169184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200190" y="3545941"/>
            <a:ext cx="2781885" cy="3169184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9219615" y="3555466"/>
            <a:ext cx="2781885" cy="3169184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3400" b="0" i="0" u="none" strike="noStrike" kern="1200" cap="none" spc="0" normalizeH="0" baseline="0" dirty="0"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8125" r="7708" b="10417"/>
          <a:stretch>
            <a:fillRect/>
          </a:stretch>
        </p:blipFill>
        <p:spPr bwMode="auto">
          <a:xfrm>
            <a:off x="209550" y="209550"/>
            <a:ext cx="26479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9450" y="219075"/>
            <a:ext cx="26670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7924" y="209550"/>
            <a:ext cx="26574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67824" y="219075"/>
            <a:ext cx="267652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67450" y="3590925"/>
            <a:ext cx="2666999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/>
          <a:srcRect l="5833" t="2361" r="20521" b="3056"/>
          <a:stretch>
            <a:fillRect/>
          </a:stretch>
        </p:blipFill>
        <p:spPr bwMode="auto">
          <a:xfrm>
            <a:off x="219076" y="3609976"/>
            <a:ext cx="2657474" cy="307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/>
          <a:srcRect l="8125" r="2917" b="25556"/>
          <a:stretch>
            <a:fillRect/>
          </a:stretch>
        </p:blipFill>
        <p:spPr bwMode="auto">
          <a:xfrm>
            <a:off x="3209925" y="3600449"/>
            <a:ext cx="26765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67825" y="3629024"/>
            <a:ext cx="2666999" cy="301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68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AD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AD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53124" y="2455864"/>
            <a:ext cx="3526517" cy="3269551"/>
          </a:xfrm>
          <a:prstGeom prst="rect">
            <a:avLst/>
          </a:prstGeom>
          <a:solidFill>
            <a:srgbClr val="F5DC7E"/>
          </a:solidFill>
          <a:ln w="127000">
            <a:solidFill>
              <a:srgbClr val="ADE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615350" y="606671"/>
            <a:ext cx="6483452" cy="707886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4000" b="1" dirty="0">
                <a:latin typeface="HY수평선B" pitchFamily="18" charset="-127"/>
                <a:ea typeface="HY수평선B" pitchFamily="18" charset="-127"/>
              </a:rPr>
              <a:t>내가 왔다</a:t>
            </a:r>
            <a:r>
              <a:rPr lang="en-US" altLang="ko-KR" sz="4000" b="1" dirty="0">
                <a:latin typeface="HY수평선B" pitchFamily="18" charset="-127"/>
                <a:ea typeface="HY수평선B" pitchFamily="18" charset="-127"/>
              </a:rPr>
              <a:t>. </a:t>
            </a:r>
            <a:r>
              <a:rPr lang="ko-KR" altLang="en-US" sz="4000" b="1" dirty="0">
                <a:latin typeface="HY수평선B" pitchFamily="18" charset="-127"/>
                <a:ea typeface="HY수평선B" pitchFamily="18" charset="-127"/>
              </a:rPr>
              <a:t>오늘의 등장인물</a:t>
            </a:r>
            <a:r>
              <a:rPr lang="en-US" altLang="ko-KR" sz="4000" dirty="0">
                <a:latin typeface="HY수평선B" pitchFamily="18" charset="-127"/>
                <a:ea typeface="HY수평선B" pitchFamily="18" charset="-127"/>
              </a:rPr>
              <a:t>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868252" y="3429000"/>
            <a:ext cx="5533070" cy="693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4000" dirty="0">
                <a:latin typeface="나눔스퀘어 ExtraBold"/>
                <a:ea typeface="나눔스퀘어 ExtraBold"/>
              </a:rPr>
              <a:t>IMAGE</a:t>
            </a:r>
            <a:endParaRPr lang="ko-KR" altLang="en-US" sz="4000" dirty="0">
              <a:latin typeface="나눔스퀘어 ExtraBold"/>
              <a:ea typeface="나눔스퀘어 ExtraBold"/>
            </a:endParaRPr>
          </a:p>
        </p:txBody>
      </p:sp>
      <p:sp>
        <p:nvSpPr>
          <p:cNvPr id="27" name="직사각형 15"/>
          <p:cNvSpPr/>
          <p:nvPr/>
        </p:nvSpPr>
        <p:spPr>
          <a:xfrm>
            <a:off x="4332741" y="2468192"/>
            <a:ext cx="3526517" cy="3269551"/>
          </a:xfrm>
          <a:prstGeom prst="rect">
            <a:avLst/>
          </a:prstGeom>
          <a:solidFill>
            <a:srgbClr val="F5DC7E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28" name="직사각형 15"/>
          <p:cNvSpPr/>
          <p:nvPr/>
        </p:nvSpPr>
        <p:spPr>
          <a:xfrm>
            <a:off x="8073394" y="2449514"/>
            <a:ext cx="3526517" cy="3269551"/>
          </a:xfrm>
          <a:prstGeom prst="rect">
            <a:avLst/>
          </a:prstGeom>
          <a:solidFill>
            <a:srgbClr val="F5DC7E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0833" r="14792" b="15556"/>
          <a:stretch>
            <a:fillRect/>
          </a:stretch>
        </p:blipFill>
        <p:spPr bwMode="auto">
          <a:xfrm>
            <a:off x="619125" y="2502833"/>
            <a:ext cx="3390900" cy="315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t="5000" r="13438" b="12361"/>
          <a:stretch>
            <a:fillRect/>
          </a:stretch>
        </p:blipFill>
        <p:spPr bwMode="auto">
          <a:xfrm>
            <a:off x="4400550" y="2533649"/>
            <a:ext cx="3428999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8646" t="8194" r="1562" b="15556"/>
          <a:stretch>
            <a:fillRect/>
          </a:stretch>
        </p:blipFill>
        <p:spPr bwMode="auto">
          <a:xfrm>
            <a:off x="8143875" y="2495550"/>
            <a:ext cx="34004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TextBox 142"/>
          <p:cNvSpPr txBox="1"/>
          <p:nvPr/>
        </p:nvSpPr>
        <p:spPr>
          <a:xfrm>
            <a:off x="344532" y="675469"/>
            <a:ext cx="5227446" cy="46166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A. </a:t>
            </a:r>
            <a:r>
              <a:rPr lang="ko-KR" altLang="en-US" sz="2400" dirty="0">
                <a:latin typeface="HY수평선B" pitchFamily="18" charset="-127"/>
                <a:ea typeface="HY수평선B" pitchFamily="18" charset="-127"/>
              </a:rPr>
              <a:t>내가 왔다</a:t>
            </a:r>
            <a:r>
              <a:rPr lang="en-US" altLang="ko-KR" sz="2400" dirty="0">
                <a:latin typeface="HY수평선B" pitchFamily="18" charset="-127"/>
                <a:ea typeface="HY수평선B" pitchFamily="18" charset="-127"/>
              </a:rPr>
              <a:t>. </a:t>
            </a:r>
            <a:r>
              <a:rPr lang="ko-KR" altLang="en-US" sz="2400" dirty="0">
                <a:latin typeface="HY수평선B" pitchFamily="18" charset="-127"/>
                <a:ea typeface="HY수평선B" pitchFamily="18" charset="-127"/>
              </a:rPr>
              <a:t>오늘의 등장인물이란</a:t>
            </a:r>
            <a:r>
              <a:rPr lang="en-US" altLang="ko-KR" sz="2400" dirty="0">
                <a:latin typeface="HY수평선B" pitchFamily="18" charset="-127"/>
                <a:ea typeface="HY수평선B" pitchFamily="18" charset="-127"/>
              </a:rPr>
              <a:t>?</a:t>
            </a:r>
          </a:p>
        </p:txBody>
      </p:sp>
      <p:sp>
        <p:nvSpPr>
          <p:cNvPr id="17" name="TextBox 153"/>
          <p:cNvSpPr txBox="1"/>
          <p:nvPr/>
        </p:nvSpPr>
        <p:spPr>
          <a:xfrm>
            <a:off x="-1" y="1635277"/>
            <a:ext cx="1206436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/>
                <a:ea typeface="나눔바른고딕"/>
              </a:rPr>
              <a:t>      </a:t>
            </a:r>
            <a:endParaRPr lang="en-US" altLang="ko-KR" sz="2000" b="1" dirty="0" smtClean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바른고딕"/>
              <a:ea typeface="나눔바른고딕"/>
            </a:endParaRPr>
          </a:p>
          <a:p>
            <a:pPr lvl="0">
              <a:defRPr/>
            </a:pPr>
            <a:r>
              <a:rPr lang="en-US" altLang="ko-KR" sz="20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바른고딕"/>
                <a:ea typeface="한컴 윤고딕 250"/>
              </a:rPr>
              <a:t>        </a:t>
            </a:r>
            <a:r>
              <a:rPr lang="en-US" altLang="ko-KR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(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1)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AA81E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어르신들의 센터 생활이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누군가의 강제로 하는 것이 아니라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스스로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 등원하여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자신의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존              </a:t>
            </a:r>
            <a:endParaRPr lang="en-US" altLang="ko-KR" sz="2200" b="1" dirty="0" smtClean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r>
              <a:rPr lang="en-US" altLang="ko-KR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HY수평선B" pitchFamily="18" charset="-127"/>
                <a:ea typeface="HY수평선B" pitchFamily="18" charset="-127"/>
              </a:rPr>
              <a:t>           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/>
                </a:solidFill>
                <a:latin typeface="HY수평선B" pitchFamily="18" charset="-127"/>
                <a:ea typeface="HY수평선B" pitchFamily="18" charset="-127"/>
              </a:rPr>
              <a:t>재감을 나타내며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A9F1B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소속감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을 획득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할 수 있는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활동 입니다</a:t>
            </a:r>
            <a:r>
              <a:rPr lang="en-US" altLang="ko-KR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endParaRPr lang="ko-KR" altLang="en-US" sz="2200" b="1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endParaRPr lang="ko-KR" altLang="en-US" sz="2200" b="1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dk1"/>
              </a:solidFill>
              <a:latin typeface="한컴 윤고딕 250"/>
              <a:ea typeface="한컴 윤고딕 250"/>
            </a:endParaRPr>
          </a:p>
          <a:p>
            <a:pPr lvl="0">
              <a:defRPr/>
            </a:pP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한컴 윤고딕 250"/>
                <a:ea typeface="한컴 윤고딕 250"/>
              </a:rPr>
              <a:t>   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한컴 윤고딕 250"/>
                <a:ea typeface="한컴 윤고딕 250"/>
              </a:rPr>
              <a:t>   </a:t>
            </a:r>
            <a:r>
              <a:rPr lang="en-US" altLang="ko-KR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(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2)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소속감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이 생겨 센터의 일원으로써 느껴지는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행복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,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즐거움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,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자부심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등을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통해 센터에 </a:t>
            </a:r>
            <a:r>
              <a:rPr lang="ko-KR" altLang="en-US" sz="2200" b="1" dirty="0" err="1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빠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        </a:t>
            </a:r>
            <a:endParaRPr lang="en-US" altLang="ko-KR" sz="2200" b="1" dirty="0" smtClean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r>
              <a:rPr lang="en-US" altLang="ko-KR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         </a:t>
            </a:r>
            <a:r>
              <a:rPr lang="ko-KR" altLang="en-US" sz="2200" b="1" dirty="0" err="1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르게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적응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할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수 있도록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도움을 줍니다</a:t>
            </a:r>
            <a:r>
              <a:rPr lang="en-US" altLang="ko-KR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endParaRPr lang="ko-KR" altLang="en-US" sz="2200" b="1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29" name="타원 15"/>
          <p:cNvSpPr/>
          <p:nvPr/>
        </p:nvSpPr>
        <p:spPr>
          <a:xfrm>
            <a:off x="3524250" y="4406158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2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소속감 획득</a:t>
            </a:r>
          </a:p>
        </p:txBody>
      </p:sp>
      <p:sp>
        <p:nvSpPr>
          <p:cNvPr id="30" name="타원 15"/>
          <p:cNvSpPr/>
          <p:nvPr/>
        </p:nvSpPr>
        <p:spPr>
          <a:xfrm>
            <a:off x="6406403" y="4396628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6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낯선 환경에 대한 적응</a:t>
            </a:r>
          </a:p>
        </p:txBody>
      </p:sp>
      <p:sp>
        <p:nvSpPr>
          <p:cNvPr id="31" name="타원 15"/>
          <p:cNvSpPr/>
          <p:nvPr/>
        </p:nvSpPr>
        <p:spPr>
          <a:xfrm>
            <a:off x="1019175" y="4434733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6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스스로 하는 출석체크</a:t>
            </a:r>
          </a:p>
        </p:txBody>
      </p:sp>
      <p:sp>
        <p:nvSpPr>
          <p:cNvPr id="33" name="타원 15"/>
          <p:cNvSpPr/>
          <p:nvPr/>
        </p:nvSpPr>
        <p:spPr>
          <a:xfrm>
            <a:off x="9168650" y="4368053"/>
            <a:ext cx="1804145" cy="1556496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즐거운 센터 생활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TextBox 142"/>
          <p:cNvSpPr txBox="1"/>
          <p:nvPr/>
        </p:nvSpPr>
        <p:spPr>
          <a:xfrm>
            <a:off x="115932" y="408769"/>
            <a:ext cx="5246496" cy="46166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400" dirty="0">
                <a:latin typeface="나눔스퀘어 ExtraBold"/>
                <a:ea typeface="나눔스퀘어 ExtraBold"/>
              </a:rPr>
              <a:t> </a:t>
            </a:r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A. </a:t>
            </a:r>
            <a:r>
              <a:rPr lang="ko-KR" altLang="en-US" sz="2400" dirty="0">
                <a:latin typeface="HY수평선B" pitchFamily="18" charset="-127"/>
                <a:ea typeface="HY수평선B" pitchFamily="18" charset="-127"/>
              </a:rPr>
              <a:t>내가 왔다</a:t>
            </a:r>
            <a:r>
              <a:rPr lang="en-US" altLang="ko-KR" sz="2400" dirty="0">
                <a:latin typeface="HY수평선B" pitchFamily="18" charset="-127"/>
                <a:ea typeface="HY수평선B" pitchFamily="18" charset="-127"/>
              </a:rPr>
              <a:t>. </a:t>
            </a:r>
            <a:r>
              <a:rPr lang="ko-KR" altLang="en-US" sz="2400" dirty="0">
                <a:latin typeface="HY수평선B" pitchFamily="18" charset="-127"/>
                <a:ea typeface="HY수평선B" pitchFamily="18" charset="-127"/>
              </a:rPr>
              <a:t>오늘의 등장인물 효과</a:t>
            </a:r>
          </a:p>
        </p:txBody>
      </p:sp>
      <p:sp>
        <p:nvSpPr>
          <p:cNvPr id="34" name="자유형 14"/>
          <p:cNvSpPr/>
          <p:nvPr/>
        </p:nvSpPr>
        <p:spPr>
          <a:xfrm>
            <a:off x="0" y="990599"/>
            <a:ext cx="12029117" cy="2562225"/>
          </a:xfrm>
          <a:custGeom>
            <a:avLst/>
            <a:gdLst>
              <a:gd name="connsiteX0" fmla="*/ 0 w 3771957"/>
              <a:gd name="connsiteY0" fmla="*/ 0 h 4718816"/>
              <a:gd name="connsiteX1" fmla="*/ 3499583 w 3771957"/>
              <a:gd name="connsiteY1" fmla="*/ 0 h 4718816"/>
              <a:gd name="connsiteX2" fmla="*/ 3771957 w 3771957"/>
              <a:gd name="connsiteY2" fmla="*/ 2359408 h 4718816"/>
              <a:gd name="connsiteX3" fmla="*/ 3499583 w 3771957"/>
              <a:gd name="connsiteY3" fmla="*/ 4718816 h 4718816"/>
              <a:gd name="connsiteX4" fmla="*/ 0 w 3771957"/>
              <a:gd name="connsiteY4" fmla="*/ 4718816 h 471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57" h="4718816">
                <a:moveTo>
                  <a:pt x="0" y="0"/>
                </a:moveTo>
                <a:lnTo>
                  <a:pt x="3499583" y="0"/>
                </a:lnTo>
                <a:lnTo>
                  <a:pt x="3771957" y="2359408"/>
                </a:lnTo>
                <a:lnTo>
                  <a:pt x="3499583" y="4718816"/>
                </a:lnTo>
                <a:lnTo>
                  <a:pt x="0" y="4718816"/>
                </a:lnTo>
                <a:close/>
              </a:path>
            </a:pathLst>
          </a:custGeom>
          <a:solidFill>
            <a:srgbClr val="F0FAF9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>
                <a:solidFill>
                  <a:schemeClr val="dk1"/>
                </a:solidFill>
              </a:rPr>
              <a:t>딸들에 의해 억지로 센터에 나오고 있는 김</a:t>
            </a:r>
            <a:r>
              <a:rPr kumimoji="0" lang="en-US" altLang="ko-KR" sz="2000" b="1" i="0" u="none" strike="noStrike" kern="1200" cap="none" spc="0" normalizeH="0" baseline="0" dirty="0">
                <a:solidFill>
                  <a:schemeClr val="dk1"/>
                </a:solidFill>
              </a:rPr>
              <a:t>OO</a:t>
            </a:r>
            <a:r>
              <a:rPr kumimoji="0" lang="ko-KR" altLang="en-US" sz="2000" b="1" i="0" u="none" strike="noStrike" kern="1200" cap="none" spc="0" normalizeH="0" baseline="0" dirty="0">
                <a:solidFill>
                  <a:schemeClr val="dk1"/>
                </a:solidFill>
              </a:rPr>
              <a:t>님의 </a:t>
            </a:r>
            <a:r>
              <a:rPr kumimoji="0" lang="en-US" altLang="ko-KR" sz="2000" b="1" i="0" u="none" strike="noStrike" kern="1200" cap="none" spc="0" normalizeH="0" baseline="0" dirty="0">
                <a:solidFill>
                  <a:schemeClr val="dk1"/>
                </a:solidFill>
              </a:rPr>
              <a:t>CASE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 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chemeClr val="dk1"/>
              </a:solidFill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chemeClr val="dk1"/>
              </a:solidFill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아침 마다 송영 버스를 </a:t>
            </a:r>
            <a:r>
              <a:rPr kumimoji="0" lang="ko-KR" altLang="en-US" sz="1800" b="1" i="0" u="none" strike="noStrike" kern="1200" cap="none" spc="0" normalizeH="0" baseline="0" dirty="0" err="1">
                <a:solidFill>
                  <a:schemeClr val="dk1"/>
                </a:solidFill>
              </a:rPr>
              <a:t>타기위해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 전쟁을 치르는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</a:rPr>
              <a:t> 5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등급 김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</a:rPr>
              <a:t>OO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님은 본인은 치매가 아니지만 딸들에 의해 이상한 곳에 매일 나오신다고 이야기합니다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 김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</a:rPr>
              <a:t>OO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님에게 센터는 즐거운 생활을 할 수 있는 곳이 아니라 억지로 끌려오는 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chemeClr val="dk1"/>
                </a:solidFill>
              </a:rPr>
              <a:t>이상</a:t>
            </a:r>
            <a:endParaRPr kumimoji="0" lang="en-US" altLang="ko-KR" sz="1800" b="1" i="0" u="none" strike="noStrike" kern="1200" cap="none" spc="0" normalizeH="0" baseline="0" dirty="0" smtClean="0">
              <a:solidFill>
                <a:schemeClr val="dk1"/>
              </a:solidFill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 smtClean="0">
                <a:solidFill>
                  <a:schemeClr val="dk1"/>
                </a:solidFill>
              </a:rPr>
              <a:t>한 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곳입니다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 빠른 적응을 위해 필요한 것은 센터에 대한 소속감 입니다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 본인이 아침마다 오는 장소에 스스로 출석체크를 시작하며 점점 변화하기 시작하셨습니다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</a:rPr>
              <a:t>.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 내가 싫어하는 장소이지만 지속적으로 본인의 이름을 스스로 </a:t>
            </a:r>
            <a:r>
              <a:rPr kumimoji="0" lang="ko-KR" altLang="en-US" sz="1800" b="1" i="0" u="none" strike="noStrike" kern="1200" cap="none" spc="0" normalizeH="0" baseline="0" dirty="0" err="1" smtClean="0">
                <a:solidFill>
                  <a:schemeClr val="dk1"/>
                </a:solidFill>
              </a:rPr>
              <a:t>올리</a:t>
            </a:r>
            <a:endParaRPr kumimoji="0" lang="en-US" altLang="ko-KR" sz="1800" b="1" i="0" u="none" strike="noStrike" kern="1200" cap="none" spc="0" normalizeH="0" baseline="0" dirty="0" smtClean="0">
              <a:solidFill>
                <a:schemeClr val="dk1"/>
              </a:solidFill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 err="1" smtClean="0">
                <a:solidFill>
                  <a:schemeClr val="dk1"/>
                </a:solidFill>
              </a:rPr>
              <a:t>며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chemeClr val="dk1"/>
                </a:solidFill>
              </a:rPr>
              <a:t> 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거부감이 점차 자라지며 얼굴에 웃음 꽃이 피어났습니다</a:t>
            </a:r>
            <a:r>
              <a:rPr kumimoji="0" lang="en-US" altLang="ko-KR" sz="1800" b="1" i="0" u="none" strike="noStrike" kern="1200" cap="none" spc="0" normalizeH="0" baseline="0" dirty="0">
                <a:solidFill>
                  <a:schemeClr val="dk1"/>
                </a:solidFill>
              </a:rPr>
              <a:t>.</a:t>
            </a:r>
          </a:p>
        </p:txBody>
      </p:sp>
      <p:sp>
        <p:nvSpPr>
          <p:cNvPr id="7" name="자유형 14"/>
          <p:cNvSpPr/>
          <p:nvPr/>
        </p:nvSpPr>
        <p:spPr>
          <a:xfrm>
            <a:off x="0" y="3724274"/>
            <a:ext cx="12029117" cy="2562225"/>
          </a:xfrm>
          <a:custGeom>
            <a:avLst/>
            <a:gdLst>
              <a:gd name="connsiteX0" fmla="*/ 0 w 3771957"/>
              <a:gd name="connsiteY0" fmla="*/ 0 h 4718816"/>
              <a:gd name="connsiteX1" fmla="*/ 3499583 w 3771957"/>
              <a:gd name="connsiteY1" fmla="*/ 0 h 4718816"/>
              <a:gd name="connsiteX2" fmla="*/ 3771957 w 3771957"/>
              <a:gd name="connsiteY2" fmla="*/ 2359408 h 4718816"/>
              <a:gd name="connsiteX3" fmla="*/ 3499583 w 3771957"/>
              <a:gd name="connsiteY3" fmla="*/ 4718816 h 4718816"/>
              <a:gd name="connsiteX4" fmla="*/ 0 w 3771957"/>
              <a:gd name="connsiteY4" fmla="*/ 4718816 h 4718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57" h="4718816">
                <a:moveTo>
                  <a:pt x="0" y="0"/>
                </a:moveTo>
                <a:lnTo>
                  <a:pt x="3499583" y="0"/>
                </a:lnTo>
                <a:lnTo>
                  <a:pt x="3771957" y="2359408"/>
                </a:lnTo>
                <a:lnTo>
                  <a:pt x="3499583" y="4718816"/>
                </a:lnTo>
                <a:lnTo>
                  <a:pt x="0" y="4718816"/>
                </a:lnTo>
                <a:close/>
              </a:path>
            </a:pathLst>
          </a:custGeom>
          <a:solidFill>
            <a:srgbClr val="F0FAF9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1" i="0" u="none" strike="noStrike" kern="1200" cap="none" spc="0" normalizeH="0" baseline="0" dirty="0" smtClean="0">
                <a:solidFill>
                  <a:schemeClr val="dk1"/>
                </a:solidFill>
              </a:rPr>
              <a:t>새로운 환경에 적응하지 못하는 이</a:t>
            </a:r>
            <a:r>
              <a:rPr kumimoji="0" lang="en-US" altLang="ko-KR" sz="2000" b="1" i="0" u="none" strike="noStrike" kern="1200" cap="none" spc="0" normalizeH="0" baseline="0" dirty="0" smtClean="0">
                <a:solidFill>
                  <a:schemeClr val="dk1"/>
                </a:solidFill>
              </a:rPr>
              <a:t>OO</a:t>
            </a:r>
            <a:r>
              <a:rPr kumimoji="0" lang="ko-KR" altLang="en-US" sz="2000" b="1" i="0" u="none" strike="noStrike" kern="1200" cap="none" spc="0" normalizeH="0" baseline="0" dirty="0">
                <a:solidFill>
                  <a:schemeClr val="dk1"/>
                </a:solidFill>
              </a:rPr>
              <a:t>님의 </a:t>
            </a:r>
            <a:r>
              <a:rPr kumimoji="0" lang="en-US" altLang="ko-KR" sz="2000" b="1" i="0" u="none" strike="noStrike" kern="1200" cap="none" spc="0" normalizeH="0" baseline="0" dirty="0">
                <a:solidFill>
                  <a:schemeClr val="dk1"/>
                </a:solidFill>
              </a:rPr>
              <a:t>CASE</a:t>
            </a:r>
            <a:r>
              <a:rPr kumimoji="0" lang="ko-KR" altLang="en-US" sz="1800" b="1" i="0" u="none" strike="noStrike" kern="1200" cap="none" spc="0" normalizeH="0" baseline="0" dirty="0">
                <a:solidFill>
                  <a:schemeClr val="dk1"/>
                </a:solidFill>
              </a:rPr>
              <a:t> </a:t>
            </a: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chemeClr val="dk1"/>
              </a:solidFill>
            </a:endParaRPr>
          </a:p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1" i="0" u="none" strike="noStrike" kern="1200" cap="none" spc="0" normalizeH="0" baseline="0" dirty="0">
              <a:solidFill>
                <a:schemeClr val="dk1"/>
              </a:solidFill>
            </a:endParaRPr>
          </a:p>
          <a:p>
            <a:pPr marL="0" indent="0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1" i="0" u="none" strike="noStrike" kern="1200" cap="none" spc="0" normalizeH="0" baseline="0" dirty="0" smtClean="0">
                <a:solidFill>
                  <a:schemeClr val="dk1"/>
                </a:solidFill>
              </a:rPr>
              <a:t>이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chemeClr val="dk1"/>
                </a:solidFill>
              </a:rPr>
              <a:t>OO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chemeClr val="dk1"/>
                </a:solidFill>
              </a:rPr>
              <a:t>님께서는 전라남도 광주에서 평생을 사시다가 건강상의 문제로 인해 아들 집인 서울로 이사 오셨습니다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chemeClr val="dk1"/>
                </a:solidFill>
              </a:rPr>
              <a:t>. 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chemeClr val="dk1"/>
                </a:solidFill>
              </a:rPr>
              <a:t>그러나 오전 </a:t>
            </a:r>
            <a:r>
              <a:rPr kumimoji="0" lang="ko-KR" altLang="en-US" sz="1800" b="1" i="0" u="none" strike="noStrike" kern="1200" cap="none" spc="0" normalizeH="0" baseline="0" dirty="0" err="1" smtClean="0">
                <a:solidFill>
                  <a:schemeClr val="dk1"/>
                </a:solidFill>
              </a:rPr>
              <a:t>시간동안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chemeClr val="dk1"/>
                </a:solidFill>
              </a:rPr>
              <a:t> 돌봐줄 사람이 없으므로 주간보호센터 이용을 결심 하셨지만 낯선 도시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chemeClr val="dk1"/>
                </a:solidFill>
              </a:rPr>
              <a:t>, </a:t>
            </a:r>
            <a:r>
              <a:rPr kumimoji="0" lang="ko-KR" altLang="en-US" sz="1800" b="1" i="0" u="none" strike="noStrike" kern="1200" cap="none" spc="0" normalizeH="0" baseline="0" dirty="0" smtClean="0">
                <a:solidFill>
                  <a:schemeClr val="dk1"/>
                </a:solidFill>
              </a:rPr>
              <a:t>낯선 장소에 적응하기는 쉽지 않았습니다</a:t>
            </a:r>
            <a:r>
              <a:rPr kumimoji="0" lang="en-US" altLang="ko-KR" sz="1800" b="1" i="0" u="none" strike="noStrike" kern="1200" cap="none" spc="0" normalizeH="0" baseline="0" dirty="0" smtClean="0">
                <a:solidFill>
                  <a:schemeClr val="dk1"/>
                </a:solidFill>
              </a:rPr>
              <a:t>. </a:t>
            </a:r>
            <a:r>
              <a:rPr lang="ko-KR" altLang="en-US" b="1" dirty="0" smtClean="0">
                <a:solidFill>
                  <a:schemeClr val="dk1"/>
                </a:solidFill>
              </a:rPr>
              <a:t>불안증세로 인해 두통을 자주 호소 하셨지만 저희는 매일 어르신의 이름이 적힌 호패를 보여드리며 </a:t>
            </a:r>
            <a:r>
              <a:rPr lang="ko-KR" altLang="en-US" b="1" dirty="0" err="1" smtClean="0">
                <a:solidFill>
                  <a:schemeClr val="dk1"/>
                </a:solidFill>
              </a:rPr>
              <a:t>낯선환경을</a:t>
            </a:r>
            <a:r>
              <a:rPr lang="ko-KR" altLang="en-US" b="1" dirty="0" smtClean="0">
                <a:solidFill>
                  <a:schemeClr val="dk1"/>
                </a:solidFill>
              </a:rPr>
              <a:t> 익숙한 환경으로 변화 시켜 드렸습니다</a:t>
            </a:r>
            <a:r>
              <a:rPr lang="en-US" altLang="ko-KR" b="1" dirty="0" smtClean="0">
                <a:solidFill>
                  <a:schemeClr val="dk1"/>
                </a:solidFill>
              </a:rPr>
              <a:t>. </a:t>
            </a:r>
            <a:r>
              <a:rPr lang="ko-KR" altLang="en-US" b="1" dirty="0" smtClean="0">
                <a:solidFill>
                  <a:schemeClr val="dk1"/>
                </a:solidFill>
              </a:rPr>
              <a:t>처음에는 자신의 호패를 직접 거는 것을 거부 하셨지만 점차 익숙해져 등원 후 바로 자신의 호패를 들어 올리며 즐거운 센터 생활을 이어 나가고 계십니다</a:t>
            </a:r>
            <a:r>
              <a:rPr lang="en-US" altLang="ko-KR" b="1" dirty="0" smtClean="0">
                <a:solidFill>
                  <a:schemeClr val="dk1"/>
                </a:solidFill>
              </a:rPr>
              <a:t>.</a:t>
            </a:r>
            <a:endParaRPr kumimoji="0" lang="en-US" altLang="ko-KR" sz="1800" b="1" i="0" u="none" strike="noStrike" kern="1200" cap="none" spc="0" normalizeH="0" baseline="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190500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81776"/>
            <a:ext cx="12192000" cy="276224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TextBox 142"/>
          <p:cNvSpPr txBox="1"/>
          <p:nvPr/>
        </p:nvSpPr>
        <p:spPr>
          <a:xfrm>
            <a:off x="115932" y="408769"/>
            <a:ext cx="4389393" cy="46166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400" dirty="0" smtClean="0">
                <a:latin typeface="나눔스퀘어 ExtraBold"/>
                <a:ea typeface="나눔스퀘어 ExtraBold"/>
              </a:rPr>
              <a:t> </a:t>
            </a:r>
            <a:r>
              <a:rPr lang="en-US" altLang="ko-KR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0. </a:t>
            </a:r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자신의 일과를 </a:t>
            </a:r>
            <a:r>
              <a:rPr lang="ko-KR" altLang="en-US" sz="2400" b="1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스스로 선택</a:t>
            </a:r>
            <a:endParaRPr lang="ko-KR" altLang="en-US" sz="2400" dirty="0">
              <a:solidFill>
                <a:srgbClr val="0000FF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9" name="TextBox 142"/>
          <p:cNvSpPr txBox="1"/>
          <p:nvPr/>
        </p:nvSpPr>
        <p:spPr>
          <a:xfrm>
            <a:off x="6859632" y="923032"/>
            <a:ext cx="5008372" cy="1569660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buFontTx/>
              <a:buChar char="-"/>
              <a:defRPr/>
            </a:pPr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모든 활동에 있어 강제로 진행하는 것이 아닌 자신의 </a:t>
            </a:r>
            <a:r>
              <a:rPr lang="ko-KR" altLang="en-US" sz="2400" b="1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자유의지</a:t>
            </a:r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를 존중해주며 스스로 원하는 활동에 </a:t>
            </a:r>
            <a:r>
              <a:rPr lang="ko-KR" altLang="en-US" sz="2400" b="1" dirty="0" smtClean="0">
                <a:solidFill>
                  <a:srgbClr val="0000FF"/>
                </a:solidFill>
                <a:latin typeface="HY수평선B" pitchFamily="18" charset="-127"/>
                <a:ea typeface="HY수평선B" pitchFamily="18" charset="-127"/>
              </a:rPr>
              <a:t>자발적으로 참여</a:t>
            </a:r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 할 수 있도록 유도</a:t>
            </a:r>
            <a:endParaRPr lang="en-US" altLang="ko-KR" sz="2400" b="1" dirty="0" smtClean="0">
              <a:latin typeface="HY수평선B" pitchFamily="18" charset="-127"/>
              <a:ea typeface="HY수평선B" pitchFamily="18" charset="-127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942975"/>
            <a:ext cx="6524758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아래쪽 화살표 15"/>
          <p:cNvSpPr/>
          <p:nvPr/>
        </p:nvSpPr>
        <p:spPr>
          <a:xfrm>
            <a:off x="8429625" y="2790825"/>
            <a:ext cx="2085975" cy="1266825"/>
          </a:xfrm>
          <a:prstGeom prst="downArrow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42"/>
          <p:cNvSpPr txBox="1"/>
          <p:nvPr/>
        </p:nvSpPr>
        <p:spPr>
          <a:xfrm>
            <a:off x="8374106" y="4361557"/>
            <a:ext cx="2122443" cy="1692771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400" b="1" dirty="0" smtClean="0">
              <a:latin typeface="HY수평선B" pitchFamily="18" charset="-127"/>
              <a:ea typeface="HY수평선B" pitchFamily="18" charset="-127"/>
            </a:endParaRPr>
          </a:p>
          <a:p>
            <a:pPr lvl="0" algn="ctr">
              <a:defRPr/>
            </a:pPr>
            <a:r>
              <a:rPr lang="ko-KR" altLang="en-US" sz="2800" b="1" dirty="0" smtClean="0">
                <a:solidFill>
                  <a:srgbClr val="FF0000"/>
                </a:solidFill>
                <a:latin typeface="HY수평선B" pitchFamily="18" charset="-127"/>
                <a:ea typeface="HY수평선B" pitchFamily="18" charset="-127"/>
              </a:rPr>
              <a:t>자아 </a:t>
            </a:r>
            <a:r>
              <a:rPr lang="ko-KR" altLang="en-US" sz="2800" b="1" dirty="0" err="1" smtClean="0">
                <a:solidFill>
                  <a:srgbClr val="FF0000"/>
                </a:solidFill>
                <a:latin typeface="HY수평선B" pitchFamily="18" charset="-127"/>
                <a:ea typeface="HY수평선B" pitchFamily="18" charset="-127"/>
              </a:rPr>
              <a:t>존중감</a:t>
            </a:r>
            <a:endParaRPr lang="en-US" altLang="ko-KR" sz="2800" b="1" dirty="0" smtClean="0">
              <a:solidFill>
                <a:srgbClr val="FF0000"/>
              </a:solidFill>
              <a:latin typeface="HY수평선B" pitchFamily="18" charset="-127"/>
              <a:ea typeface="HY수평선B" pitchFamily="18" charset="-127"/>
            </a:endParaRPr>
          </a:p>
          <a:p>
            <a:pPr lvl="0" algn="ctr">
              <a:defRPr/>
            </a:pPr>
            <a:r>
              <a:rPr lang="ko-KR" altLang="en-US" sz="2800" b="1" dirty="0" smtClean="0">
                <a:latin typeface="HY수평선B" pitchFamily="18" charset="-127"/>
                <a:ea typeface="HY수평선B" pitchFamily="18" charset="-127"/>
              </a:rPr>
              <a:t>향상</a:t>
            </a:r>
            <a:endParaRPr lang="en-US" altLang="ko-KR" sz="2800" b="1" dirty="0" smtClean="0"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r>
              <a:rPr lang="ko-KR" altLang="en-US" sz="2400" b="1" dirty="0" smtClean="0">
                <a:latin typeface="HY수평선B" pitchFamily="18" charset="-127"/>
                <a:ea typeface="HY수평선B" pitchFamily="18" charset="-127"/>
              </a:rPr>
              <a:t> </a:t>
            </a:r>
            <a:endParaRPr lang="en-US" altLang="ko-KR" sz="2400" b="1" dirty="0" smtClean="0">
              <a:latin typeface="HY수평선B" pitchFamily="18" charset="-127"/>
              <a:ea typeface="HY수평선B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AD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ADE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53124" y="2446340"/>
            <a:ext cx="3526517" cy="3269551"/>
          </a:xfrm>
          <a:prstGeom prst="rect">
            <a:avLst/>
          </a:prstGeom>
          <a:solidFill>
            <a:srgbClr val="F5DC7E"/>
          </a:solidFill>
          <a:ln w="127000">
            <a:solidFill>
              <a:srgbClr val="ADE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054174" y="749546"/>
            <a:ext cx="8032802" cy="707886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4000" dirty="0" err="1">
                <a:latin typeface="HY수평선B" pitchFamily="18" charset="-127"/>
                <a:ea typeface="HY수평선B" pitchFamily="18" charset="-127"/>
              </a:rPr>
              <a:t>운동처방사와</a:t>
            </a:r>
            <a:r>
              <a:rPr lang="ko-KR" altLang="en-US" sz="4000" dirty="0"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4000" dirty="0" smtClean="0">
                <a:latin typeface="HY수평선B" pitchFamily="18" charset="-127"/>
                <a:ea typeface="HY수평선B" pitchFamily="18" charset="-127"/>
              </a:rPr>
              <a:t>함께하는</a:t>
            </a:r>
            <a:r>
              <a:rPr lang="en-US" altLang="ko-KR" sz="4000" dirty="0" smtClean="0">
                <a:latin typeface="HY수평선B" pitchFamily="18" charset="-127"/>
                <a:ea typeface="HY수평선B" pitchFamily="18" charset="-127"/>
              </a:rPr>
              <a:t>‘</a:t>
            </a:r>
            <a:r>
              <a:rPr lang="ko-KR" altLang="en-US" sz="4000" dirty="0" smtClean="0">
                <a:latin typeface="HY수평선B" pitchFamily="18" charset="-127"/>
                <a:ea typeface="HY수평선B" pitchFamily="18" charset="-127"/>
              </a:rPr>
              <a:t>재활운동</a:t>
            </a:r>
            <a:r>
              <a:rPr lang="en-US" altLang="ko-KR" sz="4000" dirty="0">
                <a:latin typeface="HY수평선B" pitchFamily="18" charset="-127"/>
                <a:ea typeface="HY수평선B" pitchFamily="18" charset="-127"/>
              </a:rPr>
              <a:t>’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351468" y="3429000"/>
            <a:ext cx="5533068" cy="693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4000" dirty="0">
                <a:latin typeface="나눔스퀘어 ExtraBold"/>
                <a:ea typeface="나눔스퀘어 ExtraBold"/>
              </a:rPr>
              <a:t>IMAGE</a:t>
            </a:r>
            <a:endParaRPr lang="ko-KR" altLang="en-US" sz="4000" dirty="0">
              <a:latin typeface="나눔스퀘어 ExtraBold"/>
              <a:ea typeface="나눔스퀘어 ExtraBold"/>
            </a:endParaRPr>
          </a:p>
        </p:txBody>
      </p:sp>
      <p:sp>
        <p:nvSpPr>
          <p:cNvPr id="27" name="직사각형 15"/>
          <p:cNvSpPr/>
          <p:nvPr/>
        </p:nvSpPr>
        <p:spPr>
          <a:xfrm>
            <a:off x="4332741" y="2458668"/>
            <a:ext cx="3526517" cy="3269551"/>
          </a:xfrm>
          <a:prstGeom prst="rect">
            <a:avLst/>
          </a:prstGeom>
          <a:solidFill>
            <a:srgbClr val="F5DC7E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28" name="직사각형 15"/>
          <p:cNvSpPr/>
          <p:nvPr/>
        </p:nvSpPr>
        <p:spPr>
          <a:xfrm>
            <a:off x="8073394" y="2439991"/>
            <a:ext cx="3526517" cy="3269551"/>
          </a:xfrm>
          <a:prstGeom prst="rect">
            <a:avLst/>
          </a:prstGeom>
          <a:solidFill>
            <a:srgbClr val="F5DC7E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9" y="2505075"/>
            <a:ext cx="3425952" cy="31821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59" y="2523363"/>
            <a:ext cx="3383280" cy="31638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624" y="2505075"/>
            <a:ext cx="3449287" cy="3165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0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0" y="6526924"/>
            <a:ext cx="12192000" cy="3310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TextBox 142"/>
          <p:cNvSpPr txBox="1"/>
          <p:nvPr/>
        </p:nvSpPr>
        <p:spPr>
          <a:xfrm>
            <a:off x="220707" y="675469"/>
            <a:ext cx="5875293" cy="46166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en-US" altLang="ko-K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Y수평선B" pitchFamily="18" charset="-127"/>
                <a:ea typeface="HY수평선B" pitchFamily="18" charset="-127"/>
              </a:rPr>
              <a:t>B.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운동 </a:t>
            </a:r>
            <a:r>
              <a:rPr lang="ko-KR" altLang="en-US" sz="2400" b="1" dirty="0" err="1">
                <a:latin typeface="HY수평선B" pitchFamily="18" charset="-127"/>
                <a:ea typeface="HY수평선B" pitchFamily="18" charset="-127"/>
              </a:rPr>
              <a:t>처방사와</a:t>
            </a:r>
            <a:r>
              <a:rPr lang="ko-KR" altLang="en-US" sz="2400" b="1" dirty="0">
                <a:latin typeface="HY수평선B" pitchFamily="18" charset="-127"/>
                <a:ea typeface="HY수평선B" pitchFamily="18" charset="-127"/>
              </a:rPr>
              <a:t> 함께하는 재활운동이란</a:t>
            </a:r>
            <a:r>
              <a:rPr lang="en-US" altLang="ko-KR" sz="2400" b="1" dirty="0">
                <a:latin typeface="HY수평선B" pitchFamily="18" charset="-127"/>
                <a:ea typeface="HY수평선B" pitchFamily="18" charset="-127"/>
              </a:rPr>
              <a:t>?</a:t>
            </a:r>
          </a:p>
        </p:txBody>
      </p:sp>
      <p:sp>
        <p:nvSpPr>
          <p:cNvPr id="17" name="TextBox 153"/>
          <p:cNvSpPr txBox="1"/>
          <p:nvPr/>
        </p:nvSpPr>
        <p:spPr>
          <a:xfrm>
            <a:off x="-329412" y="1482878"/>
            <a:ext cx="12652823" cy="27699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수평선B" pitchFamily="18" charset="-127"/>
                <a:ea typeface="HY수평선B" pitchFamily="18" charset="-127"/>
              </a:rPr>
              <a:t>       </a:t>
            </a:r>
            <a:r>
              <a:rPr lang="en-US" altLang="ko-KR" sz="20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 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(1)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AA81E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재활운동의 효과는 엄청 납니다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심혈지관 감소 효과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,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대사질환 감소효과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,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200" b="1" dirty="0" err="1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근골격건강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증진</a:t>
            </a:r>
            <a:endParaRPr lang="en-US" altLang="ko-KR" sz="2200" b="1" dirty="0" smtClean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lt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r>
              <a:rPr lang="en-US" altLang="ko-KR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      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효과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,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생활기능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향상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효과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,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정신건강 증진 효과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이렇게 중요한 활동은 </a:t>
            </a:r>
            <a:r>
              <a:rPr lang="ko-KR" altLang="en-US" sz="2200" b="1" dirty="0" err="1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실버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운동 전문가인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운동</a:t>
            </a:r>
            <a:endParaRPr lang="en-US" altLang="ko-KR" sz="2200" b="1" dirty="0" smtClean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lt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r>
              <a:rPr lang="en-US" altLang="ko-KR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        </a:t>
            </a:r>
            <a:r>
              <a:rPr lang="ko-KR" altLang="en-US" sz="2200" b="1" dirty="0" err="1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처방사</a:t>
            </a:r>
            <a:r>
              <a:rPr lang="ko-KR" altLang="en-US" sz="2200" b="1" dirty="0" err="1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와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함께 진행해야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진정한 효과를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발휘 할 수 있습니다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.</a:t>
            </a:r>
          </a:p>
          <a:p>
            <a:pPr lvl="0">
              <a:defRPr/>
            </a:pP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    </a:t>
            </a:r>
          </a:p>
          <a:p>
            <a:pPr lvl="0">
              <a:defRPr/>
            </a:pP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      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(2)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치매 어르신에게 가장 힘든 점은 운동에 대한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의지가 결여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되었다는 것입니다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.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따라서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원활</a:t>
            </a:r>
            <a:endParaRPr lang="en-US" altLang="ko-KR" sz="2200" b="1" dirty="0" smtClean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r>
              <a:rPr lang="en-US" altLang="ko-KR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      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한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운동을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위하여 </a:t>
            </a:r>
            <a:r>
              <a:rPr lang="ko-KR" altLang="en-US" sz="2200" b="1" dirty="0" smtClean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다양한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운동기구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및 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lt1"/>
                </a:solidFill>
                <a:latin typeface="HY수평선B" pitchFamily="18" charset="-127"/>
                <a:ea typeface="HY수평선B" pitchFamily="18" charset="-127"/>
              </a:rPr>
              <a:t>전문가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배치는 엄청난 효과를 </a:t>
            </a:r>
            <a:r>
              <a:rPr lang="ko-KR" altLang="en-US" sz="2200" b="1" dirty="0" err="1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나타</a:t>
            </a:r>
            <a:r>
              <a:rPr lang="ko-KR" altLang="en-US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 낼 수 있습니다</a:t>
            </a:r>
            <a:r>
              <a:rPr lang="en-US" altLang="ko-KR" sz="2200" b="1" dirty="0">
                <a:ln w="9525"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dk1"/>
                </a:solidFill>
                <a:latin typeface="HY수평선B" pitchFamily="18" charset="-127"/>
                <a:ea typeface="HY수평선B" pitchFamily="18" charset="-127"/>
              </a:rPr>
              <a:t>.</a:t>
            </a:r>
          </a:p>
          <a:p>
            <a:pPr lvl="0">
              <a:defRPr/>
            </a:pPr>
            <a:endParaRPr lang="en-US" altLang="ko-KR" sz="2200" b="1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dk1"/>
              </a:solidFill>
              <a:latin typeface="HY수평선B" pitchFamily="18" charset="-127"/>
              <a:ea typeface="HY수평선B" pitchFamily="18" charset="-127"/>
            </a:endParaRPr>
          </a:p>
          <a:p>
            <a:pPr lvl="0">
              <a:defRPr/>
            </a:pPr>
            <a:endParaRPr lang="en-US" altLang="ko-KR" sz="2000" dirty="0">
              <a:ln w="9525"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dk1"/>
              </a:solidFill>
              <a:latin typeface="한컴 윤고딕 230"/>
              <a:ea typeface="한컴 윤고딕 230"/>
            </a:endParaRPr>
          </a:p>
        </p:txBody>
      </p:sp>
      <p:sp>
        <p:nvSpPr>
          <p:cNvPr id="50" name="TextBox 142"/>
          <p:cNvSpPr txBox="1"/>
          <p:nvPr/>
        </p:nvSpPr>
        <p:spPr>
          <a:xfrm>
            <a:off x="314325" y="3904443"/>
            <a:ext cx="2686050" cy="461665"/>
          </a:xfrm>
          <a:prstGeom prst="rect">
            <a:avLst/>
          </a:prstGeom>
          <a:solidFill>
            <a:schemeClr val="lt1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2400" b="1" i="0" u="none" strike="noStrike" kern="1200" cap="none" spc="0" normalizeH="0" baseline="0" dirty="0">
                <a:solidFill>
                  <a:srgbClr val="808080"/>
                </a:solidFill>
                <a:latin typeface="HY수평선B" pitchFamily="18" charset="-127"/>
                <a:ea typeface="HY수평선B" pitchFamily="18" charset="-127"/>
              </a:rPr>
              <a:t>B. </a:t>
            </a:r>
            <a:r>
              <a:rPr kumimoji="0" lang="ko-KR" altLang="en-US" sz="24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운동 </a:t>
            </a:r>
            <a:r>
              <a:rPr kumimoji="0" lang="ko-KR" altLang="en-US" sz="2400" b="1" i="0" u="none" strike="noStrike" kern="1200" cap="none" spc="0" normalizeH="0" baseline="0" dirty="0" err="1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처방사란</a:t>
            </a:r>
            <a:r>
              <a:rPr kumimoji="0" lang="en-US" altLang="ko-KR" sz="2400" b="1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624" y="4572000"/>
            <a:ext cx="11630025" cy="110799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200" dirty="0" smtClean="0">
                <a:latin typeface="HY수평선B" pitchFamily="18" charset="-127"/>
                <a:ea typeface="HY수평선B" pitchFamily="18" charset="-127"/>
              </a:rPr>
              <a:t>환자나 정상인의 </a:t>
            </a:r>
            <a:r>
              <a:rPr lang="ko-KR" altLang="en-US" sz="2200" dirty="0" smtClean="0">
                <a:solidFill>
                  <a:schemeClr val="bg2"/>
                </a:solidFill>
                <a:latin typeface="HY수평선B" pitchFamily="18" charset="-127"/>
                <a:ea typeface="HY수평선B" pitchFamily="18" charset="-127"/>
              </a:rPr>
              <a:t>신체조건</a:t>
            </a:r>
            <a:r>
              <a:rPr lang="en-US" altLang="ko-KR" sz="2200" dirty="0" smtClean="0">
                <a:solidFill>
                  <a:schemeClr val="bg2"/>
                </a:solidFill>
                <a:latin typeface="HY수평선B" pitchFamily="18" charset="-127"/>
                <a:ea typeface="HY수평선B" pitchFamily="18" charset="-127"/>
              </a:rPr>
              <a:t>, </a:t>
            </a:r>
            <a:r>
              <a:rPr lang="ko-KR" altLang="en-US" sz="2200" dirty="0" smtClean="0">
                <a:solidFill>
                  <a:schemeClr val="bg2"/>
                </a:solidFill>
                <a:latin typeface="HY수평선B" pitchFamily="18" charset="-127"/>
                <a:ea typeface="HY수평선B" pitchFamily="18" charset="-127"/>
              </a:rPr>
              <a:t>건강상태</a:t>
            </a:r>
            <a:r>
              <a:rPr lang="en-US" altLang="ko-KR" sz="2200" dirty="0" smtClean="0">
                <a:solidFill>
                  <a:schemeClr val="bg2"/>
                </a:solidFill>
                <a:latin typeface="HY수평선B" pitchFamily="18" charset="-127"/>
                <a:ea typeface="HY수평선B" pitchFamily="18" charset="-127"/>
              </a:rPr>
              <a:t>, </a:t>
            </a:r>
            <a:r>
              <a:rPr lang="ko-KR" altLang="en-US" sz="2200" dirty="0" smtClean="0">
                <a:solidFill>
                  <a:schemeClr val="bg2"/>
                </a:solidFill>
                <a:latin typeface="HY수평선B" pitchFamily="18" charset="-127"/>
                <a:ea typeface="HY수평선B" pitchFamily="18" charset="-127"/>
              </a:rPr>
              <a:t>질병의 특성</a:t>
            </a:r>
            <a:r>
              <a:rPr lang="ko-KR" altLang="en-US" sz="2200" dirty="0" smtClean="0">
                <a:latin typeface="HY수평선B" pitchFamily="18" charset="-127"/>
                <a:ea typeface="HY수평선B" pitchFamily="18" charset="-127"/>
              </a:rPr>
              <a:t>에</a:t>
            </a:r>
            <a:r>
              <a:rPr lang="ko-KR" altLang="en-US" sz="2200" dirty="0" smtClean="0">
                <a:solidFill>
                  <a:schemeClr val="bg2"/>
                </a:solidFill>
                <a:latin typeface="HY수평선B" pitchFamily="18" charset="-127"/>
                <a:ea typeface="HY수평선B" pitchFamily="18" charset="-127"/>
              </a:rPr>
              <a:t> </a:t>
            </a:r>
            <a:r>
              <a:rPr lang="ko-KR" altLang="en-US" sz="2200" dirty="0" smtClean="0">
                <a:latin typeface="HY수평선B" pitchFamily="18" charset="-127"/>
                <a:ea typeface="HY수평선B" pitchFamily="18" charset="-127"/>
              </a:rPr>
              <a:t>따라 적절한 운동의 종류와 방법을 알려주고 운동상황을 점검</a:t>
            </a:r>
            <a:r>
              <a:rPr lang="en-US" altLang="ko-KR" sz="2200" dirty="0" smtClean="0">
                <a:latin typeface="HY수평선B" pitchFamily="18" charset="-127"/>
                <a:ea typeface="HY수평선B" pitchFamily="18" charset="-127"/>
              </a:rPr>
              <a:t>, </a:t>
            </a:r>
            <a:r>
              <a:rPr lang="ko-KR" altLang="en-US" sz="2200" dirty="0" smtClean="0">
                <a:latin typeface="HY수평선B" pitchFamily="18" charset="-127"/>
                <a:ea typeface="HY수평선B" pitchFamily="18" charset="-127"/>
              </a:rPr>
              <a:t>관리합니다</a:t>
            </a:r>
            <a:r>
              <a:rPr lang="en-US" altLang="ko-KR" sz="2200" dirty="0" smtClean="0">
                <a:latin typeface="HY수평선B" pitchFamily="18" charset="-127"/>
                <a:ea typeface="HY수평선B" pitchFamily="18" charset="-127"/>
              </a:rPr>
              <a:t>. </a:t>
            </a:r>
            <a:r>
              <a:rPr lang="ko-KR" altLang="en-US" sz="2200" dirty="0" err="1" smtClean="0">
                <a:solidFill>
                  <a:schemeClr val="bg2"/>
                </a:solidFill>
                <a:latin typeface="HY수평선B" pitchFamily="18" charset="-127"/>
                <a:ea typeface="HY수평선B" pitchFamily="18" charset="-127"/>
              </a:rPr>
              <a:t>사회체육학</a:t>
            </a:r>
            <a:r>
              <a:rPr lang="ko-KR" altLang="en-US" sz="2200" dirty="0" smtClean="0">
                <a:solidFill>
                  <a:schemeClr val="bg2"/>
                </a:solidFill>
                <a:latin typeface="HY수평선B" pitchFamily="18" charset="-127"/>
                <a:ea typeface="HY수평선B" pitchFamily="18" charset="-127"/>
              </a:rPr>
              <a:t> 전공자나 </a:t>
            </a:r>
            <a:r>
              <a:rPr lang="ko-KR" altLang="en-US" sz="2200" dirty="0" smtClean="0">
                <a:latin typeface="HY수평선B" pitchFamily="18" charset="-127"/>
                <a:ea typeface="HY수평선B" pitchFamily="18" charset="-127"/>
              </a:rPr>
              <a:t>국가가 지정한 </a:t>
            </a:r>
            <a:r>
              <a:rPr lang="ko-KR" altLang="en-US" sz="2200" dirty="0" smtClean="0">
                <a:solidFill>
                  <a:schemeClr val="bg2"/>
                </a:solidFill>
                <a:latin typeface="HY수평선B" pitchFamily="18" charset="-127"/>
                <a:ea typeface="HY수평선B" pitchFamily="18" charset="-127"/>
              </a:rPr>
              <a:t>생활체육지도자 과정</a:t>
            </a:r>
            <a:r>
              <a:rPr lang="ko-KR" altLang="en-US" sz="2200" dirty="0" smtClean="0">
                <a:latin typeface="HY수평선B" pitchFamily="18" charset="-127"/>
                <a:ea typeface="HY수평선B" pitchFamily="18" charset="-127"/>
              </a:rPr>
              <a:t>을 수료한 사람에게 이 자격증이 부여됩니다</a:t>
            </a:r>
            <a:r>
              <a:rPr lang="en-US" altLang="ko-KR" sz="2200" dirty="0" smtClean="0">
                <a:latin typeface="HY수평선B" pitchFamily="18" charset="-127"/>
                <a:ea typeface="HY수평선B" pitchFamily="18" charset="-127"/>
              </a:rPr>
              <a:t>.</a:t>
            </a:r>
            <a:endParaRPr lang="ko-KR" altLang="en-US" sz="2200" dirty="0">
              <a:latin typeface="HY수평선B" pitchFamily="18" charset="-127"/>
              <a:ea typeface="HY수평선B" pitchFamily="18" charset="-12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ADE0DB"/>
          </a:fgClr>
          <a:bgClr>
            <a:srgbClr val="45B6B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15"/>
          <p:cNvSpPr/>
          <p:nvPr/>
        </p:nvSpPr>
        <p:spPr>
          <a:xfrm>
            <a:off x="302533" y="300722"/>
            <a:ext cx="3631291" cy="2250376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0"/>
            <a:ext cx="12192000" cy="140576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 flipV="1">
            <a:off x="0" y="6734175"/>
            <a:ext cx="12192000" cy="123825"/>
          </a:xfrm>
          <a:prstGeom prst="rect">
            <a:avLst/>
          </a:prstGeom>
          <a:solidFill>
            <a:srgbClr val="F5D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9" name="타원 15"/>
          <p:cNvSpPr/>
          <p:nvPr/>
        </p:nvSpPr>
        <p:spPr>
          <a:xfrm>
            <a:off x="219074" y="2975411"/>
            <a:ext cx="3555795" cy="367863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400" b="0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의자 체조</a:t>
            </a:r>
          </a:p>
        </p:txBody>
      </p:sp>
      <p:sp>
        <p:nvSpPr>
          <p:cNvPr id="50" name="타원 15"/>
          <p:cNvSpPr/>
          <p:nvPr/>
        </p:nvSpPr>
        <p:spPr>
          <a:xfrm>
            <a:off x="4225472" y="2937311"/>
            <a:ext cx="3555795" cy="367863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2000" b="0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세라믹 밴드 체조</a:t>
            </a:r>
          </a:p>
        </p:txBody>
      </p:sp>
      <p:sp>
        <p:nvSpPr>
          <p:cNvPr id="51" name="직사각형 15"/>
          <p:cNvSpPr/>
          <p:nvPr/>
        </p:nvSpPr>
        <p:spPr>
          <a:xfrm>
            <a:off x="4280354" y="300722"/>
            <a:ext cx="3631291" cy="2250376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52" name="타원 15"/>
          <p:cNvSpPr/>
          <p:nvPr/>
        </p:nvSpPr>
        <p:spPr>
          <a:xfrm>
            <a:off x="8181975" y="2927786"/>
            <a:ext cx="3555795" cy="367863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0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유압식 순환 운동</a:t>
            </a:r>
          </a:p>
        </p:txBody>
      </p:sp>
      <p:sp>
        <p:nvSpPr>
          <p:cNvPr id="53" name="직사각형 15"/>
          <p:cNvSpPr/>
          <p:nvPr/>
        </p:nvSpPr>
        <p:spPr>
          <a:xfrm>
            <a:off x="8236858" y="291197"/>
            <a:ext cx="3631291" cy="2250376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54" name="타원 15"/>
          <p:cNvSpPr/>
          <p:nvPr/>
        </p:nvSpPr>
        <p:spPr>
          <a:xfrm>
            <a:off x="228598" y="6185336"/>
            <a:ext cx="3555795" cy="367863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0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견인 운동</a:t>
            </a:r>
          </a:p>
        </p:txBody>
      </p:sp>
      <p:sp>
        <p:nvSpPr>
          <p:cNvPr id="55" name="직사각형 15"/>
          <p:cNvSpPr/>
          <p:nvPr/>
        </p:nvSpPr>
        <p:spPr>
          <a:xfrm>
            <a:off x="264430" y="3663047"/>
            <a:ext cx="3631291" cy="2250376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56" name="타원 15"/>
          <p:cNvSpPr/>
          <p:nvPr/>
        </p:nvSpPr>
        <p:spPr>
          <a:xfrm>
            <a:off x="4244521" y="6223436"/>
            <a:ext cx="3555795" cy="367863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0" i="0" u="none" strike="noStrike" kern="1200" cap="none" spc="0" normalizeH="0" baseline="0" dirty="0" err="1" smtClean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후마네트</a:t>
            </a:r>
            <a:r>
              <a:rPr kumimoji="0" lang="ko-KR" altLang="en-US" sz="1800" b="0" i="0" u="none" strike="noStrike" kern="1200" cap="none" spc="0" normalizeH="0" baseline="0" dirty="0" smtClean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 운동</a:t>
            </a:r>
            <a:endParaRPr kumimoji="0" lang="ko-KR" altLang="en-US" sz="1800" b="0" i="0" u="none" strike="noStrike" kern="1200" cap="none" spc="0" normalizeH="0" baseline="0" dirty="0">
              <a:solidFill>
                <a:srgbClr val="000000"/>
              </a:solidFill>
              <a:latin typeface="HY수평선B" pitchFamily="18" charset="-127"/>
              <a:ea typeface="HY수평선B" pitchFamily="18" charset="-127"/>
            </a:endParaRPr>
          </a:p>
        </p:txBody>
      </p:sp>
      <p:sp>
        <p:nvSpPr>
          <p:cNvPr id="57" name="직사각형 15"/>
          <p:cNvSpPr/>
          <p:nvPr/>
        </p:nvSpPr>
        <p:spPr>
          <a:xfrm>
            <a:off x="4280354" y="3701147"/>
            <a:ext cx="3631291" cy="2250376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58" name="타원 15"/>
          <p:cNvSpPr/>
          <p:nvPr/>
        </p:nvSpPr>
        <p:spPr>
          <a:xfrm>
            <a:off x="8153398" y="6223434"/>
            <a:ext cx="3555795" cy="367863"/>
          </a:xfrm>
          <a:prstGeom prst="ellipse">
            <a:avLst/>
          </a:prstGeom>
          <a:solidFill>
            <a:srgbClr val="FFFFFF">
              <a:alpha val="100000"/>
            </a:srgbClr>
          </a:solidFill>
          <a:ln w="762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800" b="0" i="0" u="none" strike="noStrike" kern="1200" cap="none" spc="0" normalizeH="0" baseline="0" dirty="0">
                <a:solidFill>
                  <a:srgbClr val="000000"/>
                </a:solidFill>
                <a:latin typeface="HY수평선B" pitchFamily="18" charset="-127"/>
                <a:ea typeface="HY수평선B" pitchFamily="18" charset="-127"/>
              </a:rPr>
              <a:t>자전거</a:t>
            </a:r>
          </a:p>
        </p:txBody>
      </p:sp>
      <p:sp>
        <p:nvSpPr>
          <p:cNvPr id="59" name="직사각형 15"/>
          <p:cNvSpPr/>
          <p:nvPr/>
        </p:nvSpPr>
        <p:spPr>
          <a:xfrm>
            <a:off x="8189231" y="3701146"/>
            <a:ext cx="3631291" cy="2250376"/>
          </a:xfrm>
          <a:prstGeom prst="rect">
            <a:avLst/>
          </a:prstGeom>
          <a:solidFill>
            <a:srgbClr val="FFFFFF">
              <a:alpha val="100000"/>
            </a:srgbClr>
          </a:solidFill>
          <a:ln w="127000" cap="flat" cmpd="sng" algn="ctr">
            <a:solidFill>
              <a:srgbClr val="ADE0DB">
                <a:alpha val="100000"/>
              </a:srgbClr>
            </a:solidFill>
            <a:prstDash val="solid"/>
            <a:miter/>
          </a:ln>
        </p:spPr>
        <p:txBody>
          <a:bodyPr rot="0" vert="horz" wrap="square" lIns="91440" tIns="45720" rIns="91440" bIns="45720" anchor="ctr" anchorCtr="0">
            <a:prstTxWarp prst="textNoShape">
              <a:avLst/>
            </a:prstTxWarp>
            <a:noAutofit/>
          </a:bodyPr>
          <a:lstStyle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kumimoji="0" lang="ko-KR" altLang="en-US" sz="1800" b="0" i="0" u="none" strike="noStrike" kern="1200" cap="none" spc="0" normalizeH="0" baseline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" y="361949"/>
            <a:ext cx="3505199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5325" y="352426"/>
            <a:ext cx="3486149" cy="210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/>
          <a:srcRect l="18646" t="3056" r="21146"/>
          <a:stretch>
            <a:fillRect/>
          </a:stretch>
        </p:blipFill>
        <p:spPr bwMode="auto">
          <a:xfrm>
            <a:off x="323849" y="3714750"/>
            <a:ext cx="35147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231" y="3776589"/>
            <a:ext cx="3564616" cy="210986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6" y="3766701"/>
            <a:ext cx="3514724" cy="212604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90" y="352426"/>
            <a:ext cx="3527660" cy="2152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1271</Words>
  <Application>Microsoft Office PowerPoint</Application>
  <PresentationFormat>와이드스크린</PresentationFormat>
  <Paragraphs>143</Paragraphs>
  <Slides>20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31" baseType="lpstr">
      <vt:lpstr>HY견고딕</vt:lpstr>
      <vt:lpstr>HY수평선B</vt:lpstr>
      <vt:lpstr>HY헤드라인M</vt:lpstr>
      <vt:lpstr>나눔바른고딕</vt:lpstr>
      <vt:lpstr>나눔스퀘어 ExtraBold</vt:lpstr>
      <vt:lpstr>맑은 고딕</vt:lpstr>
      <vt:lpstr>한컴 윤고딕 230</vt:lpstr>
      <vt:lpstr>한컴 윤고딕 240</vt:lpstr>
      <vt:lpstr>한컴 윤고딕 250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노경아</dc:creator>
  <cp:lastModifiedBy>USER</cp:lastModifiedBy>
  <cp:revision>75</cp:revision>
  <dcterms:created xsi:type="dcterms:W3CDTF">2019-04-08T13:59:39Z</dcterms:created>
  <dcterms:modified xsi:type="dcterms:W3CDTF">2020-09-22T06:50:21Z</dcterms:modified>
  <cp:version/>
</cp:coreProperties>
</file>