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4" r:id="rId3"/>
    <p:sldId id="301" r:id="rId4"/>
    <p:sldId id="270" r:id="rId5"/>
    <p:sldId id="286" r:id="rId6"/>
    <p:sldId id="285" r:id="rId7"/>
    <p:sldId id="296" r:id="rId8"/>
    <p:sldId id="294" r:id="rId9"/>
    <p:sldId id="298" r:id="rId10"/>
    <p:sldId id="295" r:id="rId11"/>
    <p:sldId id="290" r:id="rId12"/>
    <p:sldId id="299" r:id="rId13"/>
    <p:sldId id="292" r:id="rId14"/>
    <p:sldId id="297" r:id="rId15"/>
    <p:sldId id="300" r:id="rId16"/>
    <p:sldId id="287" r:id="rId17"/>
    <p:sldId id="267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1719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0" autoAdjust="0"/>
    <p:restoredTop sz="95520" autoAdjust="0"/>
  </p:normalViewPr>
  <p:slideViewPr>
    <p:cSldViewPr>
      <p:cViewPr varScale="1">
        <p:scale>
          <a:sx n="72" d="100"/>
          <a:sy n="72" d="100"/>
        </p:scale>
        <p:origin x="15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40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65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4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03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76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7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79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5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19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64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64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686A-DADC-43CC-A96F-489F60FA25AE}" type="datetimeFigureOut">
              <a:rPr lang="ko-KR" altLang="en-US" smtClean="0"/>
              <a:pPr/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6B89-16C7-4298-8F8F-FF55F68BE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63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4.png"/><Relationship Id="rId18" Type="http://schemas.microsoft.com/office/2007/relationships/hdphoto" Target="../media/hdphoto11.wdp"/><Relationship Id="rId26" Type="http://schemas.openxmlformats.org/officeDocument/2006/relationships/image" Target="../media/image29.jpeg"/><Relationship Id="rId3" Type="http://schemas.openxmlformats.org/officeDocument/2006/relationships/image" Target="../media/image11.png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5.png"/><Relationship Id="rId25" Type="http://schemas.openxmlformats.org/officeDocument/2006/relationships/image" Target="../media/image28.png"/><Relationship Id="rId2" Type="http://schemas.openxmlformats.org/officeDocument/2006/relationships/image" Target="../media/image1.jpeg"/><Relationship Id="rId16" Type="http://schemas.microsoft.com/office/2007/relationships/hdphoto" Target="../media/hdphoto8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17.jpeg"/><Relationship Id="rId24" Type="http://schemas.microsoft.com/office/2007/relationships/hdphoto" Target="../media/hdphoto13.wdp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27.png"/><Relationship Id="rId28" Type="http://schemas.microsoft.com/office/2007/relationships/hdphoto" Target="../media/hdphoto14.wdp"/><Relationship Id="rId10" Type="http://schemas.microsoft.com/office/2007/relationships/hdphoto" Target="../media/hdphoto6.wdp"/><Relationship Id="rId19" Type="http://schemas.openxmlformats.org/officeDocument/2006/relationships/image" Target="../media/image10.jpeg"/><Relationship Id="rId4" Type="http://schemas.microsoft.com/office/2007/relationships/hdphoto" Target="../media/hdphoto3.wdp"/><Relationship Id="rId9" Type="http://schemas.openxmlformats.org/officeDocument/2006/relationships/image" Target="../media/image14.png"/><Relationship Id="rId14" Type="http://schemas.microsoft.com/office/2007/relationships/hdphoto" Target="../media/hdphoto10.wdp"/><Relationship Id="rId22" Type="http://schemas.microsoft.com/office/2007/relationships/hdphoto" Target="../media/hdphoto12.wdp"/><Relationship Id="rId27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qOZg1ynq7h0rWtlhTqB0xA/video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0.jpeg"/><Relationship Id="rId21" Type="http://schemas.microsoft.com/office/2007/relationships/hdphoto" Target="../media/hdphoto8.wdp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1.jpeg"/><Relationship Id="rId16" Type="http://schemas.openxmlformats.org/officeDocument/2006/relationships/image" Target="../media/image19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8.png"/><Relationship Id="rId23" Type="http://schemas.microsoft.com/office/2007/relationships/hdphoto" Target="../media/hdphoto9.wdp"/><Relationship Id="rId10" Type="http://schemas.openxmlformats.org/officeDocument/2006/relationships/image" Target="../media/image14.png"/><Relationship Id="rId19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7.jpeg"/><Relationship Id="rId2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"/>
            <a:ext cx="9144000" cy="3212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169539"/>
            <a:ext cx="9144000" cy="4578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84242" y="1976325"/>
            <a:ext cx="721615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800" b="1"/>
              <a:t>함께하는 치매돌봄 생방송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0745" y="1744409"/>
            <a:ext cx="7776864" cy="574036"/>
          </a:xfrm>
        </p:spPr>
        <p:txBody>
          <a:bodyPr>
            <a:normAutofit/>
          </a:bodyPr>
          <a:lstStyle/>
          <a:p>
            <a:pPr algn="l"/>
            <a:r>
              <a:rPr lang="ko-KR" altLang="en-US" sz="2400" b="1">
                <a:solidFill>
                  <a:schemeClr val="tx2"/>
                </a:solidFill>
              </a:rPr>
              <a:t>코로나 시대를 맞이한 주간보호시설의 새로운 프로그램 </a:t>
            </a:r>
            <a:endParaRPr lang="ko-KR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212" y="5589240"/>
            <a:ext cx="2736304" cy="5970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473" y="231705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</a:rPr>
              <a:t>2020 </a:t>
            </a:r>
            <a:r>
              <a:rPr lang="ko-KR" altLang="en-US" b="1" dirty="0">
                <a:solidFill>
                  <a:schemeClr val="bg1"/>
                </a:solidFill>
              </a:rPr>
              <a:t>장기요양 우수사례 공모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760981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>
                <a:solidFill>
                  <a:schemeClr val="bg1">
                    <a:lumMod val="50000"/>
                  </a:schemeClr>
                </a:solidFill>
              </a:rPr>
              <a:t>코로나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ko-KR" altLang="en-US" b="1">
                <a:solidFill>
                  <a:schemeClr val="bg1">
                    <a:lumMod val="50000"/>
                  </a:schemeClr>
                </a:solidFill>
              </a:rPr>
              <a:t> 예방을 위한 비대면 프로그램 제안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YouTube - Google Play 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1" y="2453086"/>
            <a:ext cx="578556" cy="57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프로그램 보완</a:t>
            </a:r>
            <a:r>
              <a:rPr lang="en-US" altLang="ko-KR" sz="2000" b="1"/>
              <a:t>) </a:t>
            </a:r>
            <a:r>
              <a:rPr lang="ko-KR" altLang="en-US" sz="2000" b="1"/>
              <a:t>별도 공간에서 진행자가 모든 센터를 대상으로 진행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pic>
        <p:nvPicPr>
          <p:cNvPr id="24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509798" y="4568635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2217791" y="5797953"/>
            <a:ext cx="370785" cy="4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891137" y="5422529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1230450" y="5715908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2615741" y="5570671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1706357" y="5824055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2736333" y="5070621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2774562" y="4600382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630586" y="5063699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Tv screen icon Royalty Free Vector Image - VectorStoc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6"/>
          <a:stretch/>
        </p:blipFill>
        <p:spPr bwMode="auto">
          <a:xfrm>
            <a:off x="1260168" y="3754726"/>
            <a:ext cx="1079187" cy="8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책상에서 일하는 학생 - 무료 교육개 아이콘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5" y="3893344"/>
            <a:ext cx="499449" cy="4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모서리가 둥근 직사각형 35"/>
          <p:cNvSpPr/>
          <p:nvPr/>
        </p:nvSpPr>
        <p:spPr>
          <a:xfrm>
            <a:off x="251520" y="3356992"/>
            <a:ext cx="3096344" cy="3168352"/>
          </a:xfrm>
          <a:prstGeom prst="roundRect">
            <a:avLst>
              <a:gd name="adj" fmla="val 984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37387" y="3362229"/>
            <a:ext cx="11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Center A</a:t>
            </a:r>
            <a:endParaRPr lang="ko-KR" altLang="en-US" b="1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8345" y="430590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관리자</a:t>
            </a:r>
          </a:p>
        </p:txBody>
      </p:sp>
      <p:pic>
        <p:nvPicPr>
          <p:cNvPr id="39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3828068" y="4568635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5536061" y="5797953"/>
            <a:ext cx="370785" cy="4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4209407" y="5422529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4548720" y="5715908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5934011" y="5570671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5024627" y="5824055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6054603" y="5070621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6092832" y="4600382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3948856" y="5063699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Tv screen icon Royalty Free Vector Image - VectorStoc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6"/>
          <a:stretch/>
        </p:blipFill>
        <p:spPr bwMode="auto">
          <a:xfrm>
            <a:off x="4578438" y="3754726"/>
            <a:ext cx="1079187" cy="8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책상에서 일하는 학생 - 무료 교육개 아이콘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25" y="3893344"/>
            <a:ext cx="499449" cy="4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모서리가 둥근 직사각형 50"/>
          <p:cNvSpPr/>
          <p:nvPr/>
        </p:nvSpPr>
        <p:spPr>
          <a:xfrm>
            <a:off x="3569790" y="3356992"/>
            <a:ext cx="3096344" cy="3168352"/>
          </a:xfrm>
          <a:prstGeom prst="roundRect">
            <a:avLst>
              <a:gd name="adj" fmla="val 984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755657" y="3362229"/>
            <a:ext cx="11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Center B</a:t>
            </a:r>
            <a:endParaRPr lang="ko-KR" altLang="en-US" b="1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5983" y="448890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보호자</a:t>
            </a:r>
          </a:p>
        </p:txBody>
      </p:sp>
      <p:sp>
        <p:nvSpPr>
          <p:cNvPr id="58" name="모서리가 둥근 직사각형 57"/>
          <p:cNvSpPr/>
          <p:nvPr/>
        </p:nvSpPr>
        <p:spPr>
          <a:xfrm>
            <a:off x="6868144" y="3378458"/>
            <a:ext cx="2103670" cy="1418694"/>
          </a:xfrm>
          <a:prstGeom prst="roundRect">
            <a:avLst>
              <a:gd name="adj" fmla="val 15792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8051347" y="3687557"/>
            <a:ext cx="715236" cy="8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55" b="97595" l="3986" r="96739">
                        <a14:foregroundMark x1="22464" y1="19931" x2="22464" y2="19931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8297" y="3747627"/>
            <a:ext cx="826192" cy="84565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961935" y="3336267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House1</a:t>
            </a:r>
            <a:endParaRPr lang="ko-KR" altLang="en-US" b="1">
              <a:solidFill>
                <a:schemeClr val="tx2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6868144" y="5103993"/>
            <a:ext cx="2103670" cy="1418694"/>
          </a:xfrm>
          <a:prstGeom prst="roundRect">
            <a:avLst>
              <a:gd name="adj" fmla="val 15792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55" b="97595" l="3986" r="96739">
                        <a14:foregroundMark x1="22464" y1="19931" x2="22464" y2="19931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5391" y="5489775"/>
            <a:ext cx="826192" cy="845656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961935" y="506180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House2</a:t>
            </a:r>
            <a:endParaRPr lang="ko-KR" altLang="en-US" b="1">
              <a:solidFill>
                <a:schemeClr val="tx2"/>
              </a:solidFill>
            </a:endParaRPr>
          </a:p>
        </p:txBody>
      </p:sp>
      <p:pic>
        <p:nvPicPr>
          <p:cNvPr id="75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8119901" y="5447747"/>
            <a:ext cx="699501" cy="8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모서리가 둥근 직사각형 75"/>
          <p:cNvSpPr/>
          <p:nvPr/>
        </p:nvSpPr>
        <p:spPr>
          <a:xfrm>
            <a:off x="2994788" y="910592"/>
            <a:ext cx="3266035" cy="1345639"/>
          </a:xfrm>
          <a:prstGeom prst="roundRect">
            <a:avLst>
              <a:gd name="adj" fmla="val 15792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8" name="Picture 10" descr="Commentary | Presentation | Presentation | Image material | Free  illustration | Pictogram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55" y="1294965"/>
            <a:ext cx="1102598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82284" y="1586873"/>
            <a:ext cx="432429" cy="547743"/>
          </a:xfrm>
          <a:prstGeom prst="rect">
            <a:avLst/>
          </a:prstGeom>
        </p:spPr>
      </p:pic>
      <p:pic>
        <p:nvPicPr>
          <p:cNvPr id="79" name="Picture 2" descr="동영상 | 무료 실루엣 벡터 | silhouetteAC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89" y="1287115"/>
            <a:ext cx="558273" cy="4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653" b="89575" l="4094" r="96199"/>
                    </a14:imgEffect>
                  </a14:imgLayer>
                </a14:imgProps>
              </a:ext>
            </a:extLst>
          </a:blip>
          <a:srcRect b="38386"/>
          <a:stretch/>
        </p:blipFill>
        <p:spPr>
          <a:xfrm>
            <a:off x="4636380" y="1669916"/>
            <a:ext cx="929320" cy="43362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91213" y="3978275"/>
            <a:ext cx="616957" cy="414518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21231" y="3978275"/>
            <a:ext cx="616957" cy="414518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3177866" y="90872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Studio</a:t>
            </a:r>
            <a:endParaRPr lang="ko-KR" altLang="en-US" b="1">
              <a:solidFill>
                <a:schemeClr val="tx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289835" y="623596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보호자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715539" y="430590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/>
              <a:t>관리자</a:t>
            </a:r>
          </a:p>
        </p:txBody>
      </p:sp>
      <p:pic>
        <p:nvPicPr>
          <p:cNvPr id="89" name="Picture 14" descr="간단한 화살표 아이콘 14 | 무료 클립 아트 | illustAC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941" flipH="1" flipV="1">
            <a:off x="2278542" y="2383603"/>
            <a:ext cx="523100" cy="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4" descr="간단한 화살표 아이콘 14 | 무료 클립 아트 | illustAC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9422" flipH="1" flipV="1">
            <a:off x="4660657" y="2446273"/>
            <a:ext cx="523100" cy="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4" descr="간단한 화살표 아이콘 14 | 무료 클립 아트 | illustAC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2198" flipH="1" flipV="1">
            <a:off x="5001344" y="2433189"/>
            <a:ext cx="541499" cy="4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4" descr="간단한 화살표 아이콘 14 | 무료 클립 아트 | illustAC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0362" flipH="1" flipV="1">
            <a:off x="2674782" y="2465170"/>
            <a:ext cx="541499" cy="4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73557" y="3011873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/>
              <a:t>센터에서 프로그램 진행</a:t>
            </a:r>
            <a:endParaRPr lang="en-US" altLang="ko-KR" sz="1400" b="1"/>
          </a:p>
        </p:txBody>
      </p:sp>
      <p:sp>
        <p:nvSpPr>
          <p:cNvPr id="63" name="TextBox 62"/>
          <p:cNvSpPr txBox="1"/>
          <p:nvPr/>
        </p:nvSpPr>
        <p:spPr>
          <a:xfrm>
            <a:off x="3965927" y="3011873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/>
              <a:t>센터에서 프로그램 진행</a:t>
            </a:r>
            <a:endParaRPr lang="en-US" altLang="ko-KR" sz="1400" b="1"/>
          </a:p>
        </p:txBody>
      </p:sp>
      <p:sp>
        <p:nvSpPr>
          <p:cNvPr id="64" name="TextBox 63"/>
          <p:cNvSpPr txBox="1"/>
          <p:nvPr/>
        </p:nvSpPr>
        <p:spPr>
          <a:xfrm>
            <a:off x="7274363" y="3002044"/>
            <a:ext cx="1324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/>
              <a:t>가정에서 참여</a:t>
            </a:r>
            <a:endParaRPr lang="en-US" altLang="ko-KR" sz="1400" b="1"/>
          </a:p>
        </p:txBody>
      </p:sp>
      <p:sp>
        <p:nvSpPr>
          <p:cNvPr id="65" name="직사각형 64"/>
          <p:cNvSpPr/>
          <p:nvPr/>
        </p:nvSpPr>
        <p:spPr>
          <a:xfrm>
            <a:off x="5309783" y="2469882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>
                <a:solidFill>
                  <a:schemeClr val="accent3"/>
                </a:solidFill>
              </a:rPr>
              <a:t>관리자가</a:t>
            </a:r>
            <a:endParaRPr lang="en-US" altLang="ko-KR" sz="1200" b="1">
              <a:solidFill>
                <a:schemeClr val="accent3"/>
              </a:solidFill>
            </a:endParaRPr>
          </a:p>
          <a:p>
            <a:r>
              <a:rPr lang="ko-KR" altLang="en-US" sz="1200" b="1">
                <a:solidFill>
                  <a:schemeClr val="accent3"/>
                </a:solidFill>
              </a:rPr>
              <a:t>어르신 반응 전달</a:t>
            </a:r>
          </a:p>
        </p:txBody>
      </p:sp>
      <p:pic>
        <p:nvPicPr>
          <p:cNvPr id="66" name="Picture 14" descr="간단한 화살표 아이콘 14 | 무료 클립 아트 | illustAC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67902" flipH="1" flipV="1">
            <a:off x="6692891" y="2316880"/>
            <a:ext cx="523100" cy="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간단한 화살표 아이콘 14 | 무료 클립 아트 | illustAC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7323" flipH="1" flipV="1">
            <a:off x="7069637" y="2174440"/>
            <a:ext cx="541499" cy="4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직사각형 67"/>
          <p:cNvSpPr/>
          <p:nvPr/>
        </p:nvSpPr>
        <p:spPr>
          <a:xfrm>
            <a:off x="7459705" y="2177222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>
                <a:solidFill>
                  <a:schemeClr val="accent3"/>
                </a:solidFill>
              </a:rPr>
              <a:t>보호자가</a:t>
            </a:r>
            <a:endParaRPr lang="en-US" altLang="ko-KR" sz="1200" b="1">
              <a:solidFill>
                <a:schemeClr val="accent3"/>
              </a:solidFill>
            </a:endParaRPr>
          </a:p>
          <a:p>
            <a:r>
              <a:rPr lang="ko-KR" altLang="en-US" sz="1200" b="1">
                <a:solidFill>
                  <a:schemeClr val="accent3"/>
                </a:solidFill>
              </a:rPr>
              <a:t>어르신 반응 전달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3096319" y="2469882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>
                <a:solidFill>
                  <a:schemeClr val="accent3"/>
                </a:solidFill>
              </a:rPr>
              <a:t>관리자가</a:t>
            </a:r>
            <a:endParaRPr lang="en-US" altLang="ko-KR" sz="1200" b="1">
              <a:solidFill>
                <a:schemeClr val="accent3"/>
              </a:solidFill>
            </a:endParaRPr>
          </a:p>
          <a:p>
            <a:r>
              <a:rPr lang="ko-KR" altLang="en-US" sz="1200" b="1">
                <a:solidFill>
                  <a:schemeClr val="accent3"/>
                </a:solidFill>
              </a:rPr>
              <a:t>어르신 반응 전달</a:t>
            </a:r>
          </a:p>
        </p:txBody>
      </p:sp>
      <p:sp>
        <p:nvSpPr>
          <p:cNvPr id="3" name="타원 2"/>
          <p:cNvSpPr/>
          <p:nvPr/>
        </p:nvSpPr>
        <p:spPr>
          <a:xfrm>
            <a:off x="300217" y="3813579"/>
            <a:ext cx="829216" cy="829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3659506" y="3813579"/>
            <a:ext cx="829216" cy="829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51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프로그램 내용</a:t>
            </a:r>
            <a:r>
              <a:rPr lang="en-US" altLang="ko-KR" sz="2000" b="1"/>
              <a:t>) </a:t>
            </a:r>
            <a:r>
              <a:rPr lang="ko-KR" altLang="en-US" sz="2000" b="1"/>
              <a:t>방송 콘텐츠의 구성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0" y="980728"/>
            <a:ext cx="9144000" cy="1158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>
                <a:solidFill>
                  <a:schemeClr val="tx2"/>
                </a:solidFill>
              </a:rPr>
              <a:t>  시청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2276872"/>
            <a:ext cx="9144000" cy="1158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>
                <a:solidFill>
                  <a:schemeClr val="tx2"/>
                </a:solidFill>
              </a:rPr>
              <a:t> 따라하기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3573016"/>
            <a:ext cx="9144000" cy="1158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>
                <a:solidFill>
                  <a:schemeClr val="tx2"/>
                </a:solidFill>
              </a:rPr>
              <a:t>실시간 참여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4869160"/>
            <a:ext cx="9144000" cy="1158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>
                <a:solidFill>
                  <a:schemeClr val="tx2"/>
                </a:solidFill>
              </a:rPr>
              <a:t> 사연 소개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9870" y="1102787"/>
            <a:ext cx="6588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진행자가 그날의 주제를 정하여 영상</a:t>
            </a:r>
            <a:r>
              <a:rPr lang="en-US" altLang="ko-KR" sz="1600"/>
              <a:t>/</a:t>
            </a:r>
            <a:r>
              <a:rPr lang="ko-KR" altLang="en-US" sz="1600"/>
              <a:t>사진 자료 등과 함께 </a:t>
            </a:r>
            <a:r>
              <a:rPr lang="ko-KR" altLang="en-US" sz="1600" b="1"/>
              <a:t>스토리텔링</a:t>
            </a:r>
            <a:endParaRPr lang="en-US" altLang="ko-KR" sz="1600" b="1"/>
          </a:p>
          <a:p>
            <a:r>
              <a:rPr lang="ko-KR" altLang="en-US" sz="1600"/>
              <a:t>옛날 이야기를 하고 이에 대해 질문하여 시청자의 참여를 유도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ko-KR" altLang="en-US" sz="1600"/>
              <a:t>예</a:t>
            </a:r>
            <a:r>
              <a:rPr lang="en-US" altLang="ko-KR" sz="1600"/>
              <a:t>) 88</a:t>
            </a:r>
            <a:r>
              <a:rPr lang="ko-KR" altLang="en-US" sz="1600"/>
              <a:t>올림픽 이야기</a:t>
            </a:r>
            <a:r>
              <a:rPr lang="en-US" altLang="ko-KR" sz="1600"/>
              <a:t>, </a:t>
            </a:r>
            <a:r>
              <a:rPr lang="ko-KR" altLang="en-US" sz="1600"/>
              <a:t>야간 통금</a:t>
            </a:r>
            <a:r>
              <a:rPr lang="en-US" altLang="ko-KR" sz="1600"/>
              <a:t>, </a:t>
            </a:r>
            <a:r>
              <a:rPr lang="ko-KR" altLang="en-US" sz="1600"/>
              <a:t>새마을운동 등</a:t>
            </a:r>
            <a:endParaRPr lang="en-US" altLang="ko-KR" sz="1600"/>
          </a:p>
        </p:txBody>
      </p:sp>
      <p:sp>
        <p:nvSpPr>
          <p:cNvPr id="16" name="TextBox 15"/>
          <p:cNvSpPr txBox="1"/>
          <p:nvPr/>
        </p:nvSpPr>
        <p:spPr>
          <a:xfrm>
            <a:off x="2039870" y="2379950"/>
            <a:ext cx="691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미리 체조 영상을 사전 준비하여 재생하거나 진행자가 실시간으로 구령에</a:t>
            </a:r>
            <a:endParaRPr lang="en-US" altLang="ko-KR" sz="1600"/>
          </a:p>
          <a:p>
            <a:r>
              <a:rPr lang="ko-KR" altLang="en-US" sz="1600"/>
              <a:t>맞춰 </a:t>
            </a:r>
            <a:r>
              <a:rPr lang="ko-KR" altLang="en-US" sz="1600" b="1"/>
              <a:t>체조나 간단한 레크레이션 </a:t>
            </a:r>
            <a:r>
              <a:rPr lang="ko-KR" altLang="en-US" sz="1600"/>
              <a:t>등을 진행해 참여자들이 화면을 보면서</a:t>
            </a:r>
            <a:endParaRPr lang="en-US" altLang="ko-KR" sz="1600"/>
          </a:p>
          <a:p>
            <a:r>
              <a:rPr lang="ko-KR" altLang="en-US" sz="1600"/>
              <a:t>따라할 수 있도록 구성</a:t>
            </a:r>
            <a:endParaRPr lang="en-US" altLang="ko-KR" sz="1600"/>
          </a:p>
        </p:txBody>
      </p:sp>
      <p:sp>
        <p:nvSpPr>
          <p:cNvPr id="17" name="TextBox 16"/>
          <p:cNvSpPr txBox="1"/>
          <p:nvPr/>
        </p:nvSpPr>
        <p:spPr>
          <a:xfrm>
            <a:off x="2039870" y="3675386"/>
            <a:ext cx="6784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다양한 </a:t>
            </a:r>
            <a:r>
              <a:rPr lang="ko-KR" altLang="en-US" sz="1600" b="1"/>
              <a:t>테마 퀴즈</a:t>
            </a:r>
            <a:r>
              <a:rPr lang="ko-KR" altLang="en-US" sz="1600"/>
              <a:t>를 준비하여 각 센터별로 경쟁적으로 퀴즈를 맞추거나 </a:t>
            </a:r>
            <a:endParaRPr lang="en-US" altLang="ko-KR" sz="1600"/>
          </a:p>
          <a:p>
            <a:r>
              <a:rPr lang="ko-KR" altLang="en-US" sz="1600"/>
              <a:t>문제를 풀도록 유도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ko-KR" altLang="en-US" sz="1600"/>
              <a:t>예</a:t>
            </a:r>
            <a:r>
              <a:rPr lang="en-US" altLang="ko-KR" sz="1600"/>
              <a:t>) </a:t>
            </a:r>
            <a:r>
              <a:rPr lang="ko-KR" altLang="en-US" sz="1600"/>
              <a:t>그림자 보고 동물 맞추기</a:t>
            </a:r>
            <a:r>
              <a:rPr lang="en-US" altLang="ko-KR" sz="1600"/>
              <a:t>, </a:t>
            </a:r>
            <a:r>
              <a:rPr lang="ko-KR" altLang="en-US" sz="1600"/>
              <a:t>전통 악기 이름 맞추기</a:t>
            </a:r>
            <a:r>
              <a:rPr lang="en-US" altLang="ko-KR" sz="1600"/>
              <a:t>, </a:t>
            </a:r>
            <a:r>
              <a:rPr lang="ko-KR" altLang="en-US" sz="1600"/>
              <a:t>국기 맞추기 등</a:t>
            </a:r>
            <a:endParaRPr lang="en-US" altLang="ko-KR" sz="160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-475900" y="980727"/>
            <a:ext cx="2376264" cy="1158849"/>
          </a:xfrm>
          <a:prstGeom prst="roundRect">
            <a:avLst>
              <a:gd name="adj" fmla="val 50000"/>
            </a:avLst>
          </a:prstGeom>
          <a:noFill/>
          <a:ln w="149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-475900" y="2276871"/>
            <a:ext cx="2376264" cy="1158849"/>
          </a:xfrm>
          <a:prstGeom prst="roundRect">
            <a:avLst>
              <a:gd name="adj" fmla="val 50000"/>
            </a:avLst>
          </a:prstGeom>
          <a:noFill/>
          <a:ln w="149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-475900" y="3573014"/>
            <a:ext cx="2376264" cy="1158849"/>
          </a:xfrm>
          <a:prstGeom prst="roundRect">
            <a:avLst>
              <a:gd name="adj" fmla="val 50000"/>
            </a:avLst>
          </a:prstGeom>
          <a:noFill/>
          <a:ln w="149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-475900" y="4828351"/>
            <a:ext cx="2376264" cy="1158849"/>
          </a:xfrm>
          <a:prstGeom prst="roundRect">
            <a:avLst>
              <a:gd name="adj" fmla="val 50000"/>
            </a:avLst>
          </a:prstGeom>
          <a:noFill/>
          <a:ln w="149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034791" y="5115387"/>
            <a:ext cx="7095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사전에 </a:t>
            </a:r>
            <a:r>
              <a:rPr lang="ko-KR" altLang="en-US" sz="1600" b="1"/>
              <a:t>영상편지</a:t>
            </a:r>
            <a:r>
              <a:rPr lang="ko-KR" altLang="en-US" sz="1600"/>
              <a:t>를 제작하여 보여주거나 벌칙으로 센터별 장기자랑 유도</a:t>
            </a:r>
            <a:endParaRPr lang="en-US" altLang="ko-KR" sz="1600"/>
          </a:p>
          <a:p>
            <a:r>
              <a:rPr lang="ko-KR" altLang="en-US" sz="1600" b="1"/>
              <a:t>신청곡</a:t>
            </a:r>
            <a:r>
              <a:rPr lang="ko-KR" altLang="en-US" sz="1600"/>
              <a:t>을 받는 등 참여자들과 소통을 중심으로 하는 내용으로 구성</a:t>
            </a:r>
            <a:endParaRPr lang="en-US" altLang="ko-KR" sz="1600"/>
          </a:p>
        </p:txBody>
      </p:sp>
      <p:sp>
        <p:nvSpPr>
          <p:cNvPr id="6" name="직사각형 5"/>
          <p:cNvSpPr/>
          <p:nvPr/>
        </p:nvSpPr>
        <p:spPr>
          <a:xfrm>
            <a:off x="1115616" y="6180582"/>
            <a:ext cx="6697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>
                <a:solidFill>
                  <a:schemeClr val="tx2"/>
                </a:solidFill>
              </a:rPr>
              <a:t>진행자가 </a:t>
            </a:r>
            <a:r>
              <a:rPr lang="en-US" altLang="ko-KR" sz="1600" b="1">
                <a:solidFill>
                  <a:schemeClr val="tx2"/>
                </a:solidFill>
              </a:rPr>
              <a:t>1</a:t>
            </a:r>
            <a:r>
              <a:rPr lang="ko-KR" altLang="en-US" sz="1600" b="1">
                <a:solidFill>
                  <a:schemeClr val="tx2"/>
                </a:solidFill>
              </a:rPr>
              <a:t>시간 가량 위의 내용들을 사전에 적절히 구성하여 방송 진행</a:t>
            </a:r>
            <a:endParaRPr lang="ko-KR" alt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프로그램의 진행 사례</a:t>
            </a:r>
            <a:r>
              <a:rPr lang="en-US" altLang="ko-KR" sz="2000" b="1"/>
              <a:t>(2020. 4. 22)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56" y="2607641"/>
            <a:ext cx="8647087" cy="392239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485573" y="1052736"/>
            <a:ext cx="8332220" cy="1256997"/>
          </a:xfrm>
          <a:prstGeom prst="roundRect">
            <a:avLst>
              <a:gd name="adj" fmla="val 12031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체조 </a:t>
            </a:r>
            <a:r>
              <a:rPr lang="en-US" altLang="ko-KR" sz="1400" b="1">
                <a:solidFill>
                  <a:schemeClr val="tx1"/>
                </a:solidFill>
              </a:rPr>
              <a:t>– </a:t>
            </a:r>
            <a:r>
              <a:rPr lang="ko-KR" altLang="en-US" sz="1400" b="1">
                <a:solidFill>
                  <a:schemeClr val="tx1"/>
                </a:solidFill>
              </a:rPr>
              <a:t>악기 이야기 </a:t>
            </a:r>
            <a:r>
              <a:rPr lang="en-US" altLang="ko-KR" sz="1400" b="1">
                <a:solidFill>
                  <a:schemeClr val="tx1"/>
                </a:solidFill>
              </a:rPr>
              <a:t>– </a:t>
            </a:r>
            <a:r>
              <a:rPr lang="ko-KR" altLang="en-US" sz="1400" b="1">
                <a:solidFill>
                  <a:schemeClr val="tx1"/>
                </a:solidFill>
              </a:rPr>
              <a:t>악기 퀴즈</a:t>
            </a:r>
            <a:r>
              <a:rPr lang="en-US" altLang="ko-KR" sz="1400" b="1">
                <a:solidFill>
                  <a:schemeClr val="tx1"/>
                </a:solidFill>
              </a:rPr>
              <a:t>(</a:t>
            </a:r>
            <a:r>
              <a:rPr lang="ko-KR" altLang="en-US" sz="1400" b="1">
                <a:solidFill>
                  <a:schemeClr val="tx1"/>
                </a:solidFill>
              </a:rPr>
              <a:t>소리듣고 악기맞추기</a:t>
            </a:r>
            <a:r>
              <a:rPr lang="en-US" altLang="ko-KR" sz="1400" b="1">
                <a:solidFill>
                  <a:schemeClr val="tx1"/>
                </a:solidFill>
              </a:rPr>
              <a:t>)</a:t>
            </a:r>
            <a:r>
              <a:rPr lang="ko-KR" altLang="en-US" sz="1400" b="1">
                <a:solidFill>
                  <a:schemeClr val="tx1"/>
                </a:solidFill>
              </a:rPr>
              <a:t> </a:t>
            </a:r>
            <a:r>
              <a:rPr lang="en-US" altLang="ko-KR" sz="1400" b="1">
                <a:solidFill>
                  <a:schemeClr val="tx1"/>
                </a:solidFill>
              </a:rPr>
              <a:t>– </a:t>
            </a:r>
            <a:r>
              <a:rPr lang="ko-KR" altLang="en-US" sz="1400" b="1">
                <a:solidFill>
                  <a:schemeClr val="tx1"/>
                </a:solidFill>
              </a:rPr>
              <a:t>센터별 장기자랑  순서로 진행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별도의 스튜디오에서 </a:t>
            </a:r>
            <a:r>
              <a:rPr lang="en-US" altLang="ko-KR" sz="1400" b="1">
                <a:solidFill>
                  <a:schemeClr val="tx1"/>
                </a:solidFill>
              </a:rPr>
              <a:t>PPT</a:t>
            </a:r>
            <a:r>
              <a:rPr lang="ko-KR" altLang="en-US" sz="1400" b="1">
                <a:solidFill>
                  <a:schemeClr val="tx1"/>
                </a:solidFill>
              </a:rPr>
              <a:t>화면과 음악 소리를 공유하며 진행 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chemeClr val="tx1"/>
                </a:solidFill>
              </a:rPr>
              <a:t>2</a:t>
            </a:r>
            <a:r>
              <a:rPr lang="ko-KR" altLang="en-US" sz="1400" b="1">
                <a:solidFill>
                  <a:schemeClr val="tx1"/>
                </a:solidFill>
              </a:rPr>
              <a:t>개의 센터 참여</a:t>
            </a:r>
            <a:r>
              <a:rPr lang="en-US" altLang="ko-KR" sz="1400" b="1">
                <a:solidFill>
                  <a:schemeClr val="tx1"/>
                </a:solidFill>
              </a:rPr>
              <a:t>. </a:t>
            </a:r>
            <a:r>
              <a:rPr lang="ko-KR" altLang="en-US" sz="1400" b="1">
                <a:solidFill>
                  <a:schemeClr val="tx1"/>
                </a:solidFill>
              </a:rPr>
              <a:t>방송시 평균 </a:t>
            </a:r>
            <a:r>
              <a:rPr lang="en-US" altLang="ko-KR" sz="1400" b="1">
                <a:solidFill>
                  <a:schemeClr val="tx1"/>
                </a:solidFill>
              </a:rPr>
              <a:t>2</a:t>
            </a:r>
            <a:r>
              <a:rPr lang="ko-KR" altLang="en-US" sz="1400" b="1">
                <a:solidFill>
                  <a:schemeClr val="tx1"/>
                </a:solidFill>
              </a:rPr>
              <a:t>명 가정에서 참여 </a:t>
            </a:r>
            <a:endParaRPr lang="en-US" altLang="ko-KR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4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프로그램 수행 경과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847412"/>
            <a:ext cx="8600769" cy="172819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r="323"/>
          <a:stretch/>
        </p:blipFill>
        <p:spPr>
          <a:xfrm>
            <a:off x="323528" y="4653136"/>
            <a:ext cx="8583341" cy="1726239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488252" y="863338"/>
            <a:ext cx="8332220" cy="1792366"/>
          </a:xfrm>
          <a:prstGeom prst="roundRect">
            <a:avLst>
              <a:gd name="adj" fmla="val 12031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코로나</a:t>
            </a:r>
            <a:r>
              <a:rPr lang="en-US" altLang="ko-KR" sz="1200" b="1">
                <a:solidFill>
                  <a:schemeClr val="tx1"/>
                </a:solidFill>
              </a:rPr>
              <a:t>19</a:t>
            </a:r>
            <a:r>
              <a:rPr lang="ko-KR" altLang="en-US" sz="1200" b="1">
                <a:solidFill>
                  <a:schemeClr val="tx1"/>
                </a:solidFill>
              </a:rPr>
              <a:t>로 휴원권고가 내려진 이후 테스트를 거쳐 </a:t>
            </a:r>
            <a:r>
              <a:rPr lang="en-US" altLang="ko-KR" sz="1200" b="1">
                <a:solidFill>
                  <a:schemeClr val="tx1"/>
                </a:solidFill>
              </a:rPr>
              <a:t>2020</a:t>
            </a:r>
            <a:r>
              <a:rPr lang="ko-KR" altLang="en-US" sz="1200" b="1">
                <a:solidFill>
                  <a:schemeClr val="tx1"/>
                </a:solidFill>
              </a:rPr>
              <a:t>년</a:t>
            </a:r>
            <a:r>
              <a:rPr lang="en-US" altLang="ko-KR" sz="1200" b="1">
                <a:solidFill>
                  <a:schemeClr val="tx1"/>
                </a:solidFill>
              </a:rPr>
              <a:t> 3</a:t>
            </a:r>
            <a:r>
              <a:rPr lang="ko-KR" altLang="en-US" sz="1200" b="1">
                <a:solidFill>
                  <a:schemeClr val="tx1"/>
                </a:solidFill>
              </a:rPr>
              <a:t>월 </a:t>
            </a:r>
            <a:r>
              <a:rPr lang="en-US" altLang="ko-KR" sz="1200" b="1">
                <a:solidFill>
                  <a:schemeClr val="tx1"/>
                </a:solidFill>
              </a:rPr>
              <a:t>16</a:t>
            </a:r>
            <a:r>
              <a:rPr lang="ko-KR" altLang="en-US" sz="1200" b="1">
                <a:solidFill>
                  <a:schemeClr val="tx1"/>
                </a:solidFill>
              </a:rPr>
              <a:t>부터 방송 시작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첫주에는 매일 진행하고 다음주부터는 주 </a:t>
            </a:r>
            <a:r>
              <a:rPr lang="en-US" altLang="ko-KR" sz="1200" b="1">
                <a:solidFill>
                  <a:schemeClr val="tx1"/>
                </a:solidFill>
              </a:rPr>
              <a:t>2</a:t>
            </a:r>
            <a:r>
              <a:rPr lang="ko-KR" altLang="en-US" sz="1200" b="1">
                <a:solidFill>
                  <a:schemeClr val="tx1"/>
                </a:solidFill>
              </a:rPr>
              <a:t>회 진행</a:t>
            </a:r>
            <a:r>
              <a:rPr lang="en-US" altLang="ko-KR" sz="1200" b="1">
                <a:solidFill>
                  <a:schemeClr val="tx1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>
                <a:solidFill>
                  <a:schemeClr val="tx1"/>
                </a:solidFill>
              </a:rPr>
              <a:t>2</a:t>
            </a:r>
            <a:r>
              <a:rPr lang="ko-KR" altLang="en-US" sz="1200" b="1">
                <a:solidFill>
                  <a:schemeClr val="tx1"/>
                </a:solidFill>
              </a:rPr>
              <a:t>개의 센터 참여</a:t>
            </a:r>
            <a:r>
              <a:rPr lang="en-US" altLang="ko-KR" sz="1200" b="1">
                <a:solidFill>
                  <a:schemeClr val="tx1"/>
                </a:solidFill>
              </a:rPr>
              <a:t>. </a:t>
            </a:r>
            <a:r>
              <a:rPr lang="ko-KR" altLang="en-US" sz="1200" b="1">
                <a:solidFill>
                  <a:schemeClr val="tx1"/>
                </a:solidFill>
              </a:rPr>
              <a:t>결석자 중 가정에서 참여자 </a:t>
            </a:r>
            <a:r>
              <a:rPr lang="en-US" altLang="ko-KR" sz="1200" b="1">
                <a:solidFill>
                  <a:schemeClr val="tx1"/>
                </a:solidFill>
              </a:rPr>
              <a:t>2-3</a:t>
            </a:r>
            <a:r>
              <a:rPr lang="ko-KR" altLang="en-US" sz="1200" b="1">
                <a:solidFill>
                  <a:schemeClr val="tx1"/>
                </a:solidFill>
              </a:rPr>
              <a:t>명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카카오</a:t>
            </a:r>
            <a:r>
              <a:rPr lang="en-US" altLang="ko-KR" sz="1200" b="1">
                <a:solidFill>
                  <a:schemeClr val="tx1"/>
                </a:solidFill>
              </a:rPr>
              <a:t>TV -&gt; </a:t>
            </a:r>
            <a:r>
              <a:rPr lang="ko-KR" altLang="en-US" sz="1200" b="1">
                <a:solidFill>
                  <a:schemeClr val="tx1"/>
                </a:solidFill>
              </a:rPr>
              <a:t>유튜브 실시간 스트리밍으로 채널을 변경하여 진행함</a:t>
            </a:r>
            <a:r>
              <a:rPr lang="en-US" altLang="ko-KR" sz="1200" b="1">
                <a:solidFill>
                  <a:schemeClr val="tx1"/>
                </a:solidFill>
              </a:rPr>
              <a:t>. </a:t>
            </a:r>
            <a:r>
              <a:rPr lang="ko-KR" altLang="en-US" sz="1200" b="1">
                <a:solidFill>
                  <a:schemeClr val="tx1"/>
                </a:solidFill>
              </a:rPr>
              <a:t>보다 쉬운 참여 가능</a:t>
            </a:r>
            <a:r>
              <a:rPr lang="en-US" altLang="ko-KR" sz="1200" b="1">
                <a:solidFill>
                  <a:schemeClr val="tx1"/>
                </a:solidFill>
              </a:rPr>
              <a:t>, </a:t>
            </a:r>
            <a:r>
              <a:rPr lang="ko-KR" altLang="en-US" sz="1200" b="1">
                <a:solidFill>
                  <a:schemeClr val="tx1"/>
                </a:solidFill>
              </a:rPr>
              <a:t>별도의 업로드 절차 필요없다는 점에서 더 유리함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유튜브 </a:t>
            </a:r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해피데이케어센터</a:t>
            </a:r>
            <a:r>
              <a:rPr lang="en-US" altLang="ko-KR" sz="1200" b="1">
                <a:solidFill>
                  <a:schemeClr val="tx1"/>
                </a:solidFill>
              </a:rPr>
              <a:t>‘ </a:t>
            </a:r>
            <a:r>
              <a:rPr lang="ko-KR" altLang="en-US" sz="1200" b="1">
                <a:solidFill>
                  <a:schemeClr val="tx1"/>
                </a:solidFill>
              </a:rPr>
              <a:t>채널로 검색하면 진행 상황 시청 가능</a:t>
            </a:r>
            <a:endParaRPr lang="en-US" altLang="ko-KR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9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참여자 반응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7340" y="1262040"/>
            <a:ext cx="9144000" cy="1158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>
                <a:solidFill>
                  <a:schemeClr val="tx2"/>
                </a:solidFill>
              </a:rPr>
              <a:t>  이용자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340" y="2558184"/>
            <a:ext cx="9144000" cy="1158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>
                <a:solidFill>
                  <a:schemeClr val="tx2"/>
                </a:solidFill>
              </a:rPr>
              <a:t>  보호자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340" y="3854328"/>
            <a:ext cx="9144000" cy="1158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>
                <a:solidFill>
                  <a:schemeClr val="tx2"/>
                </a:solidFill>
              </a:rPr>
              <a:t>요양보호사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340" y="5150472"/>
            <a:ext cx="9144000" cy="1158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>
                <a:solidFill>
                  <a:schemeClr val="tx2"/>
                </a:solidFill>
              </a:rPr>
              <a:t>사회복지사</a:t>
            </a: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2025566" y="1384298"/>
            <a:ext cx="6722898" cy="889213"/>
          </a:xfrm>
          <a:prstGeom prst="wedgeRoundRectCallout">
            <a:avLst>
              <a:gd name="adj1" fmla="val -54044"/>
              <a:gd name="adj2" fmla="val 264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ko-KR" sz="1400">
                <a:solidFill>
                  <a:schemeClr val="tx2"/>
                </a:solidFill>
              </a:rPr>
              <a:t>“</a:t>
            </a:r>
            <a:r>
              <a:rPr lang="ko-KR" altLang="en-US" sz="1400">
                <a:solidFill>
                  <a:schemeClr val="tx2"/>
                </a:solidFill>
              </a:rPr>
              <a:t>신기하구만</a:t>
            </a:r>
            <a:r>
              <a:rPr lang="en-US" altLang="ko-KR" sz="1400">
                <a:solidFill>
                  <a:schemeClr val="tx2"/>
                </a:solidFill>
              </a:rPr>
              <a:t>”, “</a:t>
            </a:r>
            <a:r>
              <a:rPr lang="ko-KR" altLang="en-US" sz="1400">
                <a:solidFill>
                  <a:schemeClr val="tx2"/>
                </a:solidFill>
              </a:rPr>
              <a:t>맨날 보던 사람 </a:t>
            </a:r>
            <a:r>
              <a:rPr lang="en-US" altLang="ko-KR" sz="1400">
                <a:solidFill>
                  <a:schemeClr val="tx2"/>
                </a:solidFill>
              </a:rPr>
              <a:t>TV</a:t>
            </a:r>
            <a:r>
              <a:rPr lang="ko-KR" altLang="en-US" sz="1400">
                <a:solidFill>
                  <a:schemeClr val="tx2"/>
                </a:solidFill>
              </a:rPr>
              <a:t>로 보니까 더 반갑네</a:t>
            </a:r>
            <a:r>
              <a:rPr lang="en-US" altLang="ko-KR" sz="1400">
                <a:solidFill>
                  <a:schemeClr val="tx2"/>
                </a:solidFill>
              </a:rPr>
              <a:t>“,</a:t>
            </a:r>
          </a:p>
          <a:p>
            <a:pPr algn="just">
              <a:lnSpc>
                <a:spcPct val="150000"/>
              </a:lnSpc>
            </a:pPr>
            <a:r>
              <a:rPr lang="en-US" altLang="ko-KR" sz="1400">
                <a:solidFill>
                  <a:schemeClr val="tx2"/>
                </a:solidFill>
              </a:rPr>
              <a:t>“</a:t>
            </a:r>
            <a:r>
              <a:rPr lang="ko-KR" altLang="en-US" sz="1400">
                <a:solidFill>
                  <a:schemeClr val="tx2"/>
                </a:solidFill>
              </a:rPr>
              <a:t>다른 센터 사람들 볼수 있어서 재미있어</a:t>
            </a:r>
            <a:r>
              <a:rPr lang="en-US" altLang="ko-KR" sz="1400">
                <a:solidFill>
                  <a:schemeClr val="tx2"/>
                </a:solidFill>
              </a:rPr>
              <a:t>”, “</a:t>
            </a:r>
            <a:r>
              <a:rPr lang="ko-KR" altLang="en-US" sz="1400">
                <a:solidFill>
                  <a:schemeClr val="tx2"/>
                </a:solidFill>
              </a:rPr>
              <a:t>여러가지 하느라 고생이 많네</a:t>
            </a:r>
            <a:r>
              <a:rPr lang="en-US" altLang="ko-KR" sz="1400">
                <a:solidFill>
                  <a:schemeClr val="tx2"/>
                </a:solidFill>
              </a:rPr>
              <a:t>”</a:t>
            </a:r>
            <a:endParaRPr lang="ko-KR" altLang="en-US" sz="1400">
              <a:solidFill>
                <a:schemeClr val="tx2"/>
              </a:solidFill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2025566" y="2693001"/>
            <a:ext cx="6722898" cy="889213"/>
          </a:xfrm>
          <a:prstGeom prst="wedgeRoundRectCallout">
            <a:avLst>
              <a:gd name="adj1" fmla="val -54044"/>
              <a:gd name="adj2" fmla="val 264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ko-KR" sz="1400">
                <a:solidFill>
                  <a:schemeClr val="tx2"/>
                </a:solidFill>
              </a:rPr>
              <a:t>“</a:t>
            </a:r>
            <a:r>
              <a:rPr lang="ko-KR" altLang="en-US" sz="1400">
                <a:solidFill>
                  <a:schemeClr val="tx2"/>
                </a:solidFill>
              </a:rPr>
              <a:t>여러가지로 신경써 주시는 것 같아서 좋았어요</a:t>
            </a:r>
            <a:r>
              <a:rPr lang="en-US" altLang="ko-KR" sz="1400">
                <a:solidFill>
                  <a:schemeClr val="tx2"/>
                </a:solidFill>
              </a:rPr>
              <a:t>“,</a:t>
            </a:r>
          </a:p>
          <a:p>
            <a:pPr algn="just">
              <a:lnSpc>
                <a:spcPct val="150000"/>
              </a:lnSpc>
            </a:pPr>
            <a:r>
              <a:rPr lang="en-US" altLang="ko-KR" sz="1400">
                <a:solidFill>
                  <a:schemeClr val="tx2"/>
                </a:solidFill>
              </a:rPr>
              <a:t>“</a:t>
            </a:r>
            <a:r>
              <a:rPr lang="ko-KR" altLang="en-US" sz="1400">
                <a:solidFill>
                  <a:schemeClr val="tx2"/>
                </a:solidFill>
              </a:rPr>
              <a:t>핸드폰을 보기에는 화면이 작아서 어르신이 보기 어려웠어요</a:t>
            </a:r>
            <a:r>
              <a:rPr lang="en-US" altLang="ko-KR" sz="1400">
                <a:solidFill>
                  <a:schemeClr val="tx2"/>
                </a:solidFill>
              </a:rPr>
              <a:t>＂</a:t>
            </a:r>
            <a:endParaRPr lang="ko-KR" altLang="en-US" sz="1400">
              <a:solidFill>
                <a:schemeClr val="tx2"/>
              </a:solidFill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2025566" y="3989145"/>
            <a:ext cx="6722898" cy="889213"/>
          </a:xfrm>
          <a:prstGeom prst="wedgeRoundRectCallout">
            <a:avLst>
              <a:gd name="adj1" fmla="val -54044"/>
              <a:gd name="adj2" fmla="val 264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ko-KR" sz="1200">
                <a:solidFill>
                  <a:schemeClr val="tx2"/>
                </a:solidFill>
              </a:rPr>
              <a:t>“</a:t>
            </a:r>
            <a:r>
              <a:rPr lang="ko-KR" altLang="en-US" sz="1200">
                <a:solidFill>
                  <a:schemeClr val="tx2"/>
                </a:solidFill>
              </a:rPr>
              <a:t>재미있었습니다</a:t>
            </a:r>
            <a:r>
              <a:rPr lang="en-US" altLang="ko-KR" sz="1200">
                <a:solidFill>
                  <a:schemeClr val="tx2"/>
                </a:solidFill>
              </a:rPr>
              <a:t>.”, “</a:t>
            </a:r>
            <a:r>
              <a:rPr lang="ko-KR" altLang="en-US" sz="1200">
                <a:solidFill>
                  <a:schemeClr val="tx2"/>
                </a:solidFill>
              </a:rPr>
              <a:t>아무래도 프로그램 진행에 대한 부담 많이 줄었죠</a:t>
            </a:r>
            <a:r>
              <a:rPr lang="en-US" altLang="ko-KR" sz="1200">
                <a:solidFill>
                  <a:schemeClr val="tx2"/>
                </a:solidFill>
              </a:rPr>
              <a:t>”,</a:t>
            </a:r>
          </a:p>
          <a:p>
            <a:pPr algn="just">
              <a:lnSpc>
                <a:spcPct val="150000"/>
              </a:lnSpc>
            </a:pPr>
            <a:r>
              <a:rPr lang="en-US" altLang="ko-KR" sz="1200">
                <a:solidFill>
                  <a:schemeClr val="tx2"/>
                </a:solidFill>
              </a:rPr>
              <a:t>“</a:t>
            </a:r>
            <a:r>
              <a:rPr lang="ko-KR" altLang="en-US" sz="1200">
                <a:solidFill>
                  <a:schemeClr val="tx2"/>
                </a:solidFill>
              </a:rPr>
              <a:t>흥미롭긴 했지만 매일 진행하는 것은 어려운 것 같습니다</a:t>
            </a:r>
            <a:r>
              <a:rPr lang="en-US" altLang="ko-KR" sz="1200">
                <a:solidFill>
                  <a:schemeClr val="tx2"/>
                </a:solidFill>
              </a:rPr>
              <a:t>. </a:t>
            </a:r>
            <a:r>
              <a:rPr lang="ko-KR" altLang="en-US" sz="1200">
                <a:solidFill>
                  <a:schemeClr val="tx2"/>
                </a:solidFill>
              </a:rPr>
              <a:t>일주일에 한번정도만 면 괜찮을 것 같아요</a:t>
            </a:r>
            <a:r>
              <a:rPr lang="en-US" altLang="ko-KR" sz="1200">
                <a:solidFill>
                  <a:schemeClr val="tx2"/>
                </a:solidFill>
              </a:rPr>
              <a:t>＂</a:t>
            </a: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2025566" y="5285289"/>
            <a:ext cx="6722898" cy="889213"/>
          </a:xfrm>
          <a:prstGeom prst="wedgeRoundRectCallout">
            <a:avLst>
              <a:gd name="adj1" fmla="val -54044"/>
              <a:gd name="adj2" fmla="val 264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ko-KR" sz="1200">
                <a:solidFill>
                  <a:schemeClr val="tx2"/>
                </a:solidFill>
              </a:rPr>
              <a:t>“</a:t>
            </a:r>
            <a:r>
              <a:rPr lang="ko-KR" altLang="en-US" sz="1200">
                <a:solidFill>
                  <a:schemeClr val="tx2"/>
                </a:solidFill>
              </a:rPr>
              <a:t>진행자의 역량이 중요한 것 같아요</a:t>
            </a:r>
            <a:r>
              <a:rPr lang="en-US" altLang="ko-KR" sz="1200">
                <a:solidFill>
                  <a:schemeClr val="tx2"/>
                </a:solidFill>
              </a:rPr>
              <a:t>”, “</a:t>
            </a:r>
            <a:r>
              <a:rPr lang="ko-KR" altLang="en-US" sz="1200">
                <a:solidFill>
                  <a:schemeClr val="tx2"/>
                </a:solidFill>
              </a:rPr>
              <a:t>처음에 설치하고 세팅하는 것이 어려웠는데 시간이 지나니까 익숙해져서 좋았습니다</a:t>
            </a:r>
            <a:r>
              <a:rPr lang="en-US" altLang="ko-KR" sz="1200">
                <a:solidFill>
                  <a:schemeClr val="tx2"/>
                </a:solidFill>
              </a:rPr>
              <a:t>.”, “</a:t>
            </a:r>
            <a:r>
              <a:rPr lang="ko-KR" altLang="en-US" sz="1200">
                <a:solidFill>
                  <a:schemeClr val="tx2"/>
                </a:solidFill>
              </a:rPr>
              <a:t>더 많은 센터가 참여하면 훨씬 재미 있을 것 같습니다</a:t>
            </a:r>
            <a:r>
              <a:rPr lang="en-US" altLang="ko-KR" sz="1200">
                <a:solidFill>
                  <a:schemeClr val="tx2"/>
                </a:solidFill>
              </a:rPr>
              <a:t>.”</a:t>
            </a:r>
            <a:endParaRPr lang="ko-KR" alt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0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프로그램의 수행 평가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395536" y="1001829"/>
            <a:ext cx="1584176" cy="1316849"/>
          </a:xfrm>
          <a:prstGeom prst="roundRect">
            <a:avLst>
              <a:gd name="adj" fmla="val 18834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센터의 낮은 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참여율의 원인</a:t>
            </a:r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123728" y="1052736"/>
            <a:ext cx="6264696" cy="1245238"/>
          </a:xfrm>
          <a:prstGeom prst="roundRect">
            <a:avLst>
              <a:gd name="adj" fmla="val 15685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타 센터의 원장님들과 따로 만나서 </a:t>
            </a:r>
            <a:r>
              <a:rPr lang="ko-KR" altLang="en-US" sz="1200" b="1">
                <a:solidFill>
                  <a:srgbClr val="FF0000"/>
                </a:solidFill>
              </a:rPr>
              <a:t>참여를 독려하기가 어려웠음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촬영 기기를 다루거나</a:t>
            </a:r>
            <a:r>
              <a:rPr lang="en-US" altLang="ko-KR" sz="1200" b="1">
                <a:solidFill>
                  <a:schemeClr val="tx1"/>
                </a:solidFill>
              </a:rPr>
              <a:t>, </a:t>
            </a:r>
            <a:r>
              <a:rPr lang="ko-KR" altLang="en-US" sz="1200" b="1">
                <a:solidFill>
                  <a:schemeClr val="tx1"/>
                </a:solidFill>
              </a:rPr>
              <a:t>컴퓨터 연결등에 익숙하지 않아 참여에 제약이 있었음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온라인 프로그램에 대해 아직은 생소하게 받아들임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일부 센터에서는 이용자가 다른 센터로 옮길 수 있다며 경계하기도 함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5536" y="2437792"/>
            <a:ext cx="1584176" cy="1177762"/>
          </a:xfrm>
          <a:prstGeom prst="roundRect">
            <a:avLst>
              <a:gd name="adj" fmla="val 18834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센터의 낮은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참여율로 인한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문제</a:t>
            </a:r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123728" y="2488698"/>
            <a:ext cx="6264696" cy="1113715"/>
          </a:xfrm>
          <a:prstGeom prst="roundRect">
            <a:avLst>
              <a:gd name="adj" fmla="val 15685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센터의 참여가 저조하여 </a:t>
            </a:r>
            <a:r>
              <a:rPr lang="en-US" altLang="ko-KR" sz="1200" b="1">
                <a:solidFill>
                  <a:schemeClr val="tx1"/>
                </a:solidFill>
              </a:rPr>
              <a:t>2</a:t>
            </a:r>
            <a:r>
              <a:rPr lang="ko-KR" altLang="en-US" sz="1200" b="1">
                <a:solidFill>
                  <a:schemeClr val="tx1"/>
                </a:solidFill>
              </a:rPr>
              <a:t>개 센터에서 방송을 진행하기 위해 </a:t>
            </a:r>
            <a:r>
              <a:rPr lang="ko-KR" altLang="en-US" sz="1200" b="1">
                <a:solidFill>
                  <a:srgbClr val="FF0000"/>
                </a:solidFill>
              </a:rPr>
              <a:t>다른 프로그램보다 더 많은 준비시간</a:t>
            </a:r>
            <a:r>
              <a:rPr lang="ko-KR" altLang="en-US" sz="1200" b="1">
                <a:solidFill>
                  <a:schemeClr val="tx1"/>
                </a:solidFill>
              </a:rPr>
              <a:t>이 필요하였음</a:t>
            </a:r>
            <a:r>
              <a:rPr lang="en-US" altLang="ko-KR" sz="1200" b="1">
                <a:solidFill>
                  <a:schemeClr val="tx1"/>
                </a:solidFill>
              </a:rPr>
              <a:t>. (</a:t>
            </a:r>
            <a:r>
              <a:rPr lang="ko-KR" altLang="en-US" sz="1200" b="1">
                <a:solidFill>
                  <a:schemeClr val="tx1"/>
                </a:solidFill>
              </a:rPr>
              <a:t>주 </a:t>
            </a:r>
            <a:r>
              <a:rPr lang="en-US" altLang="ko-KR" sz="1200" b="1">
                <a:solidFill>
                  <a:schemeClr val="tx1"/>
                </a:solidFill>
              </a:rPr>
              <a:t>2</a:t>
            </a:r>
            <a:r>
              <a:rPr lang="ko-KR" altLang="en-US" sz="1200" b="1">
                <a:solidFill>
                  <a:schemeClr val="tx1"/>
                </a:solidFill>
              </a:rPr>
              <a:t>회 방송시 매주 </a:t>
            </a:r>
            <a:r>
              <a:rPr lang="en-US" altLang="ko-KR" sz="1200" b="1">
                <a:solidFill>
                  <a:schemeClr val="tx1"/>
                </a:solidFill>
              </a:rPr>
              <a:t>1</a:t>
            </a:r>
            <a:r>
              <a:rPr lang="ko-KR" altLang="en-US" sz="1200" b="1">
                <a:solidFill>
                  <a:schemeClr val="tx1"/>
                </a:solidFill>
              </a:rPr>
              <a:t>회 방송 준비</a:t>
            </a:r>
            <a:r>
              <a:rPr lang="en-US" altLang="ko-KR" sz="1200" b="1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프로그램 진행에 대한 부담</a:t>
            </a:r>
            <a:r>
              <a:rPr lang="en-US" altLang="ko-KR" sz="1200" b="1">
                <a:solidFill>
                  <a:schemeClr val="tx1"/>
                </a:solidFill>
              </a:rPr>
              <a:t>(</a:t>
            </a:r>
            <a:r>
              <a:rPr lang="ko-KR" altLang="en-US" sz="1200" b="1">
                <a:solidFill>
                  <a:schemeClr val="tx1"/>
                </a:solidFill>
              </a:rPr>
              <a:t>사회복지사 업무과중</a:t>
            </a:r>
            <a:r>
              <a:rPr lang="en-US" altLang="ko-KR" sz="1200" b="1">
                <a:solidFill>
                  <a:schemeClr val="tx1"/>
                </a:solidFill>
              </a:rPr>
              <a:t>)</a:t>
            </a:r>
            <a:r>
              <a:rPr lang="ko-KR" altLang="en-US" sz="1200" b="1">
                <a:solidFill>
                  <a:schemeClr val="tx1"/>
                </a:solidFill>
              </a:rPr>
              <a:t>으로 예상보다 이른 </a:t>
            </a:r>
            <a:r>
              <a:rPr lang="en-US" altLang="ko-KR" sz="1200" b="1">
                <a:solidFill>
                  <a:schemeClr val="tx1"/>
                </a:solidFill>
              </a:rPr>
              <a:t>4</a:t>
            </a:r>
            <a:r>
              <a:rPr lang="ko-KR" altLang="en-US" sz="1200" b="1">
                <a:solidFill>
                  <a:schemeClr val="tx1"/>
                </a:solidFill>
              </a:rPr>
              <a:t>월 말 프로그램 종료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3751103"/>
            <a:ext cx="1584176" cy="1131874"/>
          </a:xfrm>
          <a:prstGeom prst="roundRect">
            <a:avLst>
              <a:gd name="adj" fmla="val 18834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낮은 결석자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참여율의 원인</a:t>
            </a:r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123728" y="3802009"/>
            <a:ext cx="6264696" cy="1070322"/>
          </a:xfrm>
          <a:prstGeom prst="roundRect">
            <a:avLst>
              <a:gd name="adj" fmla="val 15685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기본 결석자 수가 많지 않아 참여 대상이 적었음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노인 부부 세대의 경우 스마트폰 사용이 익숙치 않아 참여율이 낮았음</a:t>
            </a:r>
            <a:r>
              <a:rPr lang="en-US" altLang="ko-KR" sz="1200" b="1">
                <a:solidFill>
                  <a:schemeClr val="tx1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영상을 시청하는 환경이 조성되지 않는 경우도 있었음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5536" y="5017862"/>
            <a:ext cx="1584176" cy="1311893"/>
          </a:xfrm>
          <a:prstGeom prst="roundRect">
            <a:avLst>
              <a:gd name="adj" fmla="val 18834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전반적인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프로그램에 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대한 평가</a:t>
            </a:r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123728" y="5068768"/>
            <a:ext cx="6264696" cy="1240551"/>
          </a:xfrm>
          <a:prstGeom prst="roundRect">
            <a:avLst>
              <a:gd name="adj" fmla="val 15685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많은 관심을 보인 보호자도 있었기 때문에 콘텐츠의 질을 향상시킨다면 더 많은 참여를 이끌 수 있을 것으로 기대됨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외부강사가 직접 프로그램을 진행하는 것보다 </a:t>
            </a:r>
            <a:r>
              <a:rPr lang="ko-KR" altLang="en-US" sz="1200" b="1">
                <a:solidFill>
                  <a:srgbClr val="FF0000"/>
                </a:solidFill>
              </a:rPr>
              <a:t>비용</a:t>
            </a:r>
            <a:r>
              <a:rPr lang="en-US" altLang="ko-KR" sz="1200" b="1">
                <a:solidFill>
                  <a:srgbClr val="FF0000"/>
                </a:solidFill>
              </a:rPr>
              <a:t>-</a:t>
            </a:r>
            <a:r>
              <a:rPr lang="ko-KR" altLang="en-US" sz="1200" b="1">
                <a:solidFill>
                  <a:srgbClr val="FF0000"/>
                </a:solidFill>
              </a:rPr>
              <a:t>효과적인 프로그램 </a:t>
            </a:r>
            <a:r>
              <a:rPr lang="ko-KR" altLang="en-US" sz="1200" b="1">
                <a:solidFill>
                  <a:schemeClr val="tx1"/>
                </a:solidFill>
              </a:rPr>
              <a:t>수행 가능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기존과는 다른 새로운 경험을 한다는 측면에서는 의미가 있음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42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프로그램의 진행 후 제언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123728" y="5229200"/>
            <a:ext cx="6315996" cy="1224136"/>
          </a:xfrm>
          <a:prstGeom prst="roundRect">
            <a:avLst>
              <a:gd name="adj" fmla="val 12031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외부강사의 방문 제한이 지속되는 상황에서 프로그램의 콘텐츠를 다양화 한다는 측면에서 언젠가는 반영할 수 있는 프로그램으로 판단됨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장기요양보험제도를 홍보하고 센터 내부를 공개함으로 </a:t>
            </a:r>
            <a:r>
              <a:rPr lang="ko-KR" altLang="en-US" sz="1200" b="1">
                <a:solidFill>
                  <a:srgbClr val="FF0000"/>
                </a:solidFill>
              </a:rPr>
              <a:t>부정적인 인식을 개선하는 데에도 도움</a:t>
            </a:r>
            <a:r>
              <a:rPr lang="ko-KR" altLang="en-US" sz="1200" b="1">
                <a:solidFill>
                  <a:schemeClr val="tx1"/>
                </a:solidFill>
              </a:rPr>
              <a:t>을 줄 수 있음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395536" y="1001829"/>
            <a:ext cx="1584176" cy="1316849"/>
          </a:xfrm>
          <a:prstGeom prst="roundRect">
            <a:avLst>
              <a:gd name="adj" fmla="val 18834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공적인 기관에서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센터의 연합을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이끌 필요</a:t>
            </a:r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123728" y="1052736"/>
            <a:ext cx="6264696" cy="1245238"/>
          </a:xfrm>
          <a:prstGeom prst="roundRect">
            <a:avLst>
              <a:gd name="adj" fmla="val 15685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건강보험공단이나</a:t>
            </a:r>
            <a:r>
              <a:rPr lang="en-US" altLang="ko-KR" sz="1200" b="1">
                <a:solidFill>
                  <a:schemeClr val="tx1"/>
                </a:solidFill>
              </a:rPr>
              <a:t>, </a:t>
            </a:r>
            <a:r>
              <a:rPr lang="ko-KR" altLang="en-US" sz="1200" b="1">
                <a:solidFill>
                  <a:schemeClr val="tx1"/>
                </a:solidFill>
              </a:rPr>
              <a:t>지자체</a:t>
            </a:r>
            <a:r>
              <a:rPr lang="en-US" altLang="ko-KR" sz="1200" b="1">
                <a:solidFill>
                  <a:schemeClr val="tx1"/>
                </a:solidFill>
              </a:rPr>
              <a:t>, </a:t>
            </a:r>
            <a:r>
              <a:rPr lang="ko-KR" altLang="en-US" sz="1200" b="1">
                <a:solidFill>
                  <a:schemeClr val="tx1"/>
                </a:solidFill>
              </a:rPr>
              <a:t>협회 등 </a:t>
            </a:r>
            <a:r>
              <a:rPr lang="ko-KR" altLang="en-US" sz="1200" b="1">
                <a:solidFill>
                  <a:srgbClr val="FF0000"/>
                </a:solidFill>
              </a:rPr>
              <a:t>공공성격을 가진 조직에서 </a:t>
            </a:r>
            <a:r>
              <a:rPr lang="ko-KR" altLang="en-US" sz="1200" b="1">
                <a:solidFill>
                  <a:schemeClr val="tx1"/>
                </a:solidFill>
              </a:rPr>
              <a:t>이런 방식의 온라인 프로그램을 진행한다면 경계하지 않고 많은 센터가 참여할 수 있음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너무 많은 기관이 한번에 참여하기 보다는 진행자가 소통해야 하기 때문에 </a:t>
            </a:r>
            <a:r>
              <a:rPr lang="en-US" altLang="ko-KR" sz="1200" b="1">
                <a:solidFill>
                  <a:schemeClr val="tx1"/>
                </a:solidFill>
              </a:rPr>
              <a:t>4-5</a:t>
            </a:r>
            <a:r>
              <a:rPr lang="ko-KR" altLang="en-US" sz="1200" b="1">
                <a:solidFill>
                  <a:schemeClr val="tx1"/>
                </a:solidFill>
              </a:rPr>
              <a:t>개 기관이 적절하다고 판단됨</a:t>
            </a:r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2480200"/>
            <a:ext cx="1584176" cy="1101828"/>
          </a:xfrm>
          <a:prstGeom prst="roundRect">
            <a:avLst>
              <a:gd name="adj" fmla="val 18834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방송 내용의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무궁한 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발전 가능성</a:t>
            </a:r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123728" y="2531106"/>
            <a:ext cx="6264696" cy="1041910"/>
          </a:xfrm>
          <a:prstGeom prst="roundRect">
            <a:avLst>
              <a:gd name="adj" fmla="val 15685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도구를 활용하여 함께 참여하는 경우 보다 높은 참여도를 이끌어 낼 수 있음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센터 직원이나 보호자를 게스트로 초대하면 보다 풍성한 내용 구성이 가능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스튜디오를 유명한 장소나 익숙한 공간으로 변경하는 방식으로도 가능함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95536" y="3744542"/>
            <a:ext cx="1584176" cy="1268633"/>
          </a:xfrm>
          <a:prstGeom prst="roundRect">
            <a:avLst>
              <a:gd name="adj" fmla="val 18834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촬영물의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지속적 활용가능</a:t>
            </a:r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123728" y="3795449"/>
            <a:ext cx="6264696" cy="1199644"/>
          </a:xfrm>
          <a:prstGeom prst="roundRect">
            <a:avLst>
              <a:gd name="adj" fmla="val 15685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방송한 영상은 온라인 상에서 계속 남아 있어서 </a:t>
            </a:r>
            <a:r>
              <a:rPr lang="ko-KR" altLang="en-US" sz="1200" b="1">
                <a:solidFill>
                  <a:srgbClr val="FF0000"/>
                </a:solidFill>
              </a:rPr>
              <a:t>나중에도 재생</a:t>
            </a:r>
            <a:r>
              <a:rPr lang="ko-KR" altLang="en-US" sz="1200" b="1">
                <a:solidFill>
                  <a:schemeClr val="tx1"/>
                </a:solidFill>
              </a:rPr>
              <a:t>이 가능하기 때문에 쉬는 시간 재생하는 방식으로도 활용이 가능함</a:t>
            </a:r>
            <a:r>
              <a:rPr lang="en-US" altLang="ko-KR" sz="1200" b="1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어르신을 위한 적당한 콘텐츠를 찾는 것이 어렵기 때문에 어르신 </a:t>
            </a:r>
            <a:r>
              <a:rPr lang="ko-KR" altLang="en-US" sz="1200" b="1">
                <a:solidFill>
                  <a:srgbClr val="FF0000"/>
                </a:solidFill>
              </a:rPr>
              <a:t>입장에서는 흥미로운 콘텐츠</a:t>
            </a:r>
            <a:r>
              <a:rPr lang="ko-KR" altLang="en-US" sz="1200" b="1">
                <a:solidFill>
                  <a:schemeClr val="tx1"/>
                </a:solidFill>
              </a:rPr>
              <a:t>일 수 있음</a:t>
            </a:r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95536" y="5221596"/>
            <a:ext cx="1584176" cy="1232305"/>
          </a:xfrm>
          <a:prstGeom prst="roundRect">
            <a:avLst>
              <a:gd name="adj" fmla="val 18834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현시점에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보다 긍정적으로</a:t>
            </a:r>
            <a:endParaRPr lang="en-US" altLang="ko-KR" sz="12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>
                <a:solidFill>
                  <a:schemeClr val="tx1"/>
                </a:solidFill>
              </a:rPr>
              <a:t>인식개선 효과</a:t>
            </a:r>
            <a:endParaRPr lang="en-US" altLang="ko-KR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0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340768"/>
            <a:ext cx="7467600" cy="631844"/>
          </a:xfrm>
        </p:spPr>
        <p:txBody>
          <a:bodyPr/>
          <a:lstStyle/>
          <a:p>
            <a:r>
              <a:rPr lang="en-US" altLang="ko-KR" b="1" dirty="0"/>
              <a:t>End of Documents</a:t>
            </a:r>
            <a:endParaRPr lang="ko-KR" altLang="en-US" b="1" dirty="0"/>
          </a:p>
        </p:txBody>
      </p:sp>
      <p:pic>
        <p:nvPicPr>
          <p:cNvPr id="7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3754183"/>
            <a:ext cx="2736304" cy="5970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01438" y="5373216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dirty="0"/>
              <a:t>서울특별시 은평구 </a:t>
            </a:r>
            <a:r>
              <a:rPr lang="ko-KR" altLang="en-US" sz="1600" dirty="0" err="1"/>
              <a:t>진흥로</a:t>
            </a:r>
            <a:r>
              <a:rPr lang="ko-KR" altLang="en-US" sz="1600" dirty="0"/>
              <a:t> </a:t>
            </a:r>
            <a:r>
              <a:rPr lang="en-US" altLang="ko-KR" sz="1600" dirty="0"/>
              <a:t>91-1</a:t>
            </a:r>
          </a:p>
          <a:p>
            <a:pPr algn="r"/>
            <a:r>
              <a:rPr lang="en-US" altLang="ko-KR" sz="1600" dirty="0"/>
              <a:t>e-mail: 7361414@naver.com</a:t>
            </a:r>
          </a:p>
          <a:p>
            <a:pPr algn="r"/>
            <a:r>
              <a:rPr lang="en-US" altLang="ko-KR" sz="1600" dirty="0"/>
              <a:t>Tel: 02) 736-1414 / fax: 02)736-1415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01138" y="6293741"/>
            <a:ext cx="1487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err="1"/>
              <a:t>시설장</a:t>
            </a:r>
            <a:r>
              <a:rPr lang="ko-KR" altLang="en-US" sz="1600" b="1" dirty="0"/>
              <a:t> 장용석</a:t>
            </a:r>
            <a:endParaRPr lang="en-US" altLang="ko-KR" sz="1600" b="1" dirty="0"/>
          </a:p>
        </p:txBody>
      </p:sp>
      <p:sp>
        <p:nvSpPr>
          <p:cNvPr id="3" name="직사각형 2"/>
          <p:cNvSpPr/>
          <p:nvPr/>
        </p:nvSpPr>
        <p:spPr>
          <a:xfrm>
            <a:off x="107504" y="741503"/>
            <a:ext cx="7902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>
                <a:hlinkClick r:id="rId3"/>
              </a:rPr>
              <a:t>https://www.youtube.com/channel/UCqOZg1ynq7h0rWtlhTqB0xA/videos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101677" y="442122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/>
              <a:t>해피데이케어센터 유튜브 채널 링크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타원 10"/>
          <p:cNvSpPr/>
          <p:nvPr/>
        </p:nvSpPr>
        <p:spPr>
          <a:xfrm>
            <a:off x="6656052" y="1134628"/>
            <a:ext cx="1862894" cy="1862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31562" y="3766326"/>
            <a:ext cx="1953434" cy="770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31562" y="4665490"/>
            <a:ext cx="1953434" cy="770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31562" y="5591611"/>
            <a:ext cx="1953434" cy="770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3721501" y="1040095"/>
            <a:ext cx="2278108" cy="2076004"/>
          </a:xfrm>
          <a:prstGeom prst="roundRect">
            <a:avLst>
              <a:gd name="adj" fmla="val 10519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사회적 거리두기 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불필요 외출 자제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모임</a:t>
            </a:r>
            <a:r>
              <a:rPr lang="en-US" altLang="ko-KR" sz="1400" b="1">
                <a:solidFill>
                  <a:schemeClr val="tx1"/>
                </a:solidFill>
              </a:rPr>
              <a:t>/</a:t>
            </a:r>
            <a:r>
              <a:rPr lang="ko-KR" altLang="en-US" sz="1400" b="1">
                <a:solidFill>
                  <a:schemeClr val="tx1"/>
                </a:solidFill>
              </a:rPr>
              <a:t>시설방문 금지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면회 제한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집합시설 방문 자제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pic>
        <p:nvPicPr>
          <p:cNvPr id="1030" name="Picture 6" descr="코로나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7" y="2013296"/>
            <a:ext cx="1794495" cy="10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코로나로 인한 데이케어센터에서의 프로그램 수행 환경 변화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482561" y="4074789"/>
            <a:ext cx="4346982" cy="2266574"/>
          </a:xfrm>
          <a:prstGeom prst="roundRect">
            <a:avLst>
              <a:gd name="adj" fmla="val 1051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>
                <a:solidFill>
                  <a:schemeClr val="tx1"/>
                </a:solidFill>
              </a:rPr>
              <a:t>주간보호시설 휴원 권고</a:t>
            </a:r>
            <a:endParaRPr lang="en-US" altLang="ko-KR" sz="16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>
                <a:solidFill>
                  <a:schemeClr val="tx1"/>
                </a:solidFill>
              </a:rPr>
              <a:t>방문객 최소화</a:t>
            </a:r>
            <a:endParaRPr lang="en-US" altLang="ko-KR" sz="16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>
                <a:solidFill>
                  <a:schemeClr val="tx1"/>
                </a:solidFill>
              </a:rPr>
              <a:t>외부강사 진행 프로그램 축소 </a:t>
            </a:r>
            <a:endParaRPr lang="en-US" altLang="ko-KR" sz="16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>
                <a:solidFill>
                  <a:schemeClr val="tx1"/>
                </a:solidFill>
              </a:rPr>
              <a:t>자원봉사 계획 취소</a:t>
            </a:r>
            <a:endParaRPr lang="en-US" altLang="ko-KR" sz="16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>
                <a:solidFill>
                  <a:schemeClr val="tx1"/>
                </a:solidFill>
              </a:rPr>
              <a:t>웃음치료</a:t>
            </a:r>
            <a:r>
              <a:rPr lang="en-US" altLang="ko-KR" sz="1600" b="1">
                <a:solidFill>
                  <a:schemeClr val="tx1"/>
                </a:solidFill>
              </a:rPr>
              <a:t>, </a:t>
            </a:r>
            <a:r>
              <a:rPr lang="ko-KR" altLang="en-US" sz="1600" b="1">
                <a:solidFill>
                  <a:schemeClr val="tx1"/>
                </a:solidFill>
              </a:rPr>
              <a:t>노래교실 프로그램 지양 권고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155317" y="1846152"/>
            <a:ext cx="382256" cy="4638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7545" y="1124744"/>
            <a:ext cx="244827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/>
              <a:t>2020</a:t>
            </a:r>
            <a:r>
              <a:rPr lang="ko-KR" altLang="en-US" b="1"/>
              <a:t>년</a:t>
            </a:r>
            <a:r>
              <a:rPr lang="en-US" altLang="ko-KR" b="1"/>
              <a:t>,</a:t>
            </a:r>
            <a:r>
              <a:rPr lang="ko-KR" altLang="en-US" b="1"/>
              <a:t> </a:t>
            </a:r>
            <a:r>
              <a:rPr lang="ko-KR" altLang="en-US" b="1">
                <a:solidFill>
                  <a:srgbClr val="FF0000"/>
                </a:solidFill>
              </a:rPr>
              <a:t>코로나</a:t>
            </a:r>
            <a:r>
              <a:rPr lang="en-US" altLang="ko-KR" b="1">
                <a:solidFill>
                  <a:srgbClr val="FF0000"/>
                </a:solidFill>
              </a:rPr>
              <a:t>19 </a:t>
            </a:r>
          </a:p>
          <a:p>
            <a:pPr algn="ctr">
              <a:lnSpc>
                <a:spcPct val="150000"/>
              </a:lnSpc>
            </a:pPr>
            <a:r>
              <a:rPr lang="ko-KR" altLang="en-US" b="1"/>
              <a:t>확산으로 인한 변화</a:t>
            </a:r>
            <a:endParaRPr lang="en-US" altLang="ko-KR" sz="2800" b="1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21569" y="1040096"/>
            <a:ext cx="2520279" cy="2076002"/>
          </a:xfrm>
          <a:prstGeom prst="roundRect">
            <a:avLst>
              <a:gd name="adj" fmla="val 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0" name="직사각형 9"/>
          <p:cNvSpPr/>
          <p:nvPr/>
        </p:nvSpPr>
        <p:spPr>
          <a:xfrm>
            <a:off x="6814691" y="1650862"/>
            <a:ext cx="154561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/>
              <a:t>치명율이 높은 </a:t>
            </a:r>
            <a:endParaRPr lang="en-US" altLang="ko-KR" sz="1400" b="1"/>
          </a:p>
          <a:p>
            <a:pPr algn="ctr"/>
            <a:r>
              <a:rPr lang="ko-KR" altLang="en-US" sz="1400" b="1"/>
              <a:t>노인이 많은</a:t>
            </a:r>
            <a:endParaRPr lang="en-US" altLang="ko-KR" sz="1400" b="1"/>
          </a:p>
          <a:p>
            <a:pPr algn="ctr"/>
            <a:r>
              <a:rPr lang="ko-KR" altLang="en-US" sz="1400" b="1"/>
              <a:t>장기요양기관은</a:t>
            </a:r>
            <a:r>
              <a:rPr lang="en-US" altLang="ko-KR" b="1"/>
              <a:t>?</a:t>
            </a:r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6136702" y="1834130"/>
            <a:ext cx="382256" cy="4638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23449" y="394478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/>
              <a:t>입소요양시설</a:t>
            </a:r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23449" y="484395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/>
              <a:t>방문요양기관</a:t>
            </a:r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23449" y="578736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/>
              <a:t>주간보호시설</a:t>
            </a:r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329437" y="3796011"/>
            <a:ext cx="16834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>
                <a:solidFill>
                  <a:schemeClr val="tx2"/>
                </a:solidFill>
              </a:rPr>
              <a:t>시설자체 격리</a:t>
            </a:r>
            <a:endParaRPr lang="en-US" altLang="ko-KR" sz="1400" b="1">
              <a:solidFill>
                <a:schemeClr val="tx2"/>
              </a:solidFill>
            </a:endParaRPr>
          </a:p>
          <a:p>
            <a:r>
              <a:rPr lang="ko-KR" altLang="en-US" sz="1400" b="1">
                <a:solidFill>
                  <a:schemeClr val="tx2"/>
                </a:solidFill>
              </a:rPr>
              <a:t>방문객만 관리하면</a:t>
            </a:r>
            <a:endParaRPr lang="en-US" altLang="ko-KR" sz="1400" b="1">
              <a:solidFill>
                <a:schemeClr val="tx2"/>
              </a:solidFill>
            </a:endParaRPr>
          </a:p>
          <a:p>
            <a:r>
              <a:rPr lang="ko-KR" altLang="en-US" sz="1400" b="1">
                <a:solidFill>
                  <a:schemeClr val="tx2"/>
                </a:solidFill>
              </a:rPr>
              <a:t>전파 가능성 낮음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2381036" y="4746566"/>
            <a:ext cx="1566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>
                <a:solidFill>
                  <a:schemeClr val="tx2"/>
                </a:solidFill>
              </a:rPr>
              <a:t>1</a:t>
            </a:r>
            <a:r>
              <a:rPr lang="ko-KR" altLang="en-US" sz="1400" b="1">
                <a:solidFill>
                  <a:schemeClr val="tx2"/>
                </a:solidFill>
              </a:rPr>
              <a:t>대</a:t>
            </a:r>
            <a:r>
              <a:rPr lang="en-US" altLang="ko-KR" sz="1400" b="1">
                <a:solidFill>
                  <a:schemeClr val="tx2"/>
                </a:solidFill>
              </a:rPr>
              <a:t>1 </a:t>
            </a:r>
            <a:r>
              <a:rPr lang="ko-KR" altLang="en-US" sz="1400" b="1">
                <a:solidFill>
                  <a:schemeClr val="tx2"/>
                </a:solidFill>
              </a:rPr>
              <a:t>대면으로</a:t>
            </a:r>
            <a:endParaRPr lang="en-US" altLang="ko-KR" sz="1400" b="1">
              <a:solidFill>
                <a:schemeClr val="tx2"/>
              </a:solidFill>
            </a:endParaRPr>
          </a:p>
          <a:p>
            <a:r>
              <a:rPr lang="ko-KR" altLang="en-US" sz="1400" b="1">
                <a:solidFill>
                  <a:schemeClr val="tx2"/>
                </a:solidFill>
              </a:rPr>
              <a:t>확산 가능성 낮음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411760" y="5602699"/>
            <a:ext cx="15664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>
                <a:solidFill>
                  <a:schemeClr val="tx2"/>
                </a:solidFill>
              </a:rPr>
              <a:t>매일 오가는</a:t>
            </a:r>
            <a:endParaRPr lang="en-US" altLang="ko-KR" sz="1400" b="1">
              <a:solidFill>
                <a:schemeClr val="tx2"/>
              </a:solidFill>
            </a:endParaRPr>
          </a:p>
          <a:p>
            <a:r>
              <a:rPr lang="ko-KR" altLang="en-US" sz="1400" b="1">
                <a:solidFill>
                  <a:schemeClr val="tx2"/>
                </a:solidFill>
              </a:rPr>
              <a:t>다중 밀집시설로</a:t>
            </a:r>
            <a:endParaRPr lang="en-US" altLang="ko-KR" sz="1400" b="1">
              <a:solidFill>
                <a:schemeClr val="tx2"/>
              </a:solidFill>
            </a:endParaRPr>
          </a:p>
          <a:p>
            <a:r>
              <a:rPr lang="ko-KR" altLang="en-US" sz="1400" b="1">
                <a:solidFill>
                  <a:srgbClr val="FF0000"/>
                </a:solidFill>
              </a:rPr>
              <a:t>가장 위험한 시설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4986913" y="3592956"/>
            <a:ext cx="3185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주간보호시설이 처한 상황</a:t>
            </a:r>
            <a:endParaRPr lang="ko-KR" altLang="en-US" sz="20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4875326" y="2312565"/>
            <a:ext cx="3096344" cy="9966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4875326" y="3506064"/>
            <a:ext cx="3096344" cy="9966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875326" y="1099796"/>
            <a:ext cx="3096344" cy="9966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문제</a:t>
            </a:r>
            <a:r>
              <a:rPr lang="en-US" altLang="ko-KR" sz="2000" b="1"/>
              <a:t>1) </a:t>
            </a:r>
            <a:r>
              <a:rPr lang="ko-KR" altLang="en-US" sz="2000" b="1"/>
              <a:t>외부강사 부재로 인한</a:t>
            </a:r>
            <a:r>
              <a:rPr lang="en-US" altLang="ko-KR" sz="2000" b="1"/>
              <a:t> </a:t>
            </a:r>
            <a:r>
              <a:rPr lang="ko-KR" altLang="en-US" sz="2000" b="1"/>
              <a:t>프로그램 질 저하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sp>
        <p:nvSpPr>
          <p:cNvPr id="25" name="오른쪽 화살표 24"/>
          <p:cNvSpPr/>
          <p:nvPr/>
        </p:nvSpPr>
        <p:spPr>
          <a:xfrm rot="20700000">
            <a:off x="1819778" y="1959374"/>
            <a:ext cx="382256" cy="4638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4" name="타원 13"/>
          <p:cNvSpPr/>
          <p:nvPr/>
        </p:nvSpPr>
        <p:spPr>
          <a:xfrm>
            <a:off x="344772" y="1974087"/>
            <a:ext cx="1347437" cy="13474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schemeClr val="tx1"/>
                </a:solidFill>
              </a:rPr>
              <a:t>외부강사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schemeClr val="tx1"/>
                </a:solidFill>
              </a:rPr>
              <a:t>방문중지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258018" y="1282823"/>
            <a:ext cx="1347437" cy="13474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자체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프로그램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진행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255553" y="2787641"/>
            <a:ext cx="1347437" cy="13474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프로그램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진행 횟수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감소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139952" y="1032130"/>
            <a:ext cx="1109135" cy="1109135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내부</a:t>
            </a:r>
            <a:r>
              <a:rPr lang="en-US" altLang="ko-KR" sz="1400" b="1">
                <a:solidFill>
                  <a:schemeClr val="tx1"/>
                </a:solidFill>
              </a:rPr>
              <a:t> </a:t>
            </a:r>
            <a:r>
              <a:rPr lang="ko-KR" altLang="en-US" sz="1400" b="1">
                <a:solidFill>
                  <a:schemeClr val="tx1"/>
                </a:solidFill>
              </a:rPr>
              <a:t>직원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프로그램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진행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139952" y="2245750"/>
            <a:ext cx="1109135" cy="1109135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반복적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프로그램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구성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139952" y="3414634"/>
            <a:ext cx="1109135" cy="1109135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휴게시간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증가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26" name="오른쪽 화살표 25"/>
          <p:cNvSpPr/>
          <p:nvPr/>
        </p:nvSpPr>
        <p:spPr>
          <a:xfrm rot="1401519">
            <a:off x="1819778" y="2788498"/>
            <a:ext cx="382256" cy="4638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오른쪽 화살표 27"/>
          <p:cNvSpPr/>
          <p:nvPr/>
        </p:nvSpPr>
        <p:spPr>
          <a:xfrm rot="1401519">
            <a:off x="3656509" y="3537749"/>
            <a:ext cx="382256" cy="4638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9" name="오른쪽 화살표 28"/>
          <p:cNvSpPr/>
          <p:nvPr/>
        </p:nvSpPr>
        <p:spPr>
          <a:xfrm rot="20700000">
            <a:off x="3708101" y="1418835"/>
            <a:ext cx="382256" cy="4638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5" name="오른쪽 화살표 34"/>
          <p:cNvSpPr/>
          <p:nvPr/>
        </p:nvSpPr>
        <p:spPr>
          <a:xfrm rot="1401519">
            <a:off x="3708101" y="2247959"/>
            <a:ext cx="382256" cy="4638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" name="직사각형 2"/>
          <p:cNvSpPr/>
          <p:nvPr/>
        </p:nvSpPr>
        <p:spPr>
          <a:xfrm>
            <a:off x="5353333" y="1253318"/>
            <a:ext cx="2294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/>
              <a:t>내부직원의 프로그램 진행부담</a:t>
            </a:r>
            <a:endParaRPr lang="en-US" altLang="ko-KR" sz="1200"/>
          </a:p>
        </p:txBody>
      </p:sp>
      <p:sp>
        <p:nvSpPr>
          <p:cNvPr id="37" name="직사각형 36"/>
          <p:cNvSpPr/>
          <p:nvPr/>
        </p:nvSpPr>
        <p:spPr>
          <a:xfrm>
            <a:off x="5353333" y="1637329"/>
            <a:ext cx="2964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/>
              <a:t>내부직원의 강사역량은 상대적으로 부족</a:t>
            </a:r>
            <a:endParaRPr lang="en-US" altLang="ko-KR" sz="1200"/>
          </a:p>
        </p:txBody>
      </p:sp>
      <p:sp>
        <p:nvSpPr>
          <p:cNvPr id="38" name="직사각형 37"/>
          <p:cNvSpPr/>
          <p:nvPr/>
        </p:nvSpPr>
        <p:spPr>
          <a:xfrm>
            <a:off x="5353333" y="2341404"/>
            <a:ext cx="19864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/>
              <a:t>유사한 프로그램이 많아짐</a:t>
            </a:r>
            <a:endParaRPr lang="en-US" altLang="ko-KR" sz="1200"/>
          </a:p>
        </p:txBody>
      </p:sp>
      <p:sp>
        <p:nvSpPr>
          <p:cNvPr id="39" name="직사각형 38"/>
          <p:cNvSpPr/>
          <p:nvPr/>
        </p:nvSpPr>
        <p:spPr>
          <a:xfrm>
            <a:off x="5353333" y="2672385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/>
              <a:t>새로운 프로그램 기획은 현실적으로 어려움</a:t>
            </a:r>
            <a:endParaRPr lang="en-US" altLang="ko-KR" sz="1200"/>
          </a:p>
        </p:txBody>
      </p:sp>
      <p:sp>
        <p:nvSpPr>
          <p:cNvPr id="40" name="직사각형 39"/>
          <p:cNvSpPr/>
          <p:nvPr/>
        </p:nvSpPr>
        <p:spPr>
          <a:xfrm>
            <a:off x="5353333" y="3010448"/>
            <a:ext cx="3073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/>
              <a:t>신규 프로그램을 위해서는 추가 비용 발생</a:t>
            </a:r>
            <a:endParaRPr lang="en-US" altLang="ko-KR" sz="1200"/>
          </a:p>
        </p:txBody>
      </p:sp>
      <p:sp>
        <p:nvSpPr>
          <p:cNvPr id="41" name="직사각형 40"/>
          <p:cNvSpPr/>
          <p:nvPr/>
        </p:nvSpPr>
        <p:spPr>
          <a:xfrm>
            <a:off x="5353333" y="359248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/>
              <a:t>프로그램을 진행하지 않는 시간에</a:t>
            </a:r>
            <a:r>
              <a:rPr lang="en-US" altLang="ko-KR" sz="1200"/>
              <a:t> </a:t>
            </a:r>
            <a:r>
              <a:rPr lang="ko-KR" altLang="en-US" sz="1200"/>
              <a:t>가장 많은</a:t>
            </a:r>
            <a:endParaRPr lang="en-US" altLang="ko-KR" sz="1200"/>
          </a:p>
          <a:p>
            <a:r>
              <a:rPr lang="ko-KR" altLang="en-US" sz="1200"/>
              <a:t>이용자의 문제행동이 발생함</a:t>
            </a:r>
            <a:endParaRPr lang="en-US" altLang="ko-KR" sz="1200"/>
          </a:p>
        </p:txBody>
      </p:sp>
      <p:sp>
        <p:nvSpPr>
          <p:cNvPr id="42" name="직사각형 41"/>
          <p:cNvSpPr/>
          <p:nvPr/>
        </p:nvSpPr>
        <p:spPr>
          <a:xfrm>
            <a:off x="5353333" y="4154951"/>
            <a:ext cx="2140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/>
              <a:t>요양보호사의 돌봄이 가중됨</a:t>
            </a:r>
            <a:endParaRPr lang="en-US" altLang="ko-KR" sz="1200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558012" y="4850098"/>
            <a:ext cx="8334467" cy="1518989"/>
          </a:xfrm>
          <a:prstGeom prst="roundRect">
            <a:avLst>
              <a:gd name="adj" fmla="val 1051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1"/>
                </a:solidFill>
              </a:rPr>
              <a:t>주간보호시설의 프로그램은 단순히 여가시간을 때우는 것이 아닌 </a:t>
            </a:r>
            <a:r>
              <a:rPr lang="ko-KR" altLang="en-US" sz="1400" b="1" dirty="0">
                <a:solidFill>
                  <a:srgbClr val="FF0000"/>
                </a:solidFill>
              </a:rPr>
              <a:t>센터에 가는 이유</a:t>
            </a:r>
            <a:r>
              <a:rPr lang="ko-KR" altLang="en-US" sz="1400" b="1" dirty="0">
                <a:solidFill>
                  <a:schemeClr val="tx1"/>
                </a:solidFill>
              </a:rPr>
              <a:t>임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1"/>
                </a:solidFill>
              </a:rPr>
              <a:t>주간보호시설 내부에서 모든 활동은 </a:t>
            </a:r>
            <a:r>
              <a:rPr lang="ko-KR" altLang="en-US" sz="1400" b="1" dirty="0">
                <a:solidFill>
                  <a:srgbClr val="FF0000"/>
                </a:solidFill>
              </a:rPr>
              <a:t>프로그램 진행을 중심으로 </a:t>
            </a:r>
            <a:r>
              <a:rPr lang="ko-KR" altLang="en-US" sz="1400" b="1" dirty="0">
                <a:solidFill>
                  <a:schemeClr val="tx1"/>
                </a:solidFill>
              </a:rPr>
              <a:t>이루어짐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1"/>
                </a:solidFill>
              </a:rPr>
              <a:t>외부강사가 진행하는 프로그램 중단은 주간보호센터의 핵심서비스 질 저하로 이어질 수 있음</a:t>
            </a:r>
            <a:r>
              <a:rPr lang="en-US" altLang="ko-KR" sz="14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03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문제</a:t>
            </a:r>
            <a:r>
              <a:rPr lang="en-US" altLang="ko-KR" sz="2000" b="1"/>
              <a:t>1) </a:t>
            </a:r>
            <a:r>
              <a:rPr lang="ko-KR" altLang="en-US" sz="2000" b="1"/>
              <a:t>외부강사 부재로 인한</a:t>
            </a:r>
            <a:r>
              <a:rPr lang="en-US" altLang="ko-KR" sz="2000" b="1"/>
              <a:t> </a:t>
            </a:r>
            <a:r>
              <a:rPr lang="ko-KR" altLang="en-US" sz="2000" b="1"/>
              <a:t>프로그램 질 저하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sp>
        <p:nvSpPr>
          <p:cNvPr id="27" name="모서리가 둥근 직사각형 26"/>
          <p:cNvSpPr/>
          <p:nvPr/>
        </p:nvSpPr>
        <p:spPr>
          <a:xfrm>
            <a:off x="217881" y="3861048"/>
            <a:ext cx="2808312" cy="2484089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전체적인 프로그램 진행 숫자 감소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대부분 유사한 프로그램을 반복적으로 수행하는 경향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진행자가 갖기 때문에 더 지루하게 느낌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395536" y="3608833"/>
            <a:ext cx="2453002" cy="542870"/>
          </a:xfrm>
          <a:prstGeom prst="roundRect">
            <a:avLst>
              <a:gd name="adj" fmla="val 4381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b="1">
                <a:solidFill>
                  <a:schemeClr val="tx1"/>
                </a:solidFill>
              </a:rPr>
              <a:t>이용자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170209" y="3861048"/>
            <a:ext cx="2808312" cy="2484089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짧은 시간 안에 프로그램 기획하여야 하기 때문에 프로그램 독장성 저하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코로나</a:t>
            </a:r>
            <a:r>
              <a:rPr lang="en-US" altLang="ko-KR" sz="1400" b="1">
                <a:solidFill>
                  <a:schemeClr val="tx1"/>
                </a:solidFill>
              </a:rPr>
              <a:t>19</a:t>
            </a:r>
            <a:r>
              <a:rPr lang="ko-KR" altLang="en-US" sz="1400" b="1">
                <a:solidFill>
                  <a:schemeClr val="tx1"/>
                </a:solidFill>
              </a:rPr>
              <a:t>로 추가적인 행정업무가 많아 프로그램 준비에 많은 시간을 쏟기 어려움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347864" y="3608833"/>
            <a:ext cx="2453002" cy="542870"/>
          </a:xfrm>
          <a:prstGeom prst="roundRect">
            <a:avLst>
              <a:gd name="adj" fmla="val 4381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b="1">
                <a:solidFill>
                  <a:schemeClr val="tx1"/>
                </a:solidFill>
              </a:rPr>
              <a:t>사회복지사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6122537" y="3861048"/>
            <a:ext cx="2808312" cy="2484089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요양보호사가 프로그램을 진행해야 하는 상황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프로그램이 없으면 이용자의 문제행동이 증가하여 요양보호사의 업무 과중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300192" y="3608833"/>
            <a:ext cx="2453002" cy="542870"/>
          </a:xfrm>
          <a:prstGeom prst="roundRect">
            <a:avLst>
              <a:gd name="adj" fmla="val 4381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b="1">
                <a:solidFill>
                  <a:schemeClr val="tx1"/>
                </a:solidFill>
              </a:rPr>
              <a:t>요양보호사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51987" y="1109927"/>
            <a:ext cx="7488832" cy="639986"/>
          </a:xfrm>
          <a:prstGeom prst="roundRect">
            <a:avLst>
              <a:gd name="adj" fmla="val 1051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>
                <a:solidFill>
                  <a:schemeClr val="tx1"/>
                </a:solidFill>
              </a:rPr>
              <a:t>주간보호시설의 </a:t>
            </a:r>
            <a:r>
              <a:rPr lang="ko-KR" altLang="en-US" sz="1600" b="1">
                <a:solidFill>
                  <a:srgbClr val="0000FF"/>
                </a:solidFill>
              </a:rPr>
              <a:t>프로그램</a:t>
            </a:r>
            <a:r>
              <a:rPr lang="ko-KR" altLang="en-US" sz="1600" b="1">
                <a:solidFill>
                  <a:schemeClr val="tx1"/>
                </a:solidFill>
              </a:rPr>
              <a:t>은 이용자의 </a:t>
            </a:r>
            <a:r>
              <a:rPr lang="en-US" altLang="ko-KR" sz="1600" b="1">
                <a:solidFill>
                  <a:schemeClr val="tx1"/>
                </a:solidFill>
              </a:rPr>
              <a:t>’</a:t>
            </a:r>
            <a:r>
              <a:rPr lang="ko-KR" altLang="en-US" sz="1600" b="1">
                <a:solidFill>
                  <a:srgbClr val="FF0000"/>
                </a:solidFill>
              </a:rPr>
              <a:t>일과</a:t>
            </a:r>
            <a:r>
              <a:rPr lang="en-US" altLang="ko-KR" sz="1600" b="1">
                <a:solidFill>
                  <a:schemeClr val="tx1"/>
                </a:solidFill>
              </a:rPr>
              <a:t>’</a:t>
            </a:r>
            <a:r>
              <a:rPr lang="ko-KR" altLang="en-US" sz="1600" b="1">
                <a:solidFill>
                  <a:schemeClr val="tx1"/>
                </a:solidFill>
              </a:rPr>
              <a:t>이다</a:t>
            </a:r>
            <a:r>
              <a:rPr lang="en-US" altLang="ko-KR" sz="1600" b="1">
                <a:solidFill>
                  <a:schemeClr val="tx1"/>
                </a:solidFill>
              </a:rPr>
              <a:t>.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08692" y="2383795"/>
            <a:ext cx="679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/>
              <a:t>이용자들이 주간보호시설에 와서 </a:t>
            </a:r>
            <a:r>
              <a:rPr lang="ko-KR" altLang="en-US" sz="1600" b="1">
                <a:solidFill>
                  <a:srgbClr val="FF0000"/>
                </a:solidFill>
              </a:rPr>
              <a:t>하는 일</a:t>
            </a:r>
            <a:r>
              <a:rPr lang="ko-KR" altLang="en-US" sz="1600" b="1"/>
              <a:t>에 문제가 생긴 상황</a:t>
            </a:r>
            <a:r>
              <a:rPr lang="en-US" altLang="ko-KR" sz="1600" b="1"/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1600" b="1"/>
              <a:t>이는 관련한 모든 사람에게 영향을 미칠 수 밖에 없음</a:t>
            </a:r>
            <a:r>
              <a:rPr lang="en-US" altLang="ko-KR" sz="1600" b="1"/>
              <a:t>.</a:t>
            </a:r>
          </a:p>
        </p:txBody>
      </p:sp>
      <p:sp>
        <p:nvSpPr>
          <p:cNvPr id="20" name="오른쪽 화살표 19"/>
          <p:cNvSpPr/>
          <p:nvPr/>
        </p:nvSpPr>
        <p:spPr>
          <a:xfrm rot="5400000">
            <a:off x="4216764" y="1900354"/>
            <a:ext cx="382256" cy="4638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70249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3851920" y="4007244"/>
            <a:ext cx="2808312" cy="2374084"/>
          </a:xfrm>
          <a:prstGeom prst="roundRect">
            <a:avLst>
              <a:gd name="adj" fmla="val 16058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동거가족의 출근 문제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FF0000"/>
                </a:solidFill>
              </a:rPr>
              <a:t>돌봄의 공백 </a:t>
            </a:r>
            <a:r>
              <a:rPr lang="ko-KR" altLang="en-US" sz="1400" b="1">
                <a:solidFill>
                  <a:schemeClr val="tx1"/>
                </a:solidFill>
              </a:rPr>
              <a:t>발생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이용자의 </a:t>
            </a:r>
            <a:r>
              <a:rPr lang="ko-KR" altLang="en-US" sz="1400" b="1">
                <a:solidFill>
                  <a:srgbClr val="FF0000"/>
                </a:solidFill>
              </a:rPr>
              <a:t>문제행동</a:t>
            </a:r>
            <a:r>
              <a:rPr lang="ko-KR" altLang="en-US" sz="1400" b="1">
                <a:solidFill>
                  <a:schemeClr val="tx1"/>
                </a:solidFill>
              </a:rPr>
              <a:t>으로 인한 동거가족의 다양한 생활문제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747097" y="4007245"/>
            <a:ext cx="2808312" cy="2374084"/>
          </a:xfrm>
          <a:prstGeom prst="roundRect">
            <a:avLst>
              <a:gd name="adj" fmla="val 16058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이용자의 생활패턴 변경으로 </a:t>
            </a:r>
            <a:r>
              <a:rPr lang="ko-KR" altLang="en-US" sz="1400" b="1">
                <a:solidFill>
                  <a:srgbClr val="FF0000"/>
                </a:solidFill>
              </a:rPr>
              <a:t>우울감 및 불안감 </a:t>
            </a:r>
            <a:r>
              <a:rPr lang="ko-KR" altLang="en-US" sz="1400" b="1">
                <a:solidFill>
                  <a:schemeClr val="tx1"/>
                </a:solidFill>
              </a:rPr>
              <a:t>증가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이용자 </a:t>
            </a:r>
            <a:r>
              <a:rPr lang="ko-KR" altLang="en-US" sz="1400" b="1">
                <a:solidFill>
                  <a:srgbClr val="FF0000"/>
                </a:solidFill>
              </a:rPr>
              <a:t>혼자 방치</a:t>
            </a:r>
            <a:r>
              <a:rPr lang="ko-KR" altLang="en-US" sz="1400" b="1">
                <a:solidFill>
                  <a:schemeClr val="tx1"/>
                </a:solidFill>
              </a:rPr>
              <a:t>되는 경우 발생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동거가족의 스트레스 증가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pic>
        <p:nvPicPr>
          <p:cNvPr id="5122" name="Picture 2" descr="불안 - 무료 사람들개 아이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34" y="399604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819105" y="2928630"/>
            <a:ext cx="5688632" cy="524802"/>
          </a:xfrm>
          <a:prstGeom prst="roundRect">
            <a:avLst>
              <a:gd name="adj" fmla="val 18623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>
                <a:solidFill>
                  <a:schemeClr val="tx1"/>
                </a:solidFill>
              </a:rPr>
              <a:t>이용을 중지하는 이용자는 대게 둘로 구분됨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문제</a:t>
            </a:r>
            <a:r>
              <a:rPr lang="en-US" altLang="ko-KR" sz="2000" b="1"/>
              <a:t>2) </a:t>
            </a:r>
            <a:r>
              <a:rPr lang="ko-KR" altLang="en-US" sz="2000" b="1"/>
              <a:t>이용자들의 결석으로 인한 가정의 돌봄 공백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sp>
        <p:nvSpPr>
          <p:cNvPr id="9" name="모서리가 둥근 직사각형 8"/>
          <p:cNvSpPr/>
          <p:nvPr/>
        </p:nvSpPr>
        <p:spPr>
          <a:xfrm>
            <a:off x="819105" y="953556"/>
            <a:ext cx="7488832" cy="1755364"/>
          </a:xfrm>
          <a:prstGeom prst="roundRect">
            <a:avLst>
              <a:gd name="adj" fmla="val 1051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rgbClr val="FF0000"/>
                </a:solidFill>
              </a:rPr>
              <a:t>이용자들이 주간보호시설을 이용하는 것은 다 </a:t>
            </a:r>
            <a:r>
              <a:rPr lang="en-US" altLang="ko-KR" sz="1400" b="1" dirty="0">
                <a:solidFill>
                  <a:srgbClr val="FF0000"/>
                </a:solidFill>
              </a:rPr>
              <a:t>“</a:t>
            </a:r>
            <a:r>
              <a:rPr lang="ko-KR" altLang="en-US" sz="1400" b="1" dirty="0">
                <a:solidFill>
                  <a:srgbClr val="FF0000"/>
                </a:solidFill>
              </a:rPr>
              <a:t>이유가 있기 때문</a:t>
            </a:r>
            <a:r>
              <a:rPr lang="en-US" altLang="ko-KR" sz="1400" b="1" dirty="0">
                <a:solidFill>
                  <a:srgbClr val="FF0000"/>
                </a:solidFill>
              </a:rPr>
              <a:t>”</a:t>
            </a:r>
            <a:r>
              <a:rPr lang="ko-KR" altLang="en-US" sz="1400" b="1" dirty="0">
                <a:solidFill>
                  <a:srgbClr val="FF0000"/>
                </a:solidFill>
              </a:rPr>
              <a:t>이다</a:t>
            </a:r>
            <a:r>
              <a:rPr lang="en-US" altLang="ko-KR" sz="1400" b="1" dirty="0">
                <a:solidFill>
                  <a:srgbClr val="FF0000"/>
                </a:solidFill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갑자기 이용을 중지하는 것은 특별한 상황이 아니면 불가능하다</a:t>
            </a:r>
            <a:r>
              <a:rPr lang="en-US" altLang="ko-KR" sz="1400" b="1" dirty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어쩔 수 없이 이용을 중지하면 당연히 가정에서 많은 문제가 발생한다</a:t>
            </a:r>
            <a:r>
              <a:rPr lang="en-US" altLang="ko-KR" sz="1400" b="1" dirty="0">
                <a:solidFill>
                  <a:schemeClr val="tx1"/>
                </a:solidFill>
              </a:rPr>
              <a:t>.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19105" y="3621182"/>
            <a:ext cx="2592288" cy="772126"/>
          </a:xfrm>
          <a:prstGeom prst="roundRect">
            <a:avLst>
              <a:gd name="adj" fmla="val 4381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schemeClr val="tx1"/>
                </a:solidFill>
              </a:rPr>
              <a:t>건강상태가 </a:t>
            </a:r>
            <a:r>
              <a:rPr lang="ko-KR" altLang="en-US" sz="1400" b="1">
                <a:solidFill>
                  <a:schemeClr val="accent1">
                    <a:lumMod val="50000"/>
                  </a:schemeClr>
                </a:solidFill>
              </a:rPr>
              <a:t>상대적으로</a:t>
            </a:r>
            <a:endParaRPr lang="en-US" altLang="ko-KR" sz="1400" b="1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schemeClr val="accent1">
                    <a:lumMod val="50000"/>
                  </a:schemeClr>
                </a:solidFill>
              </a:rPr>
              <a:t>양호</a:t>
            </a:r>
            <a:r>
              <a:rPr lang="ko-KR" altLang="en-US" sz="1400" b="1">
                <a:solidFill>
                  <a:schemeClr val="tx1"/>
                </a:solidFill>
              </a:rPr>
              <a:t>한 이용자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19336" y="3621182"/>
            <a:ext cx="2592288" cy="772126"/>
          </a:xfrm>
          <a:prstGeom prst="roundRect">
            <a:avLst>
              <a:gd name="adj" fmla="val 43815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schemeClr val="tx1"/>
                </a:solidFill>
              </a:rPr>
              <a:t>폐질환 등 </a:t>
            </a:r>
            <a:r>
              <a:rPr lang="ko-KR" altLang="en-US" sz="1400" b="1">
                <a:solidFill>
                  <a:schemeClr val="accent1">
                    <a:lumMod val="50000"/>
                  </a:schemeClr>
                </a:solidFill>
              </a:rPr>
              <a:t>치명적인</a:t>
            </a:r>
            <a:endParaRPr lang="en-US" altLang="ko-KR" sz="1400" b="1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schemeClr val="accent1">
                    <a:lumMod val="50000"/>
                  </a:schemeClr>
                </a:solidFill>
              </a:rPr>
              <a:t>위험</a:t>
            </a:r>
            <a:r>
              <a:rPr lang="ko-KR" altLang="en-US" sz="1400" b="1">
                <a:solidFill>
                  <a:schemeClr val="tx1"/>
                </a:solidFill>
              </a:rPr>
              <a:t>이 있는 이용자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7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2373371"/>
            <a:ext cx="9144000" cy="285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온라인 스트리밍 서비스를 활용한 솔루션 제안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pic>
        <p:nvPicPr>
          <p:cNvPr id="2052" name="Picture 4" descr="개인 방송 어떻게 준비하면 좋을까? 1인 방송을 위한 첫걸음 - 장비편 | 웹진 인벤 - 인벤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b="14909"/>
          <a:stretch/>
        </p:blipFill>
        <p:spPr bwMode="auto">
          <a:xfrm>
            <a:off x="297732" y="5403522"/>
            <a:ext cx="212342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683568" y="980728"/>
            <a:ext cx="7776864" cy="1109865"/>
          </a:xfrm>
          <a:prstGeom prst="roundRect">
            <a:avLst>
              <a:gd name="adj" fmla="val 1051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>
                <a:solidFill>
                  <a:schemeClr val="tx1"/>
                </a:solidFill>
              </a:rPr>
              <a:t>다른 분야에서 모두 하는 </a:t>
            </a:r>
            <a:r>
              <a:rPr lang="ko-KR" altLang="en-US" sz="1600" b="1">
                <a:solidFill>
                  <a:srgbClr val="FF0000"/>
                </a:solidFill>
              </a:rPr>
              <a:t>비대면 회의</a:t>
            </a:r>
            <a:r>
              <a:rPr lang="en-US" altLang="ko-KR" sz="1600" b="1">
                <a:solidFill>
                  <a:schemeClr val="tx1"/>
                </a:solidFill>
              </a:rPr>
              <a:t>, </a:t>
            </a:r>
            <a:r>
              <a:rPr lang="ko-KR" altLang="en-US" sz="1600" b="1">
                <a:solidFill>
                  <a:schemeClr val="tx1"/>
                </a:solidFill>
              </a:rPr>
              <a:t>주간보호시설에서는 활용할 수 없을까</a:t>
            </a:r>
            <a:r>
              <a:rPr lang="en-US" altLang="ko-KR" sz="1600" b="1">
                <a:solidFill>
                  <a:schemeClr val="tx1"/>
                </a:solidFill>
              </a:rPr>
              <a:t>?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7294" y="4233304"/>
            <a:ext cx="16786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/>
              <a:t>개인방송의 확대로</a:t>
            </a:r>
            <a:endParaRPr lang="en-US" altLang="ko-KR" sz="1200" b="1"/>
          </a:p>
          <a:p>
            <a:r>
              <a:rPr lang="ko-KR" altLang="en-US" sz="1200" b="1"/>
              <a:t>영상 스트리밍을 쉽게</a:t>
            </a:r>
            <a:endParaRPr lang="en-US" altLang="ko-KR" sz="1200" b="1"/>
          </a:p>
          <a:p>
            <a:r>
              <a:rPr lang="ko-KR" altLang="en-US" sz="1200" b="1"/>
              <a:t>할수 있는 다양한</a:t>
            </a:r>
            <a:endParaRPr lang="en-US" altLang="ko-KR" sz="1200" b="1"/>
          </a:p>
          <a:p>
            <a:r>
              <a:rPr lang="ko-KR" altLang="en-US" sz="1200" b="1"/>
              <a:t>서비스가 있음</a:t>
            </a:r>
            <a:endParaRPr lang="en-US" altLang="ko-KR" sz="1200" b="1"/>
          </a:p>
        </p:txBody>
      </p:sp>
      <p:sp>
        <p:nvSpPr>
          <p:cNvPr id="19" name="직사각형 18"/>
          <p:cNvSpPr/>
          <p:nvPr/>
        </p:nvSpPr>
        <p:spPr>
          <a:xfrm>
            <a:off x="2620432" y="4233304"/>
            <a:ext cx="18325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/>
              <a:t>영상물을 활용하면</a:t>
            </a:r>
            <a:endParaRPr lang="en-US" altLang="ko-KR" sz="1200" b="1"/>
          </a:p>
          <a:p>
            <a:r>
              <a:rPr lang="ko-KR" altLang="en-US" sz="1200" b="1"/>
              <a:t>강사로서 역량이 부족한</a:t>
            </a:r>
            <a:endParaRPr lang="en-US" altLang="ko-KR" sz="1200" b="1"/>
          </a:p>
          <a:p>
            <a:r>
              <a:rPr lang="ko-KR" altLang="en-US" sz="1200" b="1"/>
              <a:t>종사자도 원활한</a:t>
            </a:r>
            <a:endParaRPr lang="en-US" altLang="ko-KR" sz="1200" b="1"/>
          </a:p>
          <a:p>
            <a:r>
              <a:rPr lang="ko-KR" altLang="en-US" sz="1200" b="1"/>
              <a:t>프로그램 수행 가능</a:t>
            </a:r>
            <a:endParaRPr lang="en-US" altLang="ko-KR" sz="1200" b="1"/>
          </a:p>
        </p:txBody>
      </p:sp>
      <p:sp>
        <p:nvSpPr>
          <p:cNvPr id="20" name="직사각형 19"/>
          <p:cNvSpPr/>
          <p:nvPr/>
        </p:nvSpPr>
        <p:spPr>
          <a:xfrm>
            <a:off x="4701355" y="4233304"/>
            <a:ext cx="1832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/>
              <a:t>익숙한 콘텐츠를 새로운</a:t>
            </a:r>
            <a:endParaRPr lang="en-US" altLang="ko-KR" sz="1200" b="1"/>
          </a:p>
          <a:p>
            <a:r>
              <a:rPr lang="ko-KR" altLang="en-US" sz="1200" b="1"/>
              <a:t>방식으로 적용하여</a:t>
            </a:r>
            <a:endParaRPr lang="en-US" altLang="ko-KR" sz="1200" b="1"/>
          </a:p>
          <a:p>
            <a:r>
              <a:rPr lang="ko-KR" altLang="en-US" sz="1200" b="1"/>
              <a:t>이용자의 관심도 증대</a:t>
            </a:r>
            <a:endParaRPr lang="en-US" altLang="ko-KR" sz="1200" b="1"/>
          </a:p>
        </p:txBody>
      </p:sp>
      <p:sp>
        <p:nvSpPr>
          <p:cNvPr id="21" name="직사각형 20"/>
          <p:cNvSpPr/>
          <p:nvPr/>
        </p:nvSpPr>
        <p:spPr>
          <a:xfrm>
            <a:off x="6850097" y="4233304"/>
            <a:ext cx="1832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/>
              <a:t>추가 비용이 없어 현재</a:t>
            </a:r>
            <a:endParaRPr lang="en-US" altLang="ko-KR" sz="1200" b="1"/>
          </a:p>
          <a:p>
            <a:r>
              <a:rPr lang="ko-KR" altLang="en-US" sz="1200" b="1"/>
              <a:t>인력과 도구를 사용하여</a:t>
            </a:r>
            <a:endParaRPr lang="en-US" altLang="ko-KR" sz="1200" b="1"/>
          </a:p>
          <a:p>
            <a:r>
              <a:rPr lang="ko-KR" altLang="en-US" sz="1200" b="1"/>
              <a:t>수행이 가능함</a:t>
            </a:r>
            <a:r>
              <a:rPr lang="en-US" altLang="ko-KR" sz="1200" b="1"/>
              <a:t>.</a:t>
            </a:r>
          </a:p>
        </p:txBody>
      </p:sp>
      <p:pic>
        <p:nvPicPr>
          <p:cNvPr id="23" name="Picture 6" descr="개인방송 일러스트 ai 무료다운로드 free internet broadcasting vector - Urbanbru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39" b="70495" l="6683" r="945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32" b="25544"/>
          <a:stretch/>
        </p:blipFill>
        <p:spPr bwMode="auto">
          <a:xfrm>
            <a:off x="4791055" y="5375031"/>
            <a:ext cx="1742853" cy="115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2814566" y="5364760"/>
            <a:ext cx="1444283" cy="1160584"/>
          </a:xfrm>
          <a:prstGeom prst="rect">
            <a:avLst/>
          </a:prstGeom>
        </p:spPr>
      </p:pic>
      <p:pic>
        <p:nvPicPr>
          <p:cNvPr id="1026" name="Picture 2" descr="Costs Reduction Concept stock illustration. Illustration of decrease -  848002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60" y="5322384"/>
            <a:ext cx="1721735" cy="12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344334" y="2949608"/>
            <a:ext cx="1924253" cy="1139680"/>
          </a:xfrm>
          <a:prstGeom prst="roundRect">
            <a:avLst>
              <a:gd name="adj" fmla="val 1605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solidFill>
                  <a:srgbClr val="FF0000"/>
                </a:solidFill>
              </a:rPr>
              <a:t>쉬워진</a:t>
            </a:r>
            <a:endParaRPr lang="en-US" altLang="ko-KR" sz="1400" b="1">
              <a:solidFill>
                <a:srgbClr val="FF0000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영상 스트리밍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497639" y="2949608"/>
            <a:ext cx="1924253" cy="1139680"/>
          </a:xfrm>
          <a:prstGeom prst="roundRect">
            <a:avLst>
              <a:gd name="adj" fmla="val 1605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solidFill>
                  <a:srgbClr val="FF0000"/>
                </a:solidFill>
              </a:rPr>
              <a:t>영상물 활용</a:t>
            </a:r>
            <a:r>
              <a:rPr lang="ko-KR" altLang="en-US" sz="1400" b="1">
                <a:solidFill>
                  <a:schemeClr val="tx1"/>
                </a:solidFill>
              </a:rPr>
              <a:t>시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강사 역량에 대한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의존도 감소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50944" y="2949608"/>
            <a:ext cx="1924253" cy="1139680"/>
          </a:xfrm>
          <a:prstGeom prst="roundRect">
            <a:avLst>
              <a:gd name="adj" fmla="val 1605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TV</a:t>
            </a:r>
            <a:r>
              <a:rPr lang="ko-KR" altLang="en-US" sz="1400" b="1">
                <a:solidFill>
                  <a:schemeClr val="tx1"/>
                </a:solidFill>
              </a:rPr>
              <a:t>로 하는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쌍방향 의사소통은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어르신에게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rgbClr val="FF0000"/>
                </a:solidFill>
              </a:rPr>
              <a:t>새로운 경험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804248" y="2949608"/>
            <a:ext cx="1924253" cy="1139680"/>
          </a:xfrm>
          <a:prstGeom prst="roundRect">
            <a:avLst>
              <a:gd name="adj" fmla="val 1605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solidFill>
                  <a:srgbClr val="FF0000"/>
                </a:solidFill>
              </a:rPr>
              <a:t>적은 비용</a:t>
            </a:r>
            <a:r>
              <a:rPr lang="ko-KR" altLang="en-US" sz="1400" b="1">
                <a:solidFill>
                  <a:schemeClr val="tx1"/>
                </a:solidFill>
              </a:rPr>
              <a:t>으로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수행 가능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2183981"/>
            <a:ext cx="2507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</a:rPr>
              <a:t>Why not?</a:t>
            </a:r>
            <a:endParaRPr lang="ko-KR" alt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타원 74"/>
          <p:cNvSpPr/>
          <p:nvPr/>
        </p:nvSpPr>
        <p:spPr>
          <a:xfrm>
            <a:off x="5897050" y="3852870"/>
            <a:ext cx="2309950" cy="230995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/>
          <p:cNvSpPr/>
          <p:nvPr/>
        </p:nvSpPr>
        <p:spPr>
          <a:xfrm>
            <a:off x="5773593" y="5423098"/>
            <a:ext cx="1109700" cy="11097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Center E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7062700" y="5407425"/>
            <a:ext cx="1109700" cy="1109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Center D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7553046" y="4162043"/>
            <a:ext cx="1109700" cy="1109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Center C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5282734" y="4151840"/>
            <a:ext cx="1109700" cy="1109700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Center A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1209993" y="3852870"/>
            <a:ext cx="2309950" cy="230995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프로그램 방법</a:t>
            </a:r>
            <a:r>
              <a:rPr lang="en-US" altLang="ko-KR" sz="2000" b="1"/>
              <a:t>) </a:t>
            </a:r>
            <a:r>
              <a:rPr lang="ko-KR" altLang="en-US" sz="2000" b="1"/>
              <a:t>주간보호시설에서 진행하는 프로그램 실황중계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3203848" y="1088488"/>
            <a:ext cx="5515552" cy="1591542"/>
          </a:xfrm>
          <a:prstGeom prst="roundRect">
            <a:avLst>
              <a:gd name="adj" fmla="val 14549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센터들이 돌아가면서 프로그램을 진행하고 그 실황을 온라인으로</a:t>
            </a:r>
            <a:r>
              <a:rPr lang="ko-KR" altLang="en-US" sz="1200" b="1">
                <a:solidFill>
                  <a:srgbClr val="FF0000"/>
                </a:solidFill>
              </a:rPr>
              <a:t> 실시간 송출</a:t>
            </a:r>
            <a:endParaRPr lang="en-US" altLang="ko-KR" sz="1200" b="1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각 센터에서는 송출되는 영상물을 활용하여 프로그램을 진행하면 진행자의 부담을 많이 낮출 수 있음</a:t>
            </a:r>
            <a:endParaRPr lang="en-US" altLang="ko-KR" sz="12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>
                <a:solidFill>
                  <a:schemeClr val="tx1"/>
                </a:solidFill>
              </a:rPr>
              <a:t>결석자들의 경우 </a:t>
            </a:r>
            <a:r>
              <a:rPr lang="ko-KR" altLang="en-US" sz="1200" b="1">
                <a:solidFill>
                  <a:srgbClr val="FF0000"/>
                </a:solidFill>
              </a:rPr>
              <a:t>가정에서 </a:t>
            </a:r>
            <a:r>
              <a:rPr lang="ko-KR" altLang="en-US" sz="1200" b="1">
                <a:solidFill>
                  <a:schemeClr val="tx1"/>
                </a:solidFill>
              </a:rPr>
              <a:t>영상 시청</a:t>
            </a:r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1802207" y="3411193"/>
            <a:ext cx="1109700" cy="1109700"/>
          </a:xfrm>
          <a:prstGeom prst="ellips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Center B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86536" y="5423098"/>
            <a:ext cx="1109700" cy="11097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Center E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375643" y="5407425"/>
            <a:ext cx="1109700" cy="1109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Center D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865989" y="4162043"/>
            <a:ext cx="1109700" cy="1109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Center C</a:t>
            </a:r>
            <a:endParaRPr lang="ko-KR" altLang="en-US" b="1">
              <a:solidFill>
                <a:schemeClr val="tx1"/>
              </a:solidFill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1480582" y="4867230"/>
            <a:ext cx="1280764" cy="731479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1453561" y="4891205"/>
            <a:ext cx="244885" cy="754215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1431053" y="4796298"/>
            <a:ext cx="1434936" cy="5863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V="1">
            <a:off x="1573113" y="4190039"/>
            <a:ext cx="576927" cy="515633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>
            <a:off x="7062700" y="4369281"/>
            <a:ext cx="559937" cy="1158032"/>
          </a:xfrm>
          <a:prstGeom prst="straightConnector1">
            <a:avLst/>
          </a:prstGeom>
          <a:ln w="984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>
            <a:off x="7276952" y="4220843"/>
            <a:ext cx="721528" cy="296876"/>
          </a:xfrm>
          <a:prstGeom prst="straightConnector1">
            <a:avLst/>
          </a:prstGeom>
          <a:ln w="984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 flipH="1">
            <a:off x="6507295" y="4447855"/>
            <a:ext cx="337303" cy="1196792"/>
          </a:xfrm>
          <a:prstGeom prst="straightConnector1">
            <a:avLst/>
          </a:prstGeom>
          <a:ln w="984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6203512" y="4212594"/>
            <a:ext cx="686227" cy="343662"/>
          </a:xfrm>
          <a:prstGeom prst="straightConnector1">
            <a:avLst/>
          </a:prstGeom>
          <a:ln w="984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85244" y="2991860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/>
              <a:t>&lt;1</a:t>
            </a:r>
            <a:r>
              <a:rPr lang="ko-KR" altLang="en-US" sz="1600" b="1"/>
              <a:t>주차 </a:t>
            </a:r>
            <a:r>
              <a:rPr lang="en-US" altLang="ko-KR" sz="1600" b="1"/>
              <a:t>&gt;</a:t>
            </a:r>
            <a:endParaRPr lang="ko-KR" altLang="en-US" sz="1600" b="1"/>
          </a:p>
        </p:txBody>
      </p:sp>
      <p:sp>
        <p:nvSpPr>
          <p:cNvPr id="58" name="TextBox 57"/>
          <p:cNvSpPr txBox="1"/>
          <p:nvPr/>
        </p:nvSpPr>
        <p:spPr>
          <a:xfrm>
            <a:off x="6479550" y="2988874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/>
              <a:t>&lt;2</a:t>
            </a:r>
            <a:r>
              <a:rPr lang="ko-KR" altLang="en-US" sz="1600" b="1"/>
              <a:t>주차 </a:t>
            </a:r>
            <a:r>
              <a:rPr lang="en-US" altLang="ko-KR" sz="1600" b="1"/>
              <a:t>&gt;</a:t>
            </a:r>
            <a:endParaRPr lang="ko-KR" altLang="en-US" sz="1600" b="1"/>
          </a:p>
        </p:txBody>
      </p:sp>
      <p:pic>
        <p:nvPicPr>
          <p:cNvPr id="1026" name="Picture 2" descr="파일:Home Icon.svg - 위키백과, 우리 모두의 백과사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19" y="5329253"/>
            <a:ext cx="719401" cy="7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파일:Home Icon.svg - 위키백과, 우리 모두의 백과사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00" y="5312751"/>
            <a:ext cx="719401" cy="7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직선 화살표 연결선 89"/>
          <p:cNvCxnSpPr/>
          <p:nvPr/>
        </p:nvCxnSpPr>
        <p:spPr>
          <a:xfrm>
            <a:off x="1344693" y="4770741"/>
            <a:ext cx="2393352" cy="810175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>
          <a:xfrm>
            <a:off x="595677" y="4151840"/>
            <a:ext cx="1109700" cy="1109700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Center A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712746" y="4082392"/>
            <a:ext cx="808046" cy="299590"/>
          </a:xfrm>
          <a:prstGeom prst="roundRect">
            <a:avLst>
              <a:gd name="adj" fmla="val 1454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b="1">
                <a:solidFill>
                  <a:srgbClr val="FF0000"/>
                </a:solidFill>
              </a:rPr>
              <a:t>On Air</a:t>
            </a:r>
          </a:p>
        </p:txBody>
      </p:sp>
      <p:cxnSp>
        <p:nvCxnSpPr>
          <p:cNvPr id="93" name="직선 화살표 연결선 92"/>
          <p:cNvCxnSpPr/>
          <p:nvPr/>
        </p:nvCxnSpPr>
        <p:spPr>
          <a:xfrm>
            <a:off x="7230671" y="4384425"/>
            <a:ext cx="1149290" cy="1328995"/>
          </a:xfrm>
          <a:prstGeom prst="straightConnector1">
            <a:avLst/>
          </a:prstGeom>
          <a:ln w="984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타원 75"/>
          <p:cNvSpPr/>
          <p:nvPr/>
        </p:nvSpPr>
        <p:spPr>
          <a:xfrm>
            <a:off x="6489264" y="3411193"/>
            <a:ext cx="1109700" cy="1109700"/>
          </a:xfrm>
          <a:prstGeom prst="ellips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Center B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6508841" y="3385314"/>
            <a:ext cx="943807" cy="349925"/>
          </a:xfrm>
          <a:prstGeom prst="roundRect">
            <a:avLst>
              <a:gd name="adj" fmla="val 1454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b="1">
                <a:solidFill>
                  <a:srgbClr val="FF0000"/>
                </a:solidFill>
              </a:rPr>
              <a:t>On Air</a:t>
            </a: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501815" y="1076417"/>
            <a:ext cx="1939009" cy="1591542"/>
          </a:xfrm>
          <a:prstGeom prst="roundRect">
            <a:avLst>
              <a:gd name="adj" fmla="val 14549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schemeClr val="tx1"/>
                </a:solidFill>
              </a:rPr>
              <a:t>프로그램 진행에 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schemeClr val="tx1"/>
                </a:solidFill>
              </a:rPr>
              <a:t>부담을 느끼는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srgbClr val="FF0000"/>
                </a:solidFill>
              </a:rPr>
              <a:t>센터들의 연합 </a:t>
            </a:r>
            <a:r>
              <a:rPr lang="ko-KR" altLang="en-US" sz="1400" b="1">
                <a:solidFill>
                  <a:schemeClr val="tx1"/>
                </a:solidFill>
              </a:rPr>
              <a:t>구성 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100" name="오른쪽 화살표 99"/>
          <p:cNvSpPr/>
          <p:nvPr/>
        </p:nvSpPr>
        <p:spPr>
          <a:xfrm>
            <a:off x="2674114" y="1674935"/>
            <a:ext cx="351766" cy="40068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293885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프로그램 방법</a:t>
            </a:r>
            <a:r>
              <a:rPr lang="en-US" altLang="ko-KR" sz="2000" b="1"/>
              <a:t>) </a:t>
            </a:r>
            <a:r>
              <a:rPr lang="ko-KR" altLang="en-US" sz="2000" b="1"/>
              <a:t>주간보호시설에서 진행하는 프로그램 실황중계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pic>
        <p:nvPicPr>
          <p:cNvPr id="3082" name="Picture 10" descr="Commentary | Presentation | Presentation | Image material | Free  illustration | Pictogram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38" y="2291728"/>
            <a:ext cx="1102598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758657" y="3190917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2466650" y="4420235"/>
            <a:ext cx="370785" cy="4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1139996" y="4044811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1479309" y="4338190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2809582" y="4151474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1955216" y="4342813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2991227" y="3600560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2923360" y="3105351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879445" y="3685981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589004" y="1894541"/>
            <a:ext cx="3096344" cy="3168352"/>
          </a:xfrm>
          <a:prstGeom prst="roundRect">
            <a:avLst>
              <a:gd name="adj" fmla="val 984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7708" y="3795070"/>
            <a:ext cx="432429" cy="547743"/>
          </a:xfrm>
          <a:prstGeom prst="rect">
            <a:avLst/>
          </a:prstGeom>
        </p:spPr>
      </p:pic>
      <p:pic>
        <p:nvPicPr>
          <p:cNvPr id="2054" name="Picture 6" descr="Smartphone | Free I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3288" y="3509731"/>
            <a:ext cx="403908" cy="4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연결선 8"/>
          <p:cNvCxnSpPr/>
          <p:nvPr/>
        </p:nvCxnSpPr>
        <p:spPr>
          <a:xfrm flipV="1">
            <a:off x="2330137" y="3086148"/>
            <a:ext cx="143119" cy="428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 flipV="1">
            <a:off x="1705080" y="3094532"/>
            <a:ext cx="167079" cy="4131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9755" y="5171624"/>
            <a:ext cx="301236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/>
              <a:t>A </a:t>
            </a:r>
            <a:r>
              <a:rPr lang="ko-KR" altLang="en-US" sz="1400" b="1"/>
              <a:t>주간보호시설에서 프로그램 진행</a:t>
            </a:r>
            <a:endParaRPr lang="en-US" altLang="ko-KR" sz="1400" b="1"/>
          </a:p>
          <a:p>
            <a:pPr algn="ctr">
              <a:lnSpc>
                <a:spcPct val="150000"/>
              </a:lnSpc>
            </a:pPr>
            <a:r>
              <a:rPr lang="ko-KR" altLang="en-US" sz="1400" b="1"/>
              <a:t>  </a:t>
            </a:r>
            <a:r>
              <a:rPr lang="ko-KR" altLang="en-US" sz="1400" b="1">
                <a:solidFill>
                  <a:srgbClr val="FF0000"/>
                </a:solidFill>
              </a:rPr>
              <a:t>생방송 </a:t>
            </a:r>
            <a:r>
              <a:rPr lang="ko-KR" altLang="en-US" sz="1400" b="1"/>
              <a:t>진행자가 채팅창 내용을</a:t>
            </a:r>
            <a:endParaRPr lang="en-US" altLang="ko-KR" sz="1400" b="1"/>
          </a:p>
          <a:p>
            <a:pPr algn="ctr">
              <a:lnSpc>
                <a:spcPct val="150000"/>
              </a:lnSpc>
            </a:pPr>
            <a:r>
              <a:rPr lang="ko-KR" altLang="en-US" sz="1400" b="1"/>
              <a:t>함께 보며 </a:t>
            </a:r>
            <a:r>
              <a:rPr lang="ko-KR" altLang="en-US" sz="1400" b="1">
                <a:solidFill>
                  <a:srgbClr val="FF0000"/>
                </a:solidFill>
              </a:rPr>
              <a:t>쌍방향 </a:t>
            </a:r>
            <a:r>
              <a:rPr lang="ko-KR" altLang="en-US" sz="1400" b="1"/>
              <a:t>소통</a:t>
            </a:r>
            <a:endParaRPr lang="en-US" altLang="ko-KR" sz="1400" b="1"/>
          </a:p>
        </p:txBody>
      </p:sp>
      <p:sp>
        <p:nvSpPr>
          <p:cNvPr id="21" name="TextBox 20"/>
          <p:cNvSpPr txBox="1"/>
          <p:nvPr/>
        </p:nvSpPr>
        <p:spPr>
          <a:xfrm>
            <a:off x="774871" y="1899778"/>
            <a:ext cx="11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Center A</a:t>
            </a:r>
            <a:endParaRPr lang="ko-KR" altLang="en-US" b="1">
              <a:solidFill>
                <a:schemeClr val="tx2"/>
              </a:solidFill>
            </a:endParaRPr>
          </a:p>
        </p:txBody>
      </p:sp>
      <p:pic>
        <p:nvPicPr>
          <p:cNvPr id="34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5912701" y="2226807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7620694" y="3456125"/>
            <a:ext cx="370785" cy="4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6294040" y="3080701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6633353" y="3374080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8018644" y="3228843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7109260" y="3482227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8139236" y="2728793"/>
            <a:ext cx="418399" cy="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8177465" y="2258554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7344" r="1406" b="52564"/>
          <a:stretch/>
        </p:blipFill>
        <p:spPr bwMode="auto">
          <a:xfrm>
            <a:off x="6033489" y="2721871"/>
            <a:ext cx="427679" cy="4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Tv screen icon Royalty Free Vector Image - VectorStock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6"/>
          <a:stretch/>
        </p:blipFill>
        <p:spPr bwMode="auto">
          <a:xfrm>
            <a:off x="6663071" y="1412898"/>
            <a:ext cx="1079187" cy="8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책상에서 일하는 학생 - 무료 교육개 아이콘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58" y="1551516"/>
            <a:ext cx="499449" cy="4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ommentary | Presentation | Presentation | Image material | Free  illustration | Pictogram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00" y="1632636"/>
            <a:ext cx="481151" cy="3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간단한 화살표 아이콘 14 | 무료 클립 아트 | illustAC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442" flipV="1">
            <a:off x="4047951" y="2607617"/>
            <a:ext cx="1158413" cy="11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모서리가 둥근 직사각형 53"/>
          <p:cNvSpPr/>
          <p:nvPr/>
        </p:nvSpPr>
        <p:spPr>
          <a:xfrm>
            <a:off x="5654423" y="1015164"/>
            <a:ext cx="3096344" cy="3168352"/>
          </a:xfrm>
          <a:prstGeom prst="roundRect">
            <a:avLst>
              <a:gd name="adj" fmla="val 984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840290" y="1020401"/>
            <a:ext cx="11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Center B</a:t>
            </a:r>
            <a:endParaRPr lang="ko-KR" altLang="en-US" b="1">
              <a:solidFill>
                <a:schemeClr val="tx2"/>
              </a:solidFill>
            </a:endParaRPr>
          </a:p>
        </p:txBody>
      </p:sp>
      <p:pic>
        <p:nvPicPr>
          <p:cNvPr id="56" name="Picture 14" descr="간단한 화살표 아이콘 14 | 무료 클립 아트 | illustAC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086" flipV="1">
            <a:off x="4017227" y="3788564"/>
            <a:ext cx="1158413" cy="11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모서리가 둥근 직사각형 56"/>
          <p:cNvSpPr/>
          <p:nvPr/>
        </p:nvSpPr>
        <p:spPr>
          <a:xfrm>
            <a:off x="5708025" y="4758782"/>
            <a:ext cx="3096344" cy="1178949"/>
          </a:xfrm>
          <a:prstGeom prst="roundRect">
            <a:avLst>
              <a:gd name="adj" fmla="val 2013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Picture 2" descr="White Background clipart - Illustration, Text, Product, transparent clip art"/>
          <p:cNvPicPr>
            <a:picLocks noChangeAspect="1" noChangeArrowheads="1"/>
          </p:cNvPicPr>
          <p:nvPr/>
        </p:nvPicPr>
        <p:blipFill rotWithShape="1">
          <a:blip r:embed="rId1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8" t="7344" r="46194" b="52564"/>
          <a:stretch/>
        </p:blipFill>
        <p:spPr bwMode="auto">
          <a:xfrm>
            <a:off x="7595387" y="4891494"/>
            <a:ext cx="633606" cy="77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24414" y="196407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/>
              <a:t>관리자</a:t>
            </a: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155" b="97595" l="3986" r="96739">
                        <a14:foregroundMark x1="22464" y1="19931" x2="22464" y2="19931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5041" y="4969691"/>
            <a:ext cx="645453" cy="74914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863068" y="478102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House</a:t>
            </a:r>
            <a:endParaRPr lang="ko-KR" altLang="en-US" b="1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83613" y="299695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송출</a:t>
            </a:r>
          </a:p>
        </p:txBody>
      </p:sp>
      <p:sp>
        <p:nvSpPr>
          <p:cNvPr id="65" name="TextBox 64"/>
          <p:cNvSpPr txBox="1"/>
          <p:nvPr/>
        </p:nvSpPr>
        <p:spPr>
          <a:xfrm rot="1512347">
            <a:off x="4562266" y="427234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송출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13896" y="4224102"/>
            <a:ext cx="22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/>
              <a:t>영상물 시청하는 프로그램</a:t>
            </a:r>
            <a:endParaRPr lang="en-US" altLang="ko-KR" sz="1400" b="1"/>
          </a:p>
        </p:txBody>
      </p:sp>
      <p:sp>
        <p:nvSpPr>
          <p:cNvPr id="29" name="직사각형 28"/>
          <p:cNvSpPr/>
          <p:nvPr/>
        </p:nvSpPr>
        <p:spPr>
          <a:xfrm>
            <a:off x="3853898" y="1535459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/>
              <a:t>관리자가</a:t>
            </a:r>
            <a:endParaRPr lang="en-US" altLang="ko-KR" sz="1200" b="1"/>
          </a:p>
          <a:p>
            <a:pPr algn="ctr"/>
            <a:r>
              <a:rPr lang="ko-KR" altLang="en-US" sz="1200" b="1"/>
              <a:t> 어르신 반응 전달</a:t>
            </a:r>
          </a:p>
        </p:txBody>
      </p:sp>
      <p:pic>
        <p:nvPicPr>
          <p:cNvPr id="68" name="Picture 14" descr="간단한 화살표 아이콘 14 | 무료 클립 아트 | illustAC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044" flipH="1" flipV="1">
            <a:off x="4004896" y="1710861"/>
            <a:ext cx="1279519" cy="11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6131775" y="6015928"/>
            <a:ext cx="22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/>
              <a:t>가정에서 돌봄시 영상활용</a:t>
            </a:r>
            <a:endParaRPr lang="en-US" altLang="ko-KR" sz="1400" b="1"/>
          </a:p>
        </p:txBody>
      </p:sp>
      <p:sp>
        <p:nvSpPr>
          <p:cNvPr id="71" name="TextBox 70"/>
          <p:cNvSpPr txBox="1"/>
          <p:nvPr/>
        </p:nvSpPr>
        <p:spPr>
          <a:xfrm>
            <a:off x="2255878" y="222727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/>
              <a:t>진행자</a:t>
            </a:r>
          </a:p>
        </p:txBody>
      </p:sp>
    </p:spTree>
    <p:extLst>
      <p:ext uri="{BB962C8B-B14F-4D97-AF65-F5344CB8AC3E}">
        <p14:creationId xmlns:p14="http://schemas.microsoft.com/office/powerpoint/2010/main" val="310987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모서리가 둥근 직사각형 39"/>
          <p:cNvSpPr/>
          <p:nvPr/>
        </p:nvSpPr>
        <p:spPr>
          <a:xfrm>
            <a:off x="715207" y="4288236"/>
            <a:ext cx="7684148" cy="2165100"/>
          </a:xfrm>
          <a:prstGeom prst="roundRect">
            <a:avLst>
              <a:gd name="adj" fmla="val 12031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방송을 시청하는 센터에서 </a:t>
            </a:r>
            <a:r>
              <a:rPr lang="ko-KR" altLang="en-US" sz="1400" b="1">
                <a:solidFill>
                  <a:srgbClr val="FF0000"/>
                </a:solidFill>
              </a:rPr>
              <a:t>관리자의 역할 강화</a:t>
            </a:r>
            <a:r>
              <a:rPr lang="en-US" altLang="ko-KR" sz="1400" b="1">
                <a:solidFill>
                  <a:schemeClr val="tx1"/>
                </a:solidFill>
              </a:rPr>
              <a:t> - </a:t>
            </a:r>
            <a:r>
              <a:rPr lang="ko-KR" altLang="en-US" sz="1400" b="1">
                <a:solidFill>
                  <a:schemeClr val="tx1"/>
                </a:solidFill>
              </a:rPr>
              <a:t>참여자들의 반응을 유도하고 진행자와 대화하며 중간 소통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크리에이터가 여러 센터의 상황을 보면서 각 센터의 모습을 보여주거나 대화하여 </a:t>
            </a:r>
            <a:r>
              <a:rPr lang="ko-KR" altLang="en-US" sz="1400" b="1">
                <a:solidFill>
                  <a:srgbClr val="FF0000"/>
                </a:solidFill>
              </a:rPr>
              <a:t>센터와 소통하는 비중을 높임</a:t>
            </a:r>
            <a:endParaRPr lang="en-US" altLang="ko-KR" sz="1400" b="1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FF0000"/>
                </a:solidFill>
              </a:rPr>
              <a:t>가정에서 참여</a:t>
            </a:r>
            <a:r>
              <a:rPr lang="ko-KR" altLang="en-US" sz="1400" b="1">
                <a:solidFill>
                  <a:schemeClr val="tx1"/>
                </a:solidFill>
              </a:rPr>
              <a:t>하는 참석자와도 보다 원활하게 소통 가능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58" y="82524"/>
            <a:ext cx="8787114" cy="703282"/>
          </a:xfrm>
        </p:spPr>
        <p:txBody>
          <a:bodyPr>
            <a:normAutofit/>
          </a:bodyPr>
          <a:lstStyle/>
          <a:p>
            <a:r>
              <a:rPr lang="ko-KR" altLang="en-US" sz="2000" b="1"/>
              <a:t>프로그램 보완</a:t>
            </a:r>
            <a:r>
              <a:rPr lang="en-US" altLang="ko-KR" sz="2000" b="1"/>
              <a:t>) </a:t>
            </a:r>
            <a:r>
              <a:rPr lang="ko-KR" altLang="en-US" sz="2000" b="1"/>
              <a:t>별도 공간에서 진행자가 모든 센터를 대상으로 진행</a:t>
            </a:r>
            <a:endParaRPr lang="ko-KR" altLang="en-US" sz="2000" b="1" dirty="0"/>
          </a:p>
        </p:txBody>
      </p:sp>
      <p:pic>
        <p:nvPicPr>
          <p:cNvPr id="22" name="Picture 2" descr="C:\Users\08gab\Dropbox\D. [운영] 회의 출석 송영 홍보\5 홍보\로고\해피데이케어_550_가로길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6623141"/>
            <a:ext cx="882941" cy="192641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715207" y="1439088"/>
            <a:ext cx="7684148" cy="1521460"/>
          </a:xfrm>
          <a:prstGeom prst="roundRect">
            <a:avLst>
              <a:gd name="adj" fmla="val 12031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프로그램 진행 과정중 </a:t>
            </a:r>
            <a:r>
              <a:rPr lang="ko-KR" altLang="en-US" sz="1400" b="1">
                <a:solidFill>
                  <a:srgbClr val="FF0000"/>
                </a:solidFill>
              </a:rPr>
              <a:t>돌발 상황</a:t>
            </a:r>
            <a:r>
              <a:rPr lang="ko-KR" altLang="en-US" sz="1400" b="1">
                <a:solidFill>
                  <a:schemeClr val="tx1"/>
                </a:solidFill>
              </a:rPr>
              <a:t>이 많아 이용자 통제에 어려움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온라인 참여자 보다는 주로 현장에 이용자 위주로 진행하여 </a:t>
            </a:r>
            <a:r>
              <a:rPr lang="ko-KR" altLang="en-US" sz="1400" b="1">
                <a:solidFill>
                  <a:srgbClr val="FF0000"/>
                </a:solidFill>
              </a:rPr>
              <a:t>온라인 참여자 소외</a:t>
            </a:r>
            <a:endParaRPr lang="en-US" altLang="ko-KR" sz="1400" b="1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이용자의 갑작스런 이동과 언행으로 </a:t>
            </a:r>
            <a:r>
              <a:rPr lang="ko-KR" altLang="en-US" sz="1400" b="1">
                <a:solidFill>
                  <a:srgbClr val="FF0000"/>
                </a:solidFill>
              </a:rPr>
              <a:t>개인정보 유출 우려 </a:t>
            </a:r>
            <a:r>
              <a:rPr lang="ko-KR" altLang="en-US" sz="1400" b="1">
                <a:solidFill>
                  <a:schemeClr val="tx1"/>
                </a:solidFill>
              </a:rPr>
              <a:t>증가</a:t>
            </a:r>
            <a:endParaRPr lang="en-US" altLang="ko-KR" sz="14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chemeClr val="tx1"/>
                </a:solidFill>
              </a:rPr>
              <a:t>다른 센터의 소리가 들릴 경우 소란스러운 등 기술적인 문제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100" name="오른쪽 화살표 99"/>
          <p:cNvSpPr/>
          <p:nvPr/>
        </p:nvSpPr>
        <p:spPr>
          <a:xfrm rot="5400000">
            <a:off x="4243838" y="2929649"/>
            <a:ext cx="462161" cy="79208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07349" y="994846"/>
            <a:ext cx="2935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/>
              <a:t>실황 중계 시범 운영상의 문제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2154320" y="3721757"/>
            <a:ext cx="6090088" cy="8323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b="1">
                <a:solidFill>
                  <a:schemeClr val="tx1"/>
                </a:solidFill>
              </a:rPr>
              <a:t>             크리에이터가 </a:t>
            </a:r>
            <a:r>
              <a:rPr lang="ko-KR" altLang="en-US" sz="1600" b="1">
                <a:solidFill>
                  <a:srgbClr val="FF0000"/>
                </a:solidFill>
              </a:rPr>
              <a:t>개인방송 </a:t>
            </a:r>
            <a:r>
              <a:rPr lang="ko-KR" altLang="en-US" sz="1600" b="1">
                <a:solidFill>
                  <a:schemeClr val="tx1"/>
                </a:solidFill>
              </a:rPr>
              <a:t>진행하는 방식으로 전환 </a:t>
            </a:r>
            <a:endParaRPr lang="en-US" altLang="ko-KR" sz="1600" b="1">
              <a:solidFill>
                <a:schemeClr val="tx1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827584" y="3721758"/>
            <a:ext cx="2406856" cy="8323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schemeClr val="tx1"/>
                </a:solidFill>
              </a:rPr>
              <a:t>분리된 촬영공간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>
                <a:solidFill>
                  <a:schemeClr val="tx1"/>
                </a:solidFill>
              </a:rPr>
              <a:t>(</a:t>
            </a:r>
            <a:r>
              <a:rPr lang="ko-KR" altLang="en-US" sz="1400" b="1">
                <a:solidFill>
                  <a:schemeClr val="tx1"/>
                </a:solidFill>
              </a:rPr>
              <a:t>스튜디오</a:t>
            </a:r>
            <a:r>
              <a:rPr lang="en-US" altLang="ko-KR" sz="1400" b="1">
                <a:solidFill>
                  <a:schemeClr val="tx1"/>
                </a:solidFill>
              </a:rPr>
              <a:t>)</a:t>
            </a:r>
            <a:r>
              <a:rPr lang="ko-KR" altLang="en-US" sz="1400" b="1">
                <a:solidFill>
                  <a:schemeClr val="tx1"/>
                </a:solidFill>
              </a:rPr>
              <a:t> 구성</a:t>
            </a:r>
            <a:endParaRPr lang="en-US" altLang="ko-KR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1419</Words>
  <Application>Microsoft Office PowerPoint</Application>
  <PresentationFormat>화면 슬라이드 쇼(4:3)</PresentationFormat>
  <Paragraphs>280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Office 테마</vt:lpstr>
      <vt:lpstr>함께하는 치매돌봄 생방송</vt:lpstr>
      <vt:lpstr>코로나로 인한 데이케어센터에서의 프로그램 수행 환경 변화</vt:lpstr>
      <vt:lpstr>문제1) 외부강사 부재로 인한 프로그램 질 저하</vt:lpstr>
      <vt:lpstr>문제1) 외부강사 부재로 인한 프로그램 질 저하</vt:lpstr>
      <vt:lpstr>문제2) 이용자들의 결석으로 인한 가정의 돌봄 공백</vt:lpstr>
      <vt:lpstr>온라인 스트리밍 서비스를 활용한 솔루션 제안</vt:lpstr>
      <vt:lpstr>프로그램 방법) 주간보호시설에서 진행하는 프로그램 실황중계</vt:lpstr>
      <vt:lpstr>프로그램 방법) 주간보호시설에서 진행하는 프로그램 실황중계</vt:lpstr>
      <vt:lpstr>프로그램 보완) 별도 공간에서 진행자가 모든 센터를 대상으로 진행</vt:lpstr>
      <vt:lpstr>프로그램 보완) 별도 공간에서 진행자가 모든 센터를 대상으로 진행</vt:lpstr>
      <vt:lpstr>프로그램 내용) 방송 콘텐츠의 구성</vt:lpstr>
      <vt:lpstr>프로그램의 진행 사례(2020. 4. 22)</vt:lpstr>
      <vt:lpstr>프로그램 수행 경과</vt:lpstr>
      <vt:lpstr>참여자 반응</vt:lpstr>
      <vt:lpstr>프로그램의 수행 평가</vt:lpstr>
      <vt:lpstr>프로그램의 진행 후 제언</vt:lpstr>
      <vt:lpstr>End of Documents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어르신들의 학교</dc:title>
  <dc:creator>김강민</dc:creator>
  <cp:lastModifiedBy>jj</cp:lastModifiedBy>
  <cp:revision>160</cp:revision>
  <dcterms:created xsi:type="dcterms:W3CDTF">2019-04-10T01:25:24Z</dcterms:created>
  <dcterms:modified xsi:type="dcterms:W3CDTF">2020-09-18T00:04:18Z</dcterms:modified>
</cp:coreProperties>
</file>